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4" r:id="rId14"/>
    <p:sldId id="271" r:id="rId15"/>
    <p:sldId id="268" r:id="rId16"/>
    <p:sldId id="269" r:id="rId17"/>
    <p:sldId id="275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8D2"/>
    <a:srgbClr val="66CCFF"/>
    <a:srgbClr val="1271E2"/>
    <a:srgbClr val="178ED0"/>
    <a:srgbClr val="1AA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325" autoAdjust="0"/>
  </p:normalViewPr>
  <p:slideViewPr>
    <p:cSldViewPr snapToGrid="0" snapToObjects="1">
      <p:cViewPr varScale="1">
        <p:scale>
          <a:sx n="45" d="100"/>
          <a:sy n="45" d="100"/>
        </p:scale>
        <p:origin x="190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D897-A2ED-3445-8480-3137FDF17627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D075C-9549-1447-8417-AFEDB4EA7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9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90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endParaRPr lang="en-US" dirty="0"/>
          </a:p>
          <a:p>
            <a:r>
              <a:rPr lang="en-US" dirty="0"/>
              <a:t>Okavango Delta:</a:t>
            </a:r>
          </a:p>
          <a:p>
            <a:r>
              <a:rPr lang="en-US" dirty="0"/>
              <a:t>	-</a:t>
            </a:r>
            <a:r>
              <a:rPr lang="en-US" baseline="0" dirty="0"/>
              <a:t> It is the largest inland delta in the world (define what a delta is)</a:t>
            </a:r>
          </a:p>
          <a:p>
            <a:r>
              <a:rPr lang="en-US" baseline="0" dirty="0"/>
              <a:t>	- It grows three times in size between March and August </a:t>
            </a:r>
          </a:p>
          <a:p>
            <a:r>
              <a:rPr lang="en-US" baseline="0" dirty="0"/>
              <a:t>	- It has more than 150,000 islands </a:t>
            </a:r>
          </a:p>
          <a:p>
            <a:r>
              <a:rPr lang="en-US" baseline="0" dirty="0"/>
              <a:t>	- It has 530 bird species 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Mokoro</a:t>
            </a:r>
            <a:r>
              <a:rPr lang="en-US" dirty="0"/>
              <a:t>:</a:t>
            </a:r>
          </a:p>
          <a:p>
            <a:r>
              <a:rPr lang="en-US" dirty="0"/>
              <a:t>	-</a:t>
            </a:r>
            <a:r>
              <a:rPr lang="en-US" baseline="0" dirty="0"/>
              <a:t> It is propelled by a man who pushes a pole </a:t>
            </a:r>
          </a:p>
          <a:p>
            <a:r>
              <a:rPr lang="en-US" baseline="0" dirty="0"/>
              <a:t>	- They are made from the </a:t>
            </a:r>
            <a:r>
              <a:rPr lang="en-US" baseline="0" dirty="0" err="1"/>
              <a:t>Kigelia</a:t>
            </a:r>
            <a:r>
              <a:rPr lang="en-US" baseline="0" dirty="0"/>
              <a:t>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1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endParaRPr lang="en-US" dirty="0"/>
          </a:p>
          <a:p>
            <a:r>
              <a:rPr lang="en-US" dirty="0"/>
              <a:t>Cattle Farming</a:t>
            </a:r>
          </a:p>
          <a:p>
            <a:r>
              <a:rPr lang="en-US" dirty="0"/>
              <a:t>	- There are about</a:t>
            </a:r>
            <a:r>
              <a:rPr lang="en-US" baseline="0" dirty="0"/>
              <a:t> as many people as there are cows in Botswana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11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endParaRPr lang="en-US" dirty="0"/>
          </a:p>
          <a:p>
            <a:r>
              <a:rPr lang="en-US" dirty="0"/>
              <a:t>Flight back to Gaborone</a:t>
            </a:r>
            <a:r>
              <a:rPr lang="en-US" baseline="0" dirty="0"/>
              <a:t> from Maun</a:t>
            </a:r>
          </a:p>
          <a:p>
            <a:r>
              <a:rPr lang="en-US" baseline="0" dirty="0"/>
              <a:t>	- Plane - one hour and thirty minutes </a:t>
            </a:r>
          </a:p>
          <a:p>
            <a:r>
              <a:rPr lang="en-US" baseline="0" dirty="0"/>
              <a:t>	- Car </a:t>
            </a:r>
            <a:r>
              <a:rPr lang="mr-IN" baseline="0" dirty="0"/>
              <a:t>–</a:t>
            </a:r>
            <a:r>
              <a:rPr lang="en-US" baseline="0" dirty="0"/>
              <a:t> nine hours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5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 </a:t>
            </a:r>
            <a:r>
              <a:rPr lang="en-US" dirty="0" err="1"/>
              <a:t>appetit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9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Dumelang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Hello	</a:t>
            </a:r>
          </a:p>
          <a:p>
            <a:endParaRPr lang="en-US" dirty="0"/>
          </a:p>
          <a:p>
            <a:r>
              <a:rPr lang="en-US" dirty="0"/>
              <a:t>Go </a:t>
            </a:r>
            <a:r>
              <a:rPr lang="en-US" dirty="0" err="1"/>
              <a:t>siame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Goodbye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aseline="0" dirty="0"/>
              <a:t>O </a:t>
            </a:r>
            <a:r>
              <a:rPr lang="en-US" baseline="0" dirty="0" err="1"/>
              <a:t>Tsogile</a:t>
            </a:r>
            <a:r>
              <a:rPr lang="en-US" baseline="0" dirty="0"/>
              <a:t> </a:t>
            </a:r>
            <a:r>
              <a:rPr lang="en-US" baseline="0" dirty="0" err="1"/>
              <a:t>jang</a:t>
            </a:r>
            <a:r>
              <a:rPr lang="en-US" baseline="0" dirty="0"/>
              <a:t>? </a:t>
            </a:r>
            <a:r>
              <a:rPr lang="mr-IN" baseline="0" dirty="0"/>
              <a:t>–</a:t>
            </a:r>
            <a:r>
              <a:rPr lang="en-US" baseline="0" dirty="0"/>
              <a:t> How are you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dirty="0" err="1"/>
              <a:t>Itumelele</a:t>
            </a:r>
            <a:r>
              <a:rPr lang="en-US" baseline="0" dirty="0"/>
              <a:t> </a:t>
            </a:r>
            <a:r>
              <a:rPr lang="en-US" baseline="0" dirty="0" err="1"/>
              <a:t>dijo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Bon </a:t>
            </a:r>
            <a:r>
              <a:rPr lang="en-US" baseline="0" dirty="0" err="1"/>
              <a:t>appetit</a:t>
            </a:r>
            <a:r>
              <a:rPr lang="en-US" baseline="0" dirty="0"/>
              <a:t> 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 err="1"/>
              <a:t>Ntlwana</a:t>
            </a:r>
            <a:r>
              <a:rPr lang="en-US" baseline="0" dirty="0"/>
              <a:t> a </a:t>
            </a:r>
            <a:r>
              <a:rPr lang="en-US" baseline="0" dirty="0" err="1"/>
              <a:t>kae</a:t>
            </a:r>
            <a:r>
              <a:rPr lang="en-US" baseline="0" dirty="0"/>
              <a:t>? - Where is the bathroom </a:t>
            </a:r>
            <a:endParaRPr lang="en-US" dirty="0"/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r>
              <a:rPr lang="en-US" dirty="0"/>
              <a:t>	</a:t>
            </a:r>
            <a:endParaRPr lang="en-US" baseline="0" dirty="0"/>
          </a:p>
          <a:p>
            <a:r>
              <a:rPr lang="en-US" dirty="0"/>
              <a:t>Gaborone:</a:t>
            </a:r>
          </a:p>
          <a:p>
            <a:r>
              <a:rPr lang="en-US" dirty="0"/>
              <a:t>	- Gaborone</a:t>
            </a:r>
            <a:r>
              <a:rPr lang="en-US" baseline="0" dirty="0"/>
              <a:t> was named for chief Gaborone of the </a:t>
            </a:r>
            <a:r>
              <a:rPr lang="en-US" baseline="0" dirty="0" err="1"/>
              <a:t>Tlokwa</a:t>
            </a:r>
            <a:r>
              <a:rPr lang="en-US" baseline="0" dirty="0"/>
              <a:t> tribe </a:t>
            </a:r>
          </a:p>
          <a:p>
            <a:r>
              <a:rPr lang="en-US" baseline="0" dirty="0"/>
              <a:t>	- One of the fastest growing cities of the world </a:t>
            </a:r>
          </a:p>
          <a:p>
            <a:r>
              <a:rPr lang="en-US" baseline="0" dirty="0"/>
              <a:t>	- It’s near the </a:t>
            </a:r>
            <a:r>
              <a:rPr lang="en-US" baseline="0" dirty="0" err="1"/>
              <a:t>Notwane</a:t>
            </a:r>
            <a:r>
              <a:rPr lang="en-US" baseline="0" dirty="0"/>
              <a:t> River making coming and going of trade easy </a:t>
            </a:r>
          </a:p>
          <a:p>
            <a:endParaRPr lang="en-US" baseline="0" dirty="0"/>
          </a:p>
          <a:p>
            <a:r>
              <a:rPr lang="en-US" baseline="0" dirty="0"/>
              <a:t>Sorghum:</a:t>
            </a:r>
          </a:p>
          <a:p>
            <a:r>
              <a:rPr lang="en-US" baseline="0" dirty="0"/>
              <a:t>	- It is an upright growing grass</a:t>
            </a:r>
          </a:p>
          <a:p>
            <a:r>
              <a:rPr lang="en-US" baseline="0" dirty="0"/>
              <a:t>	- Also called Milo</a:t>
            </a:r>
          </a:p>
          <a:p>
            <a:r>
              <a:rPr lang="en-US" baseline="0" dirty="0"/>
              <a:t>	- In the United States it is a feed for cattle </a:t>
            </a:r>
          </a:p>
          <a:p>
            <a:r>
              <a:rPr lang="en-US" baseline="0" dirty="0"/>
              <a:t>	- In the United States it grows in Oklahoma because it does not require a lot of water and can survive long hot summers </a:t>
            </a:r>
          </a:p>
          <a:p>
            <a:endParaRPr lang="en-US" baseline="0" dirty="0"/>
          </a:p>
          <a:p>
            <a:r>
              <a:rPr lang="en-US" baseline="0" dirty="0"/>
              <a:t>*Some words and concepts are the same in both countries!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endParaRPr lang="en-US" dirty="0"/>
          </a:p>
          <a:p>
            <a:r>
              <a:rPr lang="en-US" dirty="0"/>
              <a:t>Francistown</a:t>
            </a:r>
          </a:p>
          <a:p>
            <a:r>
              <a:rPr lang="en-US" baseline="0" dirty="0"/>
              <a:t>	- It is the second largest city in Botswana (about 150,000 people)</a:t>
            </a:r>
          </a:p>
          <a:p>
            <a:r>
              <a:rPr lang="en-US" baseline="0" dirty="0"/>
              <a:t>	- Located at the meeting of the </a:t>
            </a:r>
            <a:r>
              <a:rPr lang="en-US" baseline="0" dirty="0" err="1"/>
              <a:t>Tati</a:t>
            </a:r>
            <a:r>
              <a:rPr lang="en-US" baseline="0" dirty="0"/>
              <a:t> and </a:t>
            </a:r>
            <a:r>
              <a:rPr lang="en-US" baseline="0" dirty="0" err="1"/>
              <a:t>Inchwe</a:t>
            </a:r>
            <a:r>
              <a:rPr lang="en-US" baseline="0" dirty="0"/>
              <a:t> Rivers</a:t>
            </a:r>
            <a:endParaRPr lang="en-US" dirty="0"/>
          </a:p>
          <a:p>
            <a:r>
              <a:rPr lang="en-US" dirty="0"/>
              <a:t>	- Mining of cobalt, nickel,</a:t>
            </a:r>
            <a:r>
              <a:rPr lang="en-US" baseline="0" dirty="0"/>
              <a:t> and copper are important industries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Extensions:</a:t>
            </a:r>
          </a:p>
          <a:p>
            <a:endParaRPr lang="en-US" dirty="0"/>
          </a:p>
          <a:p>
            <a:r>
              <a:rPr lang="en-US" dirty="0" err="1"/>
              <a:t>Kasane</a:t>
            </a:r>
            <a:r>
              <a:rPr lang="en-US" dirty="0"/>
              <a:t>:</a:t>
            </a:r>
          </a:p>
          <a:p>
            <a:r>
              <a:rPr lang="en-US" dirty="0"/>
              <a:t>	-</a:t>
            </a:r>
            <a:r>
              <a:rPr lang="en-US" baseline="0" dirty="0"/>
              <a:t> </a:t>
            </a:r>
            <a:r>
              <a:rPr lang="en-US" baseline="0" dirty="0" err="1"/>
              <a:t>Kasane</a:t>
            </a:r>
            <a:r>
              <a:rPr lang="en-US" baseline="0" dirty="0"/>
              <a:t> is located near the four corners where Botswana, Namibia, Zambia, and Zimbabwe meet</a:t>
            </a:r>
          </a:p>
          <a:p>
            <a:r>
              <a:rPr lang="en-US" baseline="0" dirty="0"/>
              <a:t>	- Tourism is the primary industry to visit Victoria Falls and </a:t>
            </a:r>
            <a:r>
              <a:rPr lang="en-US" baseline="0" dirty="0" err="1"/>
              <a:t>Chobe</a:t>
            </a:r>
            <a:r>
              <a:rPr lang="en-US" baseline="0" dirty="0"/>
              <a:t> National Park</a:t>
            </a:r>
          </a:p>
          <a:p>
            <a:endParaRPr lang="en-US" baseline="0" dirty="0"/>
          </a:p>
          <a:p>
            <a:r>
              <a:rPr lang="en-US" baseline="0" dirty="0" err="1"/>
              <a:t>Sua</a:t>
            </a:r>
            <a:r>
              <a:rPr lang="en-US" baseline="0" dirty="0"/>
              <a:t> Pan</a:t>
            </a:r>
          </a:p>
          <a:p>
            <a:r>
              <a:rPr lang="en-US" baseline="0" dirty="0"/>
              <a:t>	- It is also known as the Sowa Pan</a:t>
            </a:r>
          </a:p>
          <a:p>
            <a:r>
              <a:rPr lang="en-US" baseline="0" dirty="0"/>
              <a:t>	- It is a natural topographic depression within the </a:t>
            </a:r>
            <a:r>
              <a:rPr lang="en-US" baseline="0" dirty="0" err="1"/>
              <a:t>Makadikgadi</a:t>
            </a:r>
            <a:r>
              <a:rPr lang="en-US" baseline="0" dirty="0"/>
              <a:t> region of Botswana</a:t>
            </a:r>
          </a:p>
          <a:p>
            <a:r>
              <a:rPr lang="en-US" baseline="0" dirty="0"/>
              <a:t>	- It is near the village of Sowa whose name means salt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 of </a:t>
            </a:r>
            <a:r>
              <a:rPr lang="en-US" dirty="0" err="1"/>
              <a:t>sua</a:t>
            </a:r>
            <a:r>
              <a:rPr lang="en-US" dirty="0"/>
              <a:t> pan salt mine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5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1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Extension:</a:t>
            </a:r>
          </a:p>
          <a:p>
            <a:endParaRPr lang="en-US" dirty="0"/>
          </a:p>
          <a:p>
            <a:r>
              <a:rPr lang="en-US" dirty="0" err="1"/>
              <a:t>Chobe</a:t>
            </a:r>
            <a:r>
              <a:rPr lang="en-US" dirty="0"/>
              <a:t> National Park:</a:t>
            </a:r>
          </a:p>
          <a:p>
            <a:r>
              <a:rPr lang="en-US" dirty="0"/>
              <a:t>	- It is the first national</a:t>
            </a:r>
            <a:r>
              <a:rPr lang="en-US" baseline="0" dirty="0"/>
              <a:t> park that was formed in Botswana</a:t>
            </a:r>
          </a:p>
          <a:p>
            <a:r>
              <a:rPr lang="en-US" baseline="0" dirty="0"/>
              <a:t>	- It is 11,700 kilometers </a:t>
            </a:r>
            <a:r>
              <a:rPr lang="mr-IN" baseline="0" dirty="0"/>
              <a:t>–</a:t>
            </a:r>
            <a:r>
              <a:rPr lang="en-US" baseline="0" dirty="0"/>
              <a:t> activity for the children to convert to miles</a:t>
            </a:r>
          </a:p>
          <a:p>
            <a:r>
              <a:rPr lang="en-US" baseline="0" dirty="0"/>
              <a:t>	- It was established in 1967</a:t>
            </a:r>
          </a:p>
          <a:p>
            <a:r>
              <a:rPr lang="en-US" baseline="0" dirty="0"/>
              <a:t>	- It has the largest elephant population of any national park in Africa</a:t>
            </a:r>
          </a:p>
          <a:p>
            <a:r>
              <a:rPr lang="en-US" baseline="0" dirty="0"/>
              <a:t>	- The animals that are located there are elephants, leopards, lions, hyenas, zebras, impalas, hippos, giraffes, and many different types of birds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8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Tourists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075C-9549-1447-8417-AFEDB4EA78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1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1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3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1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1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7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E46D-685B-0549-AD7C-441968F51BC3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2207-2268-2648-8A53-8B534DBF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2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swana_flag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47" y="-5739"/>
            <a:ext cx="649338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747" y="4399307"/>
            <a:ext cx="4709433" cy="1193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Noteworthy Light"/>
                <a:cs typeface="Noteworthy Light"/>
              </a:rPr>
              <a:t>Compiled by: Mary Allison, Haley Dorrell, and Perry Flynn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0428" y="264303"/>
            <a:ext cx="6001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oteworthy Light"/>
                <a:cs typeface="Noteworthy Light"/>
              </a:rPr>
              <a:t>How to Make a Traditional Meal and See Botswana</a:t>
            </a:r>
          </a:p>
        </p:txBody>
      </p:sp>
    </p:spTree>
    <p:extLst>
      <p:ext uri="{BB962C8B-B14F-4D97-AF65-F5344CB8AC3E}">
        <p14:creationId xmlns:p14="http://schemas.microsoft.com/office/powerpoint/2010/main" val="21986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178">
        <p:wipe/>
      </p:transition>
    </mc:Choice>
    <mc:Fallback xmlns="">
      <p:transition spd="slow" advTm="10178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48" y="511256"/>
            <a:ext cx="41966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Noteworthy Light"/>
                <a:cs typeface="Noteworthy Light"/>
              </a:rPr>
              <a:t>You only need one more ingredient for your dish. It is in Maun which is far to walk so catch a ride on a Jeep full of </a:t>
            </a:r>
            <a:r>
              <a:rPr lang="en-US" sz="3800" dirty="0">
                <a:solidFill>
                  <a:schemeClr val="bg1"/>
                </a:solidFill>
                <a:latin typeface="Noteworthy Light"/>
                <a:cs typeface="Noteworthy Light"/>
              </a:rPr>
              <a:t>tourists</a:t>
            </a:r>
            <a:r>
              <a:rPr lang="en-US" sz="38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3800" dirty="0" err="1">
                <a:solidFill>
                  <a:srgbClr val="FF0000"/>
                </a:solidFill>
                <a:latin typeface="Noteworthy Light"/>
                <a:cs typeface="Noteworthy Light"/>
              </a:rPr>
              <a:t>bajanala</a:t>
            </a:r>
            <a:r>
              <a:rPr lang="en-US" sz="3800" dirty="0">
                <a:latin typeface="Noteworthy Light"/>
                <a:cs typeface="Noteworthy Light"/>
              </a:rPr>
              <a:t> that passes by.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3" name="Picture 2" descr="IMG_55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37" y="475210"/>
            <a:ext cx="4275405" cy="57005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665741">
            <a:off x="2308273" y="5436990"/>
            <a:ext cx="2164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Fun Fact! </a:t>
            </a:r>
          </a:p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In Botswana, people drive on the left side of the road</a:t>
            </a:r>
          </a:p>
        </p:txBody>
      </p:sp>
    </p:spTree>
    <p:extLst>
      <p:ext uri="{BB962C8B-B14F-4D97-AF65-F5344CB8AC3E}">
        <p14:creationId xmlns:p14="http://schemas.microsoft.com/office/powerpoint/2010/main" val="3871046586"/>
      </p:ext>
    </p:extLst>
  </p:cSld>
  <p:clrMapOvr>
    <a:masterClrMapping/>
  </p:clrMapOvr>
  <p:transition spd="slow" advTm="15975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034" y="429664"/>
            <a:ext cx="427576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Eight hours later, you arrive in Maun, located at the tip of the 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Okavango Delta</a:t>
            </a:r>
            <a:r>
              <a:rPr lang="en-US" sz="4000" dirty="0">
                <a:latin typeface="Noteworthy Light"/>
                <a:cs typeface="Noteworthy Light"/>
              </a:rPr>
              <a:t>. By this time you have become friends with the tourists. They invite you on a two hour </a:t>
            </a:r>
            <a:r>
              <a:rPr lang="en-US" sz="4000" dirty="0">
                <a:solidFill>
                  <a:srgbClr val="FFFFFF"/>
                </a:solidFill>
                <a:latin typeface="Noteworthy Light"/>
                <a:cs typeface="Noteworthy Light"/>
              </a:rPr>
              <a:t>canoe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Mokoro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>
                <a:latin typeface="Noteworthy Light"/>
                <a:cs typeface="Noteworthy Light"/>
              </a:rPr>
              <a:t>ride.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3" name="Picture 2" descr="faa135df-93a1-40f7-a4e2-90d85dd8b8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97" y="562370"/>
            <a:ext cx="4507228" cy="6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12458"/>
      </p:ext>
    </p:extLst>
  </p:cSld>
  <p:clrMapOvr>
    <a:masterClrMapping/>
  </p:clrMapOvr>
  <p:transition spd="slow" advTm="20631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56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17" y="2569488"/>
            <a:ext cx="3216384" cy="428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494" y="182290"/>
            <a:ext cx="3282335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oteworthy Light"/>
                <a:cs typeface="Noteworthy Light"/>
              </a:rPr>
              <a:t>It’s a great time for pictures. You see giraffes, rhinos, hippos, elephants, and crocodiles! Suddenly, you remember that you need one more ingredient to complete your meal.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5" name="Picture 4" descr="e3dab7c4-cc40-4089-bedb-8755b17a3d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81" y="182290"/>
            <a:ext cx="4863672" cy="3647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2428" y="511861"/>
            <a:ext cx="176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Elephant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Tlou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155" y="4202675"/>
            <a:ext cx="176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Giraffe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Thutlwa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5039606"/>
      </p:ext>
    </p:extLst>
  </p:cSld>
  <p:clrMapOvr>
    <a:masterClrMapping/>
  </p:clrMapOvr>
  <p:transition spd="slow" advTm="18098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8" name="Picture 7" descr="IMG_5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1" y="318656"/>
            <a:ext cx="3357637" cy="2518228"/>
          </a:xfrm>
          <a:prstGeom prst="rect">
            <a:avLst/>
          </a:prstGeom>
        </p:spPr>
      </p:pic>
      <p:pic>
        <p:nvPicPr>
          <p:cNvPr id="9" name="Picture 8" descr="IMG_55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98" y="152506"/>
            <a:ext cx="3036302" cy="40484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450343">
            <a:off x="5474300" y="5137727"/>
            <a:ext cx="2437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Fun Fact!</a:t>
            </a:r>
          </a:p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If a lion track is wet in the sand this means it is fresh within a few hours due to sweat.</a:t>
            </a:r>
          </a:p>
        </p:txBody>
      </p:sp>
      <p:pic>
        <p:nvPicPr>
          <p:cNvPr id="4" name="Picture 3" descr="7182e9dc-f28f-4dfa-8eca-f944b3d052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1" y="3157191"/>
            <a:ext cx="4622697" cy="3467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6852" y="400438"/>
            <a:ext cx="176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Crocodile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Kwena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5801" y="4184408"/>
            <a:ext cx="176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Hippo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Kubu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6327" y="2635682"/>
            <a:ext cx="176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Lion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Noteworthy Light"/>
                <a:cs typeface="Noteworthy Light"/>
              </a:rPr>
              <a:t>Tau</a:t>
            </a:r>
          </a:p>
        </p:txBody>
      </p:sp>
    </p:spTree>
    <p:extLst>
      <p:ext uri="{BB962C8B-B14F-4D97-AF65-F5344CB8AC3E}">
        <p14:creationId xmlns:p14="http://schemas.microsoft.com/office/powerpoint/2010/main" val="29400391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290" y="404331"/>
            <a:ext cx="80952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When you step off the </a:t>
            </a:r>
            <a:r>
              <a:rPr lang="en-US" sz="4000" dirty="0" err="1">
                <a:latin typeface="Noteworthy Light"/>
                <a:cs typeface="Noteworthy Light"/>
              </a:rPr>
              <a:t>Mokoro</a:t>
            </a:r>
            <a:r>
              <a:rPr lang="en-US" sz="4000" dirty="0">
                <a:latin typeface="Noteworthy Light"/>
                <a:cs typeface="Noteworthy Light"/>
              </a:rPr>
              <a:t>, you ask where to find your final ingredient. The guide points west to a nearby cattle farm. The farmer has fresh meat ready for you to buy!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sp>
        <p:nvSpPr>
          <p:cNvPr id="3" name="TextBox 2"/>
          <p:cNvSpPr txBox="1"/>
          <p:nvPr/>
        </p:nvSpPr>
        <p:spPr>
          <a:xfrm rot="507927">
            <a:off x="6252889" y="4331379"/>
            <a:ext cx="25273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Fun Fact! </a:t>
            </a:r>
          </a:p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It costs about 500 pula to ride on a </a:t>
            </a:r>
            <a:r>
              <a:rPr lang="en-US" b="1" dirty="0" err="1">
                <a:solidFill>
                  <a:srgbClr val="FFFFFF"/>
                </a:solidFill>
                <a:latin typeface="Noteworthy Light"/>
                <a:cs typeface="Noteworthy Light"/>
              </a:rPr>
              <a:t>Mokoro</a:t>
            </a:r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. In the United States this equals to about 50 US dollars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33" y="5187330"/>
            <a:ext cx="231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Cow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Kgomo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pic>
        <p:nvPicPr>
          <p:cNvPr id="7" name="Picture 6" descr="cd753f87-409b-48c9-a806-bd16a771f4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80" y="3557035"/>
            <a:ext cx="4035167" cy="30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56268"/>
      </p:ext>
    </p:extLst>
  </p:cSld>
  <p:clrMapOvr>
    <a:masterClrMapping/>
  </p:clrMapOvr>
  <p:transition spd="slow" advTm="16949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172" y="32262"/>
            <a:ext cx="28095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oteworthy Light"/>
                <a:cs typeface="Noteworthy Light"/>
              </a:rPr>
              <a:t>Time to fly back to Gaborone and cook your traditional meal with the new friends you have made on your trip.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3" name="Picture 2" descr="IMG_39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" y="4314140"/>
            <a:ext cx="2736599" cy="2052450"/>
          </a:xfrm>
          <a:prstGeom prst="rect">
            <a:avLst/>
          </a:prstGeom>
        </p:spPr>
      </p:pic>
      <p:pic>
        <p:nvPicPr>
          <p:cNvPr id="5" name="Picture 4" descr="IMG_63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/>
          <a:stretch/>
        </p:blipFill>
        <p:spPr>
          <a:xfrm rot="10800000">
            <a:off x="2948698" y="1071690"/>
            <a:ext cx="4038367" cy="4045225"/>
          </a:xfrm>
          <a:prstGeom prst="rect">
            <a:avLst/>
          </a:prstGeom>
        </p:spPr>
      </p:pic>
      <p:pic>
        <p:nvPicPr>
          <p:cNvPr id="6" name="Picture 5" descr="f03e2931-6ac0-4108-81f8-afa44617237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36" y="243531"/>
            <a:ext cx="1912376" cy="2549834"/>
          </a:xfrm>
          <a:prstGeom prst="rect">
            <a:avLst/>
          </a:prstGeom>
        </p:spPr>
      </p:pic>
      <p:pic>
        <p:nvPicPr>
          <p:cNvPr id="9" name="Picture 8" descr="IMG_417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8" y="4064136"/>
            <a:ext cx="1987767" cy="26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7235"/>
      </p:ext>
    </p:extLst>
  </p:cSld>
  <p:clrMapOvr>
    <a:masterClrMapping/>
  </p:clrMapOvr>
  <p:transition spd="slow" advTm="1032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503" y="275689"/>
            <a:ext cx="3754038" cy="880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oteworthy Light"/>
                <a:cs typeface="Noteworthy Light"/>
              </a:rPr>
              <a:t>Now all you have to do is </a:t>
            </a:r>
            <a:r>
              <a:rPr lang="en-US" sz="3200" dirty="0">
                <a:solidFill>
                  <a:srgbClr val="FFFFFF"/>
                </a:solidFill>
                <a:latin typeface="Noteworthy Light"/>
                <a:cs typeface="Noteworthy Light"/>
              </a:rPr>
              <a:t>pound</a:t>
            </a:r>
            <a:r>
              <a:rPr lang="en-US" sz="32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Noteworthy Light"/>
                <a:cs typeface="Noteworthy Light"/>
              </a:rPr>
              <a:t>thuga</a:t>
            </a:r>
            <a:r>
              <a:rPr lang="en-US" sz="32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3200" dirty="0">
                <a:latin typeface="Noteworthy Light"/>
                <a:cs typeface="Noteworthy Light"/>
              </a:rPr>
              <a:t>the sorghum.</a:t>
            </a:r>
          </a:p>
          <a:p>
            <a:endParaRPr lang="en-US" sz="3200" dirty="0">
              <a:latin typeface="Noteworthy Light"/>
              <a:cs typeface="Noteworthy Light"/>
            </a:endParaRPr>
          </a:p>
          <a:p>
            <a:r>
              <a:rPr lang="en-US" sz="3200" dirty="0">
                <a:solidFill>
                  <a:schemeClr val="bg1"/>
                </a:solidFill>
                <a:latin typeface="Noteworthy Light"/>
                <a:cs typeface="Noteworthy Light"/>
              </a:rPr>
              <a:t>Boil</a:t>
            </a:r>
            <a:r>
              <a:rPr lang="en-US" sz="3200" dirty="0">
                <a:solidFill>
                  <a:srgbClr val="FF0000"/>
                </a:solidFill>
                <a:latin typeface="Noteworthy Light"/>
                <a:cs typeface="Noteworthy Ligh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Noteworthy Light"/>
                <a:cs typeface="Noteworthy Light"/>
              </a:rPr>
              <a:t>Bedisa</a:t>
            </a:r>
            <a:r>
              <a:rPr lang="en-US" sz="3200" dirty="0">
                <a:latin typeface="Noteworthy Light"/>
                <a:cs typeface="Noteworthy Light"/>
              </a:rPr>
              <a:t> three big pots of water to prepare the vegetables, </a:t>
            </a:r>
            <a:r>
              <a:rPr lang="en-US" sz="3200" dirty="0" err="1">
                <a:latin typeface="Noteworthy Light"/>
                <a:cs typeface="Noteworthy Light"/>
              </a:rPr>
              <a:t>seswaa</a:t>
            </a:r>
            <a:r>
              <a:rPr lang="en-US" sz="3200" dirty="0">
                <a:latin typeface="Noteworthy Light"/>
                <a:cs typeface="Noteworthy Light"/>
              </a:rPr>
              <a:t>, and porridge.</a:t>
            </a:r>
          </a:p>
          <a:p>
            <a:endParaRPr lang="en-US" sz="3200" dirty="0">
              <a:latin typeface="Noteworthy Light"/>
              <a:cs typeface="Noteworthy Light"/>
            </a:endParaRPr>
          </a:p>
          <a:p>
            <a:r>
              <a:rPr lang="en-US" sz="3200" dirty="0">
                <a:solidFill>
                  <a:schemeClr val="bg1"/>
                </a:solidFill>
                <a:latin typeface="Noteworthy Light"/>
                <a:cs typeface="Noteworthy Light"/>
              </a:rPr>
              <a:t>Cook</a:t>
            </a:r>
            <a:r>
              <a:rPr lang="en-US" sz="3200" dirty="0">
                <a:latin typeface="Noteworthy Light"/>
                <a:cs typeface="Noteworthy Light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Noteworthy Light"/>
                <a:cs typeface="Noteworthy Light"/>
              </a:rPr>
              <a:t>Go </a:t>
            </a:r>
            <a:r>
              <a:rPr lang="en-US" sz="3200" dirty="0" err="1">
                <a:solidFill>
                  <a:srgbClr val="FF0000"/>
                </a:solidFill>
                <a:latin typeface="Noteworthy Light"/>
                <a:cs typeface="Noteworthy Light"/>
              </a:rPr>
              <a:t>apaya</a:t>
            </a:r>
            <a:r>
              <a:rPr lang="en-US" sz="32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3200" dirty="0">
                <a:latin typeface="Noteworthy Light"/>
                <a:cs typeface="Noteworthy Light"/>
              </a:rPr>
              <a:t>the meat and vegetables while stirring the porridge. </a:t>
            </a:r>
          </a:p>
          <a:p>
            <a:endParaRPr lang="en-US" sz="3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5" name="Picture 4" descr="IMG_4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47061" y="275689"/>
            <a:ext cx="2118538" cy="2824719"/>
          </a:xfrm>
          <a:prstGeom prst="rect">
            <a:avLst/>
          </a:prstGeom>
        </p:spPr>
      </p:pic>
      <p:pic>
        <p:nvPicPr>
          <p:cNvPr id="3" name="Picture 2" descr="dfef88e9-b031-4418-92e5-0cb95af9cc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65" y="655222"/>
            <a:ext cx="2550354" cy="1912766"/>
          </a:xfrm>
          <a:prstGeom prst="rect">
            <a:avLst/>
          </a:prstGeom>
        </p:spPr>
      </p:pic>
      <p:pic>
        <p:nvPicPr>
          <p:cNvPr id="6" name="Picture 5" descr="9993a80e-ce9b-4b99-8393-93d05f743d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0" y="3528519"/>
            <a:ext cx="3864253" cy="28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98977"/>
      </p:ext>
    </p:extLst>
  </p:cSld>
  <p:clrMapOvr>
    <a:masterClrMapping/>
  </p:clrMapOvr>
  <p:transition spd="slow" advTm="2384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939" y="112324"/>
            <a:ext cx="4322015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Noteworthy Light"/>
                <a:cs typeface="Noteworthy Light"/>
              </a:rPr>
              <a:t>Pound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Thuga</a:t>
            </a:r>
            <a:r>
              <a:rPr lang="en-US" sz="4000" dirty="0">
                <a:latin typeface="Noteworthy Light"/>
                <a:cs typeface="Noteworthy Light"/>
              </a:rPr>
              <a:t> the meat and add salt.</a:t>
            </a:r>
          </a:p>
          <a:p>
            <a:endParaRPr lang="en-US" sz="4000" dirty="0">
              <a:latin typeface="Noteworthy Light"/>
              <a:cs typeface="Noteworthy Light"/>
            </a:endParaRPr>
          </a:p>
          <a:p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Drain</a:t>
            </a:r>
            <a:r>
              <a:rPr lang="en-US" sz="4000" dirty="0"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Ntsha</a:t>
            </a:r>
            <a:r>
              <a:rPr lang="en-US" sz="4000" dirty="0">
                <a:latin typeface="Noteworthy Light"/>
                <a:cs typeface="Noteworthy Light"/>
              </a:rPr>
              <a:t> the water from the vegetables.</a:t>
            </a:r>
          </a:p>
          <a:p>
            <a:r>
              <a:rPr lang="en-US" sz="4000" dirty="0">
                <a:latin typeface="Noteworthy Light"/>
                <a:cs typeface="Noteworthy Light"/>
              </a:rPr>
              <a:t> </a:t>
            </a:r>
          </a:p>
          <a:p>
            <a:r>
              <a:rPr lang="en-US" sz="4000" dirty="0">
                <a:latin typeface="Noteworthy Light"/>
                <a:cs typeface="Noteworthy Light"/>
              </a:rPr>
              <a:t>Add salt to the </a:t>
            </a:r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greens</a:t>
            </a:r>
            <a:r>
              <a:rPr lang="en-US" sz="4000" dirty="0"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loka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morogo</a:t>
            </a:r>
            <a:r>
              <a:rPr lang="en-US" sz="4000" dirty="0">
                <a:latin typeface="Noteworthy Light"/>
                <a:cs typeface="Noteworthy Light"/>
              </a:rPr>
              <a:t>.</a:t>
            </a:r>
          </a:p>
          <a:p>
            <a:endParaRPr lang="en-US" sz="4000" dirty="0">
              <a:latin typeface="Noteworthy Light"/>
              <a:cs typeface="Noteworthy Light"/>
            </a:endParaRPr>
          </a:p>
          <a:p>
            <a:r>
              <a:rPr lang="en-US" sz="4000" dirty="0">
                <a:latin typeface="Noteworthy Light"/>
                <a:cs typeface="Noteworthy Light"/>
              </a:rPr>
              <a:t>Time to serve!</a:t>
            </a:r>
          </a:p>
          <a:p>
            <a:endParaRPr lang="en-US" sz="3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6" name="Picture 5" descr="9cc18e08-e7b5-4d5d-b825-64d54db1b5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57" y="3602384"/>
            <a:ext cx="2764659" cy="3059922"/>
          </a:xfrm>
          <a:prstGeom prst="rect">
            <a:avLst/>
          </a:prstGeom>
        </p:spPr>
      </p:pic>
      <p:pic>
        <p:nvPicPr>
          <p:cNvPr id="8" name="Picture 7" descr="sesw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87" y="0"/>
            <a:ext cx="2814711" cy="32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2580"/>
      </p:ext>
    </p:extLst>
  </p:cSld>
  <p:clrMapOvr>
    <a:masterClrMapping/>
  </p:clrMapOvr>
  <p:transition spd="slow" advTm="17667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53" y="188775"/>
            <a:ext cx="80952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oteworthy Light"/>
                <a:cs typeface="Noteworthy Light"/>
              </a:rPr>
              <a:t>The sun is setting and the “time to eat star”/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kopadilalelo</a:t>
            </a:r>
            <a:r>
              <a:rPr lang="en-US" sz="3600" dirty="0">
                <a:latin typeface="Noteworthy Light"/>
                <a:cs typeface="Noteworthy Light"/>
              </a:rPr>
              <a:t> is high above you. </a:t>
            </a:r>
            <a:r>
              <a:rPr lang="en-US" sz="3600" dirty="0">
                <a:solidFill>
                  <a:schemeClr val="bg1"/>
                </a:solidFill>
                <a:latin typeface="Noteworthy Light"/>
                <a:cs typeface="Noteworthy Light"/>
              </a:rPr>
              <a:t>Enjoy the meal</a:t>
            </a:r>
            <a:r>
              <a:rPr lang="en-US" sz="3600" dirty="0">
                <a:latin typeface="Noteworthy Light"/>
                <a:cs typeface="Noteworthy Ligh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Itumelele</a:t>
            </a:r>
            <a:r>
              <a:rPr lang="en-US" sz="36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dijo</a:t>
            </a:r>
            <a:r>
              <a:rPr lang="en-US" sz="3600" dirty="0">
                <a:solidFill>
                  <a:srgbClr val="FF0000"/>
                </a:solidFill>
                <a:latin typeface="Noteworthy Light"/>
                <a:cs typeface="Noteworthy Light"/>
              </a:rPr>
              <a:t>, </a:t>
            </a:r>
            <a:r>
              <a:rPr lang="en-US" sz="3600" dirty="0">
                <a:latin typeface="Noteworthy Light"/>
                <a:cs typeface="Noteworthy Light"/>
              </a:rPr>
              <a:t>everyone!</a:t>
            </a: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  <a:p>
            <a:endParaRPr lang="en-US" sz="4000" dirty="0">
              <a:latin typeface="Noteworthy Light"/>
              <a:cs typeface="Noteworthy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8257" y="4756443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5" name="Picture 4" descr="IMG_40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04" y="2087406"/>
            <a:ext cx="6381897" cy="44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13235"/>
      </p:ext>
    </p:extLst>
  </p:cSld>
  <p:clrMapOvr>
    <a:masterClrMapping/>
  </p:clrMapOvr>
  <p:transition spd="slow" advTm="1836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16685" y="593599"/>
            <a:ext cx="83646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Making a traditional Setswana meal is not too difficult. First, get all the ingredients at the </a:t>
            </a:r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grocery store</a:t>
            </a:r>
            <a:r>
              <a:rPr lang="en-US" sz="4000" dirty="0"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lebenkele</a:t>
            </a:r>
            <a:r>
              <a:rPr lang="en-US" sz="4000" dirty="0">
                <a:latin typeface="Noteworthy Light"/>
                <a:cs typeface="Noteworthy Light"/>
              </a:rPr>
              <a:t>. Grind, boil, drain, pound, and serve</a:t>
            </a:r>
            <a:r>
              <a:rPr lang="en-US" sz="4800" dirty="0">
                <a:latin typeface="Noteworthy Light"/>
                <a:cs typeface="Noteworthy Light"/>
              </a:rPr>
              <a:t>.</a:t>
            </a:r>
          </a:p>
        </p:txBody>
      </p:sp>
      <p:pic>
        <p:nvPicPr>
          <p:cNvPr id="5" name="Picture 4" descr="food l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" y="3962188"/>
            <a:ext cx="4209190" cy="2387091"/>
          </a:xfrm>
          <a:prstGeom prst="rect">
            <a:avLst/>
          </a:prstGeom>
        </p:spPr>
      </p:pic>
      <p:pic>
        <p:nvPicPr>
          <p:cNvPr id="6" name="Picture 5" descr="supersp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33" y="3962188"/>
            <a:ext cx="4067379" cy="23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8137"/>
      </p:ext>
    </p:extLst>
  </p:cSld>
  <p:clrMapOvr>
    <a:masterClrMapping/>
  </p:clrMapOvr>
  <p:transition spd="slow" advTm="1751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463" y="683061"/>
            <a:ext cx="90285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Unless of course, the </a:t>
            </a:r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grocery store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lebenkele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>
                <a:latin typeface="Noteworthy Light"/>
                <a:cs typeface="Noteworthy Light"/>
              </a:rPr>
              <a:t>is closed.</a:t>
            </a:r>
          </a:p>
          <a:p>
            <a:endParaRPr lang="en-US" sz="4800" dirty="0">
              <a:latin typeface="Noteworthy Light"/>
              <a:cs typeface="Noteworthy Light"/>
            </a:endParaRPr>
          </a:p>
          <a:p>
            <a:r>
              <a:rPr lang="en-US" sz="4000" dirty="0">
                <a:latin typeface="Noteworthy Light"/>
                <a:cs typeface="Noteworthy Light"/>
              </a:rPr>
              <a:t>In that case, go home and pack a suitcase. Take your shopping list, and go ahead and grab your camera too!</a:t>
            </a:r>
          </a:p>
        </p:txBody>
      </p:sp>
      <p:sp>
        <p:nvSpPr>
          <p:cNvPr id="5" name="TextBox 4"/>
          <p:cNvSpPr txBox="1"/>
          <p:nvPr/>
        </p:nvSpPr>
        <p:spPr>
          <a:xfrm rot="526540">
            <a:off x="5904741" y="4535695"/>
            <a:ext cx="2925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Noteworthy Light"/>
                <a:cs typeface="Noteworthy Light"/>
              </a:rPr>
              <a:t>Shopping List</a:t>
            </a:r>
          </a:p>
          <a:p>
            <a:r>
              <a:rPr lang="en-US" sz="2000" b="1" dirty="0">
                <a:latin typeface="Noteworthy Light"/>
                <a:cs typeface="Noteworthy Light"/>
              </a:rPr>
              <a:t>1. Beef</a:t>
            </a:r>
          </a:p>
          <a:p>
            <a:r>
              <a:rPr lang="en-US" sz="2000" b="1" dirty="0">
                <a:latin typeface="Noteworthy Light"/>
                <a:cs typeface="Noteworthy Light"/>
              </a:rPr>
              <a:t>2. Vegetables </a:t>
            </a:r>
          </a:p>
          <a:p>
            <a:r>
              <a:rPr lang="en-US" sz="2000" b="1" dirty="0">
                <a:latin typeface="Noteworthy Light"/>
                <a:cs typeface="Noteworthy Light"/>
              </a:rPr>
              <a:t>3. Sorghum Meal</a:t>
            </a:r>
          </a:p>
          <a:p>
            <a:r>
              <a:rPr lang="en-US" sz="2000" b="1" dirty="0">
                <a:latin typeface="Noteworthy Light"/>
                <a:cs typeface="Noteworthy Light"/>
              </a:rPr>
              <a:t>4. Salt</a:t>
            </a:r>
          </a:p>
        </p:txBody>
      </p:sp>
      <p:pic>
        <p:nvPicPr>
          <p:cNvPr id="2" name="Picture 1" descr="cam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476">
            <a:off x="1020535" y="5017407"/>
            <a:ext cx="1899436" cy="1504043"/>
          </a:xfrm>
          <a:prstGeom prst="rect">
            <a:avLst/>
          </a:prstGeom>
        </p:spPr>
      </p:pic>
      <p:pic>
        <p:nvPicPr>
          <p:cNvPr id="3" name="Picture 2" descr="suitc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64" y="4591822"/>
            <a:ext cx="1443359" cy="21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2553"/>
      </p:ext>
    </p:extLst>
  </p:cSld>
  <p:clrMapOvr>
    <a:masterClrMapping/>
  </p:clrMapOvr>
  <p:transition spd="slow" advTm="16366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413" y="1378806"/>
            <a:ext cx="823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Then catch a plane bound for Africa from North Carolina. Use the 22 hours on board to learn some Setswana.</a:t>
            </a:r>
          </a:p>
        </p:txBody>
      </p:sp>
      <p:pic>
        <p:nvPicPr>
          <p:cNvPr id="4" name="Picture 3" descr="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44" y="3450712"/>
            <a:ext cx="2905010" cy="3175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77136">
            <a:off x="483465" y="545591"/>
            <a:ext cx="2125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Dumelang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= Hello</a:t>
            </a:r>
          </a:p>
        </p:txBody>
      </p:sp>
      <p:sp>
        <p:nvSpPr>
          <p:cNvPr id="7" name="TextBox 6"/>
          <p:cNvSpPr txBox="1"/>
          <p:nvPr/>
        </p:nvSpPr>
        <p:spPr>
          <a:xfrm rot="20626803">
            <a:off x="257180" y="4718153"/>
            <a:ext cx="2089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O </a:t>
            </a:r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Tsogile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jang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? = How are you?</a:t>
            </a:r>
          </a:p>
        </p:txBody>
      </p:sp>
      <p:sp>
        <p:nvSpPr>
          <p:cNvPr id="8" name="TextBox 7"/>
          <p:cNvSpPr txBox="1"/>
          <p:nvPr/>
        </p:nvSpPr>
        <p:spPr>
          <a:xfrm rot="1264982">
            <a:off x="6847685" y="528120"/>
            <a:ext cx="1475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Sala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sentle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= Goodbye </a:t>
            </a:r>
          </a:p>
        </p:txBody>
      </p:sp>
      <p:sp>
        <p:nvSpPr>
          <p:cNvPr id="9" name="TextBox 8"/>
          <p:cNvSpPr txBox="1"/>
          <p:nvPr/>
        </p:nvSpPr>
        <p:spPr>
          <a:xfrm rot="601803">
            <a:off x="2971501" y="4661270"/>
            <a:ext cx="170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Ke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itumetse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= Thank 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0675" y="5756030"/>
            <a:ext cx="210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Ntlwana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 e </a:t>
            </a:r>
            <a:r>
              <a:rPr lang="en-US" sz="2000" b="1" dirty="0" err="1">
                <a:solidFill>
                  <a:srgbClr val="FF0000"/>
                </a:solidFill>
                <a:latin typeface="Noteworthy Light"/>
                <a:cs typeface="Noteworthy Light"/>
              </a:rPr>
              <a:t>kae</a:t>
            </a:r>
            <a:r>
              <a:rPr lang="en-US" sz="2000" b="1" dirty="0">
                <a:solidFill>
                  <a:srgbClr val="FF0000"/>
                </a:solidFill>
                <a:latin typeface="Noteworthy Light"/>
                <a:cs typeface="Noteworthy Light"/>
              </a:rPr>
              <a:t>? = Where is the bathroom?</a:t>
            </a:r>
          </a:p>
        </p:txBody>
      </p:sp>
    </p:spTree>
    <p:extLst>
      <p:ext uri="{BB962C8B-B14F-4D97-AF65-F5344CB8AC3E}">
        <p14:creationId xmlns:p14="http://schemas.microsoft.com/office/powerpoint/2010/main" val="2130073579"/>
      </p:ext>
    </p:extLst>
  </p:cSld>
  <p:clrMapOvr>
    <a:masterClrMapping/>
  </p:clrMapOvr>
  <p:transition spd="slow" advTm="13594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76" y="193112"/>
            <a:ext cx="8095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Noteworthy Light"/>
                <a:cs typeface="Noteworthy Light"/>
              </a:rPr>
              <a:t>Your plane lands in the capital of Botswana, Gaborone. Hop on a taxi and ask the driver to take you to </a:t>
            </a:r>
            <a:r>
              <a:rPr lang="en-US" sz="3000" dirty="0" err="1">
                <a:latin typeface="Noteworthy Light"/>
                <a:cs typeface="Noteworthy Light"/>
              </a:rPr>
              <a:t>Bahurutshe</a:t>
            </a:r>
            <a:r>
              <a:rPr lang="en-US" sz="3000" dirty="0">
                <a:latin typeface="Noteworthy Light"/>
                <a:cs typeface="Noteworthy Light"/>
              </a:rPr>
              <a:t> Cultural Village. Ask the women of the village to share some </a:t>
            </a:r>
            <a:r>
              <a:rPr lang="en-US" sz="3000" dirty="0">
                <a:solidFill>
                  <a:schemeClr val="bg1"/>
                </a:solidFill>
                <a:latin typeface="Noteworthy Light"/>
                <a:cs typeface="Noteworthy Light"/>
              </a:rPr>
              <a:t>sorghum</a:t>
            </a:r>
            <a:r>
              <a:rPr lang="en-US" sz="3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Noteworthy Light"/>
                <a:cs typeface="Noteworthy Light"/>
              </a:rPr>
              <a:t>mabele</a:t>
            </a:r>
            <a:r>
              <a:rPr lang="en-US" sz="3000" dirty="0">
                <a:latin typeface="Noteworthy Light"/>
                <a:cs typeface="Noteworthy Light"/>
              </a:rPr>
              <a:t>.</a:t>
            </a:r>
          </a:p>
        </p:txBody>
      </p:sp>
      <p:pic>
        <p:nvPicPr>
          <p:cNvPr id="6" name="Picture 5" descr="IMG_39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2" y="2318042"/>
            <a:ext cx="2527349" cy="1895511"/>
          </a:xfrm>
          <a:prstGeom prst="rect">
            <a:avLst/>
          </a:prstGeom>
        </p:spPr>
      </p:pic>
      <p:pic>
        <p:nvPicPr>
          <p:cNvPr id="8" name="Picture 7" descr="IMG_47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71430" y="4323056"/>
            <a:ext cx="1805001" cy="2406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955580">
            <a:off x="38651" y="5379827"/>
            <a:ext cx="242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Fun Fact!</a:t>
            </a:r>
          </a:p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This is a traditional grinding of sorghum</a:t>
            </a:r>
            <a:endParaRPr lang="en-US" dirty="0">
              <a:solidFill>
                <a:schemeClr val="bg1"/>
              </a:solidFill>
              <a:latin typeface="Noteworthy Light"/>
              <a:cs typeface="Noteworthy Light"/>
            </a:endParaRPr>
          </a:p>
        </p:txBody>
      </p:sp>
      <p:pic>
        <p:nvPicPr>
          <p:cNvPr id="9" name="Picture 8" descr="c3869bd9-7730-4c58-a2b0-eb1ddc4dc21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31" y="2576799"/>
            <a:ext cx="3062487" cy="40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213"/>
      </p:ext>
    </p:extLst>
  </p:cSld>
  <p:clrMapOvr>
    <a:masterClrMapping/>
  </p:clrMapOvr>
  <p:transition spd="slow" advTm="20285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705" y="211620"/>
            <a:ext cx="8095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oteworthy Light"/>
                <a:cs typeface="Noteworthy Light"/>
              </a:rPr>
              <a:t>Then hop on a </a:t>
            </a:r>
            <a:r>
              <a:rPr lang="en-US" sz="3600" dirty="0">
                <a:solidFill>
                  <a:schemeClr val="bg1"/>
                </a:solidFill>
                <a:latin typeface="Noteworthy Light"/>
                <a:cs typeface="Noteworthy Light"/>
              </a:rPr>
              <a:t>bus</a:t>
            </a:r>
            <a:r>
              <a:rPr lang="en-US" sz="36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bese</a:t>
            </a:r>
            <a:r>
              <a:rPr lang="en-US" sz="3600" dirty="0">
                <a:latin typeface="Noteworthy Light"/>
                <a:cs typeface="Noteworthy Light"/>
              </a:rPr>
              <a:t> to Francistown and search for a local farmer. Ask the </a:t>
            </a:r>
            <a:r>
              <a:rPr lang="en-US" sz="3600" dirty="0">
                <a:solidFill>
                  <a:srgbClr val="000000"/>
                </a:solidFill>
                <a:latin typeface="Noteworthy Light"/>
                <a:cs typeface="Noteworthy Light"/>
              </a:rPr>
              <a:t>f</a:t>
            </a:r>
            <a:r>
              <a:rPr lang="en-US" sz="3600" dirty="0">
                <a:latin typeface="Noteworthy Light"/>
                <a:cs typeface="Noteworthy Light"/>
              </a:rPr>
              <a:t>armer</a:t>
            </a:r>
            <a:r>
              <a:rPr lang="en-US" sz="36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3600" dirty="0">
                <a:latin typeface="Noteworthy Light"/>
                <a:cs typeface="Noteworthy Light"/>
              </a:rPr>
              <a:t>to let you gather fresh greens from his garden. Don’t forget to say thank you! (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Ke</a:t>
            </a:r>
            <a:r>
              <a:rPr lang="en-US" sz="3600" dirty="0">
                <a:solidFill>
                  <a:srgbClr val="FF0000"/>
                </a:solidFill>
                <a:latin typeface="Noteworthy Light"/>
                <a:cs typeface="Noteworthy Light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Noteworthy Light"/>
                <a:cs typeface="Noteworthy Light"/>
              </a:rPr>
              <a:t>leboga</a:t>
            </a:r>
            <a:r>
              <a:rPr lang="en-US" sz="3600" dirty="0">
                <a:latin typeface="Noteworthy Light"/>
                <a:cs typeface="Noteworthy Light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873072">
            <a:off x="6868610" y="2990127"/>
            <a:ext cx="2437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Fun Fact!</a:t>
            </a:r>
          </a:p>
          <a:p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In Botswana these fresh greens are used to make a dish called </a:t>
            </a:r>
            <a:r>
              <a:rPr lang="en-US" b="1" dirty="0" err="1">
                <a:solidFill>
                  <a:schemeClr val="bg1"/>
                </a:solidFill>
                <a:latin typeface="Noteworthy Light"/>
                <a:cs typeface="Noteworthy Light"/>
              </a:rPr>
              <a:t>Morogo</a:t>
            </a:r>
            <a:endParaRPr lang="en-US" b="1" dirty="0">
              <a:solidFill>
                <a:schemeClr val="bg1"/>
              </a:solidFill>
              <a:latin typeface="Noteworthy Light"/>
              <a:cs typeface="Noteworthy Light"/>
            </a:endParaRPr>
          </a:p>
        </p:txBody>
      </p:sp>
      <p:pic>
        <p:nvPicPr>
          <p:cNvPr id="3" name="Picture 2" descr="f3d70aa3-2a53-4acb-86a1-ae35a8d9bba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5" y="3031577"/>
            <a:ext cx="2900589" cy="3549632"/>
          </a:xfrm>
          <a:prstGeom prst="rect">
            <a:avLst/>
          </a:prstGeom>
        </p:spPr>
      </p:pic>
      <p:pic>
        <p:nvPicPr>
          <p:cNvPr id="5" name="Picture 4" descr="mor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8" y="3869392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07966"/>
      </p:ext>
    </p:extLst>
  </p:cSld>
  <p:clrMapOvr>
    <a:masterClrMapping/>
  </p:clrMapOvr>
  <p:transition spd="slow" advTm="1687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303" y="172255"/>
            <a:ext cx="8095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On the way to </a:t>
            </a:r>
            <a:r>
              <a:rPr lang="en-US" sz="4000" dirty="0" err="1">
                <a:latin typeface="Noteworthy Light"/>
                <a:cs typeface="Noteworthy Light"/>
              </a:rPr>
              <a:t>Kasane</a:t>
            </a:r>
            <a:r>
              <a:rPr lang="en-US" sz="4000" dirty="0">
                <a:latin typeface="Noteworthy Light"/>
                <a:cs typeface="Noteworthy Light"/>
              </a:rPr>
              <a:t>, take a left to get to the </a:t>
            </a:r>
            <a:r>
              <a:rPr lang="en-US" sz="4000" dirty="0" err="1">
                <a:latin typeface="Noteworthy Light"/>
                <a:cs typeface="Noteworthy Light"/>
              </a:rPr>
              <a:t>Sua</a:t>
            </a:r>
            <a:r>
              <a:rPr lang="en-US" sz="4000" dirty="0">
                <a:latin typeface="Noteworthy Light"/>
                <a:cs typeface="Noteworthy Light"/>
              </a:rPr>
              <a:t> Pan salt mine. Be sure to pick up a small bag of salt to </a:t>
            </a:r>
            <a:r>
              <a:rPr lang="en-US" sz="4000" dirty="0">
                <a:solidFill>
                  <a:srgbClr val="FFFFFF"/>
                </a:solidFill>
                <a:latin typeface="Noteworthy Light"/>
                <a:cs typeface="Noteworthy Light"/>
              </a:rPr>
              <a:t>season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go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loka</a:t>
            </a:r>
            <a:r>
              <a:rPr lang="en-US" sz="4000" dirty="0">
                <a:latin typeface="Noteworthy Light"/>
                <a:cs typeface="Noteworthy Light"/>
              </a:rPr>
              <a:t> your meal.</a:t>
            </a:r>
          </a:p>
        </p:txBody>
      </p:sp>
      <p:pic>
        <p:nvPicPr>
          <p:cNvPr id="3" name="Picture 2" descr="sale m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30" y="2934013"/>
            <a:ext cx="5897390" cy="37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9939"/>
      </p:ext>
    </p:extLst>
  </p:cSld>
  <p:clrMapOvr>
    <a:masterClrMapping/>
  </p:clrMapOvr>
  <p:transition spd="slow" advTm="15715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538" y="164691"/>
            <a:ext cx="8095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oteworthy Light"/>
                <a:cs typeface="Noteworthy Light"/>
              </a:rPr>
              <a:t>Unfortunately, your van breaks down just outside of </a:t>
            </a:r>
            <a:r>
              <a:rPr lang="en-US" sz="4000" dirty="0" err="1">
                <a:latin typeface="Noteworthy Light"/>
                <a:cs typeface="Noteworthy Light"/>
              </a:rPr>
              <a:t>Kasane</a:t>
            </a:r>
            <a:r>
              <a:rPr lang="en-US" sz="4000" dirty="0">
                <a:latin typeface="Noteworthy Light"/>
                <a:cs typeface="Noteworthy Light"/>
              </a:rPr>
              <a:t>. Lucky for you, a </a:t>
            </a:r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donkey cart</a:t>
            </a:r>
            <a:r>
              <a:rPr lang="en-US" sz="4000" dirty="0"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sekotsekara</a:t>
            </a:r>
            <a:r>
              <a:rPr lang="en-US" sz="4000" dirty="0">
                <a:latin typeface="Noteworthy Light"/>
                <a:cs typeface="Noteworthy Light"/>
              </a:rPr>
              <a:t> stops to give you a bumpy ride into town.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5677" y="4541000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3" name="Picture 2" descr="3413e98a-3151-483f-b358-40a2bf30859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3" y="2719236"/>
            <a:ext cx="2776056" cy="3992662"/>
          </a:xfrm>
          <a:prstGeom prst="rect">
            <a:avLst/>
          </a:prstGeom>
        </p:spPr>
      </p:pic>
      <p:pic>
        <p:nvPicPr>
          <p:cNvPr id="5" name="Picture 4" descr="941e05d4-019b-4dd9-8e37-41238959a4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55" y="2719236"/>
            <a:ext cx="2502107" cy="333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98235">
            <a:off x="6956477" y="3540726"/>
            <a:ext cx="201020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Fun Fact!</a:t>
            </a:r>
          </a:p>
          <a:p>
            <a:r>
              <a:rPr lang="en-US" b="1" dirty="0">
                <a:solidFill>
                  <a:srgbClr val="FFFFFF"/>
                </a:solidFill>
                <a:latin typeface="Noteworthy Light"/>
                <a:cs typeface="Noteworthy Light"/>
              </a:rPr>
              <a:t>People still use donkey carts for rural transportation; some donkeys run freely around their homes and across highways by themselves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837" y="6155697"/>
            <a:ext cx="228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Donkey</a:t>
            </a:r>
            <a:r>
              <a:rPr lang="en-US" sz="2800" dirty="0">
                <a:latin typeface="Noteworthy Light"/>
                <a:cs typeface="Noteworthy Ligh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Noteworthy Light"/>
                <a:cs typeface="Noteworthy Light"/>
              </a:rPr>
              <a:t>Tonki</a:t>
            </a:r>
            <a:endParaRPr lang="en-US" sz="2800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631689"/>
      </p:ext>
    </p:extLst>
  </p:cSld>
  <p:clrMapOvr>
    <a:masterClrMapping/>
  </p:clrMapOvr>
  <p:transition spd="slow" advTm="1565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136" y="513842"/>
            <a:ext cx="51255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oteworthy Light"/>
                <a:cs typeface="Noteworthy Light"/>
              </a:rPr>
              <a:t>Kasane</a:t>
            </a:r>
            <a:r>
              <a:rPr lang="en-US" sz="4000" dirty="0">
                <a:latin typeface="Noteworthy Light"/>
                <a:cs typeface="Noteworthy Light"/>
              </a:rPr>
              <a:t> is at the top right corner of Botswana </a:t>
            </a:r>
            <a:r>
              <a:rPr lang="en-US" sz="4000" dirty="0">
                <a:solidFill>
                  <a:srgbClr val="FFFFFF"/>
                </a:solidFill>
                <a:latin typeface="Noteworthy Light"/>
                <a:cs typeface="Noteworthy Light"/>
              </a:rPr>
              <a:t>bordering</a:t>
            </a:r>
            <a:r>
              <a:rPr lang="en-US" sz="4000" dirty="0">
                <a:solidFill>
                  <a:srgbClr val="000000"/>
                </a:solidFill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mo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molelwaneng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wa</a:t>
            </a:r>
            <a:r>
              <a:rPr lang="en-US" sz="40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  <a:r>
              <a:rPr lang="en-US" sz="4000" dirty="0" err="1">
                <a:latin typeface="Noteworthy Light"/>
                <a:cs typeface="Noteworthy Light"/>
              </a:rPr>
              <a:t>Chobe</a:t>
            </a:r>
            <a:r>
              <a:rPr lang="en-US" sz="4000" dirty="0">
                <a:latin typeface="Noteworthy Light"/>
                <a:cs typeface="Noteworthy Light"/>
              </a:rPr>
              <a:t> National Park. It’s been a rainy summer and the pumpkins are ready to harvest. Find the largest </a:t>
            </a:r>
            <a:r>
              <a:rPr lang="en-US" sz="4000" dirty="0">
                <a:solidFill>
                  <a:schemeClr val="bg1"/>
                </a:solidFill>
                <a:latin typeface="Noteworthy Light"/>
                <a:cs typeface="Noteworthy Light"/>
              </a:rPr>
              <a:t>pumpkin</a:t>
            </a:r>
            <a:r>
              <a:rPr lang="en-US" sz="4000" dirty="0">
                <a:latin typeface="Noteworthy Light"/>
                <a:cs typeface="Noteworthy Ligh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Noteworthy Light"/>
                <a:cs typeface="Noteworthy Light"/>
              </a:rPr>
              <a:t>lephutshe</a:t>
            </a:r>
            <a:r>
              <a:rPr lang="en-US" sz="4000" dirty="0">
                <a:latin typeface="Noteworthy Light"/>
                <a:cs typeface="Noteworthy Light"/>
              </a:rPr>
              <a:t> that you can carry!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5677" y="4541000"/>
            <a:ext cx="2437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Noteworthy Light"/>
              <a:cs typeface="Noteworthy Light"/>
            </a:endParaRPr>
          </a:p>
        </p:txBody>
      </p:sp>
      <p:pic>
        <p:nvPicPr>
          <p:cNvPr id="6" name="Picture 5" descr="30cb8db7-5daf-44a4-a011-c939fa4f5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71" y="372850"/>
            <a:ext cx="2931783" cy="3871543"/>
          </a:xfrm>
          <a:prstGeom prst="rect">
            <a:avLst/>
          </a:prstGeom>
        </p:spPr>
      </p:pic>
      <p:pic>
        <p:nvPicPr>
          <p:cNvPr id="3" name="Picture 2" descr="pumpk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82" y="4541000"/>
            <a:ext cx="3386031" cy="18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7732"/>
      </p:ext>
    </p:extLst>
  </p:cSld>
  <p:clrMapOvr>
    <a:masterClrMapping/>
  </p:clrMapOvr>
  <p:transition spd="slow" advTm="2064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20482</TotalTime>
  <Words>813</Words>
  <Application>Microsoft Office PowerPoint</Application>
  <PresentationFormat>On-screen Show (4:3)</PresentationFormat>
  <Paragraphs>151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Mangal</vt:lpstr>
      <vt:lpstr>Noteworthy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princess haley 🎀</dc:creator>
  <cp:lastModifiedBy>Amy Rose</cp:lastModifiedBy>
  <cp:revision>167</cp:revision>
  <cp:lastPrinted>2018-06-14T15:28:11Z</cp:lastPrinted>
  <dcterms:created xsi:type="dcterms:W3CDTF">2018-06-10T14:13:47Z</dcterms:created>
  <dcterms:modified xsi:type="dcterms:W3CDTF">2018-07-26T01:02:46Z</dcterms:modified>
</cp:coreProperties>
</file>