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Poppins Light" panose="020B0604020202020204" charset="0"/>
      <p:regular r:id="rId22"/>
      <p:bold r:id="rId23"/>
      <p:italic r:id="rId24"/>
      <p:boldItalic r:id="rId25"/>
    </p:embeddedFont>
    <p:embeddedFont>
      <p:font typeface="Poppi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Google Shape;20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d216c487d_1_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Google Shape;223;g3d216c487d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d216c487d_1_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Google Shape;230;g3d216c487d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f391192_0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d20b33511_0_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Google Shape;262;g3d20b3351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For visual we created a communication board which is a great way for non-verbal communicators to participate in our activites</a:t>
            </a:r>
            <a:endParaRPr/>
          </a:p>
          <a:p>
            <a:pPr marL="0" lvl="0" indent="0" rtl="0">
              <a:spcBef>
                <a:spcPts val="0"/>
              </a:spcBef>
              <a:spcAft>
                <a:spcPts val="0"/>
              </a:spcAft>
              <a:buNone/>
            </a:pPr>
            <a:r>
              <a:rPr lang="en"/>
              <a:t>We have categorized these based on color so the right half being the lesson vocabulary and the left having core vocabulary including pronouns, and verbs. We also added yes and no so they can participate in simple questions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f391192_08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Google Shape;27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ed75ccf_0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Google Shape;28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d20b33511_2_1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Google Shape;302;g3d20b33511_2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ed75ccf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Google Shape;31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Google Shape;14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216c487d_1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Google Shape;154;g3d216c48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video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216c487d_1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g3d216c487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d20b33511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3d20b335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d20b33511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Google Shape;177;g3d20b3351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Google Shape;18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216c487d_1_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Google Shape;191;g3d216c487d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216c487d_1_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Google Shape;198;g3d216c487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 A" type="blank">
  <p:cSld name="BLANK">
    <p:spTree>
      <p:nvGrpSpPr>
        <p:cNvPr id="1"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Google Shape;116;p11"/>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Google Shape;117;p11"/>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Google Shape;118;p11"/>
          <p:cNvSpPr/>
          <p:nvPr/>
        </p:nvSpPr>
        <p:spPr>
          <a:xfrm>
            <a:off x="-704850" y="-2705100"/>
            <a:ext cx="10553700" cy="10553700"/>
          </a:xfrm>
          <a:prstGeom prst="donut">
            <a:avLst>
              <a:gd name="adj" fmla="val 10467"/>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Google Shape;120;p1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 B">
  <p:cSld name="BLANK_2">
    <p:spTree>
      <p:nvGrpSpPr>
        <p:cNvPr id="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Google Shape;123;p1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Google Shape;126;p12"/>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Google Shape;127;p12"/>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Google Shape;128;p12"/>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name="adj" fmla="val 1046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Google Shape;133;p13"/>
          <p:cNvSpPr/>
          <p:nvPr/>
        </p:nvSpPr>
        <p:spPr>
          <a:xfrm>
            <a:off x="764000" y="-1236275"/>
            <a:ext cx="7616100" cy="7616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Google Shape;134;p13"/>
          <p:cNvSpPr/>
          <p:nvPr/>
        </p:nvSpPr>
        <p:spPr>
          <a:xfrm>
            <a:off x="1198300" y="-801975"/>
            <a:ext cx="6747000" cy="6747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Google Shape;135;p13"/>
          <p:cNvSpPr/>
          <p:nvPr/>
        </p:nvSpPr>
        <p:spPr>
          <a:xfrm>
            <a:off x="2267900" y="267625"/>
            <a:ext cx="4608300" cy="46083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p1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Google Shape;28;p3"/>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29" name="Google Shape;29;p3"/>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400">
                <a:solidFill>
                  <a:srgbClr val="000000"/>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4"/>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4"/>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39;p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41;p4"/>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42;p4"/>
          <p:cNvSpPr txBox="1">
            <a:spLocks noGrp="1"/>
          </p:cNvSpPr>
          <p:nvPr>
            <p:ph type="body" idx="1"/>
          </p:nvPr>
        </p:nvSpPr>
        <p:spPr>
          <a:xfrm>
            <a:off x="2385525" y="1310550"/>
            <a:ext cx="4777200" cy="3265800"/>
          </a:xfrm>
          <a:prstGeom prst="rect">
            <a:avLst/>
          </a:prstGeom>
        </p:spPr>
        <p:txBody>
          <a:bodyPr spcFirstLastPara="1" wrap="square" lIns="91425" tIns="91425" rIns="91425" bIns="91425" anchor="t" anchorCtr="0"/>
          <a:lstStyle>
            <a:lvl1pPr marL="457200" lvl="0" indent="-393700" rtl="0">
              <a:spcBef>
                <a:spcPts val="600"/>
              </a:spcBef>
              <a:spcAft>
                <a:spcPts val="0"/>
              </a:spcAft>
              <a:buSzPts val="2600"/>
              <a:buFont typeface="Poppins"/>
              <a:buChar char="￮"/>
              <a:defRPr sz="2600" b="1">
                <a:latin typeface="Poppins"/>
                <a:ea typeface="Poppins"/>
                <a:cs typeface="Poppins"/>
                <a:sym typeface="Poppins"/>
              </a:defRPr>
            </a:lvl1pPr>
            <a:lvl2pPr marL="914400" lvl="1" indent="-393700" rtl="0">
              <a:spcBef>
                <a:spcPts val="0"/>
              </a:spcBef>
              <a:spcAft>
                <a:spcPts val="0"/>
              </a:spcAft>
              <a:buSzPts val="2600"/>
              <a:buFont typeface="Poppins"/>
              <a:buChar char="￮"/>
              <a:defRPr sz="2600" b="1">
                <a:latin typeface="Poppins"/>
                <a:ea typeface="Poppins"/>
                <a:cs typeface="Poppins"/>
                <a:sym typeface="Poppins"/>
              </a:defRPr>
            </a:lvl2pPr>
            <a:lvl3pPr marL="1371600" lvl="2" indent="-393700" rtl="0">
              <a:spcBef>
                <a:spcPts val="0"/>
              </a:spcBef>
              <a:spcAft>
                <a:spcPts val="0"/>
              </a:spcAft>
              <a:buSzPts val="2600"/>
              <a:buFont typeface="Poppins"/>
              <a:buChar char="￮"/>
              <a:defRPr sz="2600" b="1">
                <a:latin typeface="Poppins"/>
                <a:ea typeface="Poppins"/>
                <a:cs typeface="Poppins"/>
                <a:sym typeface="Poppins"/>
              </a:defRPr>
            </a:lvl3pPr>
            <a:lvl4pPr marL="1828800" lvl="3" indent="-393700" rtl="0">
              <a:spcBef>
                <a:spcPts val="0"/>
              </a:spcBef>
              <a:spcAft>
                <a:spcPts val="0"/>
              </a:spcAft>
              <a:buSzPts val="2600"/>
              <a:buFont typeface="Poppins"/>
              <a:buChar char="●"/>
              <a:defRPr sz="2600" b="1">
                <a:latin typeface="Poppins"/>
                <a:ea typeface="Poppins"/>
                <a:cs typeface="Poppins"/>
                <a:sym typeface="Poppins"/>
              </a:defRPr>
            </a:lvl4pPr>
            <a:lvl5pPr marL="2286000" lvl="4" indent="-393700" rtl="0">
              <a:spcBef>
                <a:spcPts val="0"/>
              </a:spcBef>
              <a:spcAft>
                <a:spcPts val="0"/>
              </a:spcAft>
              <a:buSzPts val="2600"/>
              <a:buFont typeface="Poppins"/>
              <a:buChar char="○"/>
              <a:defRPr sz="2600" b="1">
                <a:latin typeface="Poppins"/>
                <a:ea typeface="Poppins"/>
                <a:cs typeface="Poppins"/>
                <a:sym typeface="Poppins"/>
              </a:defRPr>
            </a:lvl5pPr>
            <a:lvl6pPr marL="2743200" lvl="5" indent="-393700" rtl="0">
              <a:spcBef>
                <a:spcPts val="0"/>
              </a:spcBef>
              <a:spcAft>
                <a:spcPts val="0"/>
              </a:spcAft>
              <a:buSzPts val="2600"/>
              <a:buFont typeface="Poppins"/>
              <a:buChar char="■"/>
              <a:defRPr sz="2600" b="1">
                <a:latin typeface="Poppins"/>
                <a:ea typeface="Poppins"/>
                <a:cs typeface="Poppins"/>
                <a:sym typeface="Poppins"/>
              </a:defRPr>
            </a:lvl6pPr>
            <a:lvl7pPr marL="3200400" lvl="6" indent="-393700" rtl="0">
              <a:spcBef>
                <a:spcPts val="0"/>
              </a:spcBef>
              <a:spcAft>
                <a:spcPts val="0"/>
              </a:spcAft>
              <a:buSzPts val="2600"/>
              <a:buFont typeface="Poppins"/>
              <a:buChar char="●"/>
              <a:defRPr sz="2600" b="1">
                <a:latin typeface="Poppins"/>
                <a:ea typeface="Poppins"/>
                <a:cs typeface="Poppins"/>
                <a:sym typeface="Poppins"/>
              </a:defRPr>
            </a:lvl7pPr>
            <a:lvl8pPr marL="3657600" lvl="7" indent="-393700" rtl="0">
              <a:spcBef>
                <a:spcPts val="0"/>
              </a:spcBef>
              <a:spcAft>
                <a:spcPts val="0"/>
              </a:spcAft>
              <a:buSzPts val="2600"/>
              <a:buFont typeface="Poppins"/>
              <a:buChar char="○"/>
              <a:defRPr sz="2600" b="1">
                <a:latin typeface="Poppins"/>
                <a:ea typeface="Poppins"/>
                <a:cs typeface="Poppins"/>
                <a:sym typeface="Poppins"/>
              </a:defRPr>
            </a:lvl8pPr>
            <a:lvl9pPr marL="4114800" lvl="8" indent="-393700">
              <a:spcBef>
                <a:spcPts val="0"/>
              </a:spcBef>
              <a:spcAft>
                <a:spcPts val="0"/>
              </a:spcAft>
              <a:buSzPts val="2600"/>
              <a:buFont typeface="Poppins"/>
              <a:buChar char="■"/>
              <a:defRPr sz="2600" b="1">
                <a:latin typeface="Poppins"/>
                <a:ea typeface="Poppins"/>
                <a:cs typeface="Poppins"/>
                <a:sym typeface="Poppins"/>
              </a:defRPr>
            </a:lvl9pPr>
          </a:lstStyle>
          <a:p>
            <a:endParaRPr/>
          </a:p>
        </p:txBody>
      </p:sp>
      <p:sp>
        <p:nvSpPr>
          <p:cNvPr id="43" name="Google Shape;43;p4"/>
          <p:cNvSpPr txBox="1"/>
          <p:nvPr/>
        </p:nvSpPr>
        <p:spPr>
          <a:xfrm>
            <a:off x="1599200" y="1326625"/>
            <a:ext cx="7641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latin typeface="Poppins"/>
                <a:ea typeface="Poppins"/>
                <a:cs typeface="Poppins"/>
                <a:sym typeface="Poppins"/>
              </a:rPr>
              <a:t>“</a:t>
            </a:r>
            <a:endParaRPr sz="7200" b="1">
              <a:latin typeface="Poppins"/>
              <a:ea typeface="Poppins"/>
              <a:cs typeface="Poppins"/>
              <a:sym typeface="Poppins"/>
            </a:endParaRPr>
          </a:p>
        </p:txBody>
      </p:sp>
      <p:sp>
        <p:nvSpPr>
          <p:cNvPr id="44" name="Google Shape;44;p4"/>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49;p5"/>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50;p5"/>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51;p5"/>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5"/>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Google Shape;54;p5"/>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5" name="Google Shape;55;p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big image">
  <p:cSld name="TITLE_AND_BODY_1">
    <p:spTree>
      <p:nvGrpSpPr>
        <p:cNvPr id="1"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Google Shape;62;p6"/>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Google Shape;63;p6"/>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Google Shape;64;p6"/>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6"/>
          <p:cNvSpPr txBox="1">
            <a:spLocks noGrp="1"/>
          </p:cNvSpPr>
          <p:nvPr>
            <p:ph type="title"/>
          </p:nvPr>
        </p:nvSpPr>
        <p:spPr>
          <a:xfrm>
            <a:off x="457200" y="1166125"/>
            <a:ext cx="4504800" cy="6831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7" name="Google Shape;67;p6"/>
          <p:cNvSpPr txBox="1">
            <a:spLocks noGrp="1"/>
          </p:cNvSpPr>
          <p:nvPr>
            <p:ph type="body" idx="1"/>
          </p:nvPr>
        </p:nvSpPr>
        <p:spPr>
          <a:xfrm>
            <a:off x="985679" y="1958050"/>
            <a:ext cx="3976500" cy="2618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68" name="Google Shape;68;p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Google Shape;72;p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Google Shape;76;p7"/>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7" name="Google Shape;77;p7"/>
          <p:cNvSpPr txBox="1">
            <a:spLocks noGrp="1"/>
          </p:cNvSpPr>
          <p:nvPr>
            <p:ph type="body" idx="1"/>
          </p:nvPr>
        </p:nvSpPr>
        <p:spPr>
          <a:xfrm>
            <a:off x="1069625"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8" name="Google Shape;78;p7"/>
          <p:cNvSpPr txBox="1">
            <a:spLocks noGrp="1"/>
          </p:cNvSpPr>
          <p:nvPr>
            <p:ph type="body" idx="2"/>
          </p:nvPr>
        </p:nvSpPr>
        <p:spPr>
          <a:xfrm>
            <a:off x="3440857"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9" name="Google Shape;79;p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Google Shape;85;p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Google Shape;86;p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Google Shape;89;p8"/>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8"/>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1" name="Google Shape;91;p8"/>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2" name="Google Shape;92;p8"/>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3" name="Google Shape;93;p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Google Shape;99;p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Google Shape;100;p9"/>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Google Shape;101;p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Google Shape;103;p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4" name="Google Shape;104;p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grpSp>
        <p:nvGrpSpPr>
          <p:cNvPr id="106" name="Google Shape;106;p10"/>
          <p:cNvGrpSpPr/>
          <p:nvPr/>
        </p:nvGrpSpPr>
        <p:grpSpPr>
          <a:xfrm>
            <a:off x="308378" y="3811995"/>
            <a:ext cx="1844185" cy="1844185"/>
            <a:chOff x="-474900" y="321200"/>
            <a:chExt cx="2324700" cy="2324700"/>
          </a:xfrm>
        </p:grpSpPr>
        <p:sp>
          <p:nvSpPr>
            <p:cNvPr id="107" name="Google Shape;107;p10"/>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Google Shape;108;p10"/>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Google Shape;109;p10"/>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Google Shape;110;p10"/>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Google Shape;112;p10"/>
          <p:cNvSpPr txBox="1">
            <a:spLocks noGrp="1"/>
          </p:cNvSpPr>
          <p:nvPr>
            <p:ph type="body" idx="1"/>
          </p:nvPr>
        </p:nvSpPr>
        <p:spPr>
          <a:xfrm>
            <a:off x="1069625" y="4406300"/>
            <a:ext cx="4608000" cy="519600"/>
          </a:xfrm>
          <a:prstGeom prst="rect">
            <a:avLst/>
          </a:prstGeom>
        </p:spPr>
        <p:txBody>
          <a:bodyPr spcFirstLastPara="1" wrap="square" lIns="91425" tIns="91425" rIns="91425" bIns="91425" anchor="b" anchorCtr="0"/>
          <a:lstStyle>
            <a:lvl1pPr marL="457200" lvl="0" indent="-228600">
              <a:spcBef>
                <a:spcPts val="360"/>
              </a:spcBef>
              <a:spcAft>
                <a:spcPts val="0"/>
              </a:spcAft>
              <a:buSzPts val="1400"/>
              <a:buNone/>
              <a:defRPr sz="1400"/>
            </a:lvl1pPr>
          </a:lstStyle>
          <a:p>
            <a:endParaRPr/>
          </a:p>
        </p:txBody>
      </p:sp>
      <p:sp>
        <p:nvSpPr>
          <p:cNvPr id="113" name="Google Shape;113;p1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drive.google.com/file/d/1vZEOx3L5agyRMUIW94-Tli435bGSle0J/view"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hyperlink" Target="mailto:nwilliams3@catamount.wcu.edu"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mailto:jpnosworthy1@catamount.wc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XqxIpa1fxj9Oz0x98MBNkkc8isA5yOaH/vie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ctrTitle"/>
          </p:nvPr>
        </p:nvSpPr>
        <p:spPr>
          <a:xfrm>
            <a:off x="2211600" y="1991850"/>
            <a:ext cx="50811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5100"/>
              <a:t>Botswana: Nature Conservation</a:t>
            </a:r>
            <a:endParaRPr sz="5100"/>
          </a:p>
        </p:txBody>
      </p:sp>
      <p:sp>
        <p:nvSpPr>
          <p:cNvPr id="142" name="Google Shape;142;p14"/>
          <p:cNvSpPr txBox="1"/>
          <p:nvPr/>
        </p:nvSpPr>
        <p:spPr>
          <a:xfrm>
            <a:off x="1018750" y="897150"/>
            <a:ext cx="1428600" cy="10005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sz="1200">
                <a:solidFill>
                  <a:srgbClr val="FFFFFF"/>
                </a:solidFill>
              </a:rPr>
              <a:t>By: Nancy MacDonald, Jessie Nosworthy, Natalie Williams</a:t>
            </a:r>
            <a:r>
              <a:rPr lang="en" sz="1200"/>
              <a:t>f</a:t>
            </a:r>
            <a:endParaRPr sz="1200"/>
          </a:p>
        </p:txBody>
      </p:sp>
      <p:sp>
        <p:nvSpPr>
          <p:cNvPr id="143" name="Google Shape;143;p14"/>
          <p:cNvSpPr txBox="1"/>
          <p:nvPr/>
        </p:nvSpPr>
        <p:spPr>
          <a:xfrm>
            <a:off x="2695350" y="3874100"/>
            <a:ext cx="4113600" cy="44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FFFFF"/>
                </a:solidFill>
              </a:rPr>
              <a:t>An Adapted Approach for All Learners </a:t>
            </a:r>
            <a:endParaRPr sz="1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ctrTitle" idx="4294967295"/>
          </p:nvPr>
        </p:nvSpPr>
        <p:spPr>
          <a:xfrm>
            <a:off x="2092625" y="2954950"/>
            <a:ext cx="4958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Teaching Strategies</a:t>
            </a:r>
            <a:endParaRPr sz="6000"/>
          </a:p>
        </p:txBody>
      </p:sp>
      <p:grpSp>
        <p:nvGrpSpPr>
          <p:cNvPr id="208" name="Google Shape;208;p23"/>
          <p:cNvGrpSpPr/>
          <p:nvPr/>
        </p:nvGrpSpPr>
        <p:grpSpPr>
          <a:xfrm>
            <a:off x="3952298" y="309004"/>
            <a:ext cx="1738561" cy="1738545"/>
            <a:chOff x="6643075" y="3664250"/>
            <a:chExt cx="407950" cy="407975"/>
          </a:xfrm>
        </p:grpSpPr>
        <p:sp>
          <p:nvSpPr>
            <p:cNvPr id="209" name="Google Shape;209;p23"/>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3"/>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1" name="Google Shape;211;p23"/>
          <p:cNvGrpSpPr/>
          <p:nvPr/>
        </p:nvGrpSpPr>
        <p:grpSpPr>
          <a:xfrm rot="-587313">
            <a:off x="3850121" y="2274317"/>
            <a:ext cx="714809" cy="714768"/>
            <a:chOff x="576250" y="4319400"/>
            <a:chExt cx="442075" cy="442050"/>
          </a:xfrm>
        </p:grpSpPr>
        <p:sp>
          <p:nvSpPr>
            <p:cNvPr id="212" name="Google Shape;212;p23"/>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Google Shape;213;p23"/>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Google Shape;214;p23"/>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Google Shape;215;p23"/>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6" name="Google Shape;216;p23"/>
          <p:cNvSpPr/>
          <p:nvPr/>
        </p:nvSpPr>
        <p:spPr>
          <a:xfrm>
            <a:off x="3536507" y="710554"/>
            <a:ext cx="271742" cy="25947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Google Shape;217;p23"/>
          <p:cNvSpPr/>
          <p:nvPr/>
        </p:nvSpPr>
        <p:spPr>
          <a:xfrm rot="2697553">
            <a:off x="5327282" y="2038984"/>
            <a:ext cx="412519" cy="393888"/>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Google Shape;218;p23"/>
          <p:cNvSpPr/>
          <p:nvPr/>
        </p:nvSpPr>
        <p:spPr>
          <a:xfrm>
            <a:off x="5653628" y="1814107"/>
            <a:ext cx="165205" cy="15781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Google Shape;219;p23"/>
          <p:cNvSpPr/>
          <p:nvPr/>
        </p:nvSpPr>
        <p:spPr>
          <a:xfrm rot="1280074">
            <a:off x="3348230" y="1493219"/>
            <a:ext cx="165200" cy="157799"/>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Google Shape;220;p2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457200" y="472100"/>
            <a:ext cx="2661300" cy="1540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Bubble Map</a:t>
            </a:r>
            <a:endParaRPr/>
          </a:p>
        </p:txBody>
      </p:sp>
      <p:sp>
        <p:nvSpPr>
          <p:cNvPr id="226" name="Google Shape;226;p24"/>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pic>
        <p:nvPicPr>
          <p:cNvPr id="227" name="Google Shape;227;p24"/>
          <p:cNvPicPr preferRelativeResize="0"/>
          <p:nvPr/>
        </p:nvPicPr>
        <p:blipFill>
          <a:blip r:embed="rId3">
            <a:alphaModFix/>
          </a:blip>
          <a:stretch>
            <a:fillRect/>
          </a:stretch>
        </p:blipFill>
        <p:spPr>
          <a:xfrm>
            <a:off x="2365172" y="98075"/>
            <a:ext cx="6033878" cy="4671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706675" y="417450"/>
            <a:ext cx="7201200" cy="4810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a:p>
            <a:pPr marL="0" lvl="0" indent="0" rtl="0">
              <a:spcBef>
                <a:spcPts val="0"/>
              </a:spcBef>
              <a:spcAft>
                <a:spcPts val="0"/>
              </a:spcAft>
              <a:buNone/>
            </a:pPr>
            <a:r>
              <a:rPr lang="en"/>
              <a:t>Activity 1: </a:t>
            </a:r>
            <a:endParaRPr/>
          </a:p>
          <a:p>
            <a:pPr marL="0" lvl="0" indent="0">
              <a:spcBef>
                <a:spcPts val="0"/>
              </a:spcBef>
              <a:spcAft>
                <a:spcPts val="0"/>
              </a:spcAft>
              <a:buNone/>
            </a:pPr>
            <a:r>
              <a:rPr lang="en"/>
              <a:t>Guided </a:t>
            </a:r>
            <a:endParaRPr/>
          </a:p>
          <a:p>
            <a:pPr marL="0" lvl="0" indent="0">
              <a:spcBef>
                <a:spcPts val="0"/>
              </a:spcBef>
              <a:spcAft>
                <a:spcPts val="0"/>
              </a:spcAft>
              <a:buNone/>
            </a:pPr>
            <a:r>
              <a:rPr lang="en"/>
              <a:t>Instruction</a:t>
            </a:r>
            <a:endParaRPr/>
          </a:p>
          <a:p>
            <a:pPr marL="0" lvl="0" indent="0" rtl="0">
              <a:spcBef>
                <a:spcPts val="0"/>
              </a:spcBef>
              <a:spcAft>
                <a:spcPts val="0"/>
              </a:spcAft>
              <a:buNone/>
            </a:pPr>
            <a:endParaRPr sz="2400"/>
          </a:p>
          <a:p>
            <a:pPr marL="0" lvl="0" indent="0">
              <a:spcBef>
                <a:spcPts val="0"/>
              </a:spcBef>
              <a:spcAft>
                <a:spcPts val="0"/>
              </a:spcAft>
              <a:buNone/>
            </a:pPr>
            <a:endParaRPr sz="2400"/>
          </a:p>
          <a:p>
            <a:pPr marL="0" lvl="0" indent="0">
              <a:spcBef>
                <a:spcPts val="0"/>
              </a:spcBef>
              <a:spcAft>
                <a:spcPts val="0"/>
              </a:spcAft>
              <a:buNone/>
            </a:pPr>
            <a:endParaRPr sz="2400"/>
          </a:p>
          <a:p>
            <a:pPr marL="0" lvl="0" indent="0" rtl="0">
              <a:spcBef>
                <a:spcPts val="0"/>
              </a:spcBef>
              <a:spcAft>
                <a:spcPts val="0"/>
              </a:spcAft>
              <a:buNone/>
            </a:pPr>
            <a:endParaRPr sz="2400"/>
          </a:p>
          <a:p>
            <a:pPr marL="457200" lvl="0" indent="-381000" rtl="0">
              <a:spcBef>
                <a:spcPts val="0"/>
              </a:spcBef>
              <a:spcAft>
                <a:spcPts val="0"/>
              </a:spcAft>
              <a:buSzPts val="2400"/>
              <a:buChar char="●"/>
            </a:pPr>
            <a:r>
              <a:rPr lang="en" sz="2400"/>
              <a:t>Concept focus: Bubble Map</a:t>
            </a:r>
            <a:endParaRPr sz="2400"/>
          </a:p>
          <a:p>
            <a:pPr marL="457200" lvl="0" indent="-381000" rtl="0">
              <a:spcBef>
                <a:spcPts val="0"/>
              </a:spcBef>
              <a:spcAft>
                <a:spcPts val="0"/>
              </a:spcAft>
              <a:buSzPts val="2400"/>
              <a:buChar char="●"/>
            </a:pPr>
            <a:r>
              <a:rPr lang="en" sz="2400"/>
              <a:t>Benefits of nature conservation</a:t>
            </a:r>
            <a:endParaRPr sz="2400"/>
          </a:p>
          <a:p>
            <a:pPr marL="457200" lvl="0" indent="-381000" rtl="0">
              <a:spcBef>
                <a:spcPts val="0"/>
              </a:spcBef>
              <a:spcAft>
                <a:spcPts val="0"/>
              </a:spcAft>
              <a:buSzPts val="2400"/>
              <a:buChar char="●"/>
            </a:pPr>
            <a:r>
              <a:rPr lang="en" sz="2400"/>
              <a:t>Meets Objectives 3 and 4</a:t>
            </a:r>
            <a:endParaRPr sz="2400"/>
          </a:p>
          <a:p>
            <a:pPr marL="0" lvl="0" indent="0">
              <a:spcBef>
                <a:spcPts val="0"/>
              </a:spcBef>
              <a:spcAft>
                <a:spcPts val="0"/>
              </a:spcAft>
              <a:buNone/>
            </a:pPr>
            <a:endParaRPr/>
          </a:p>
        </p:txBody>
      </p:sp>
      <p:sp>
        <p:nvSpPr>
          <p:cNvPr id="233" name="Google Shape;233;p2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pic>
        <p:nvPicPr>
          <p:cNvPr id="234" name="Google Shape;234;p25"/>
          <p:cNvPicPr preferRelativeResize="0"/>
          <p:nvPr/>
        </p:nvPicPr>
        <p:blipFill>
          <a:blip r:embed="rId3">
            <a:alphaModFix/>
          </a:blip>
          <a:stretch>
            <a:fillRect/>
          </a:stretch>
        </p:blipFill>
        <p:spPr>
          <a:xfrm>
            <a:off x="3650500" y="201675"/>
            <a:ext cx="5018051" cy="32122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425425" y="471850"/>
            <a:ext cx="4532700" cy="4333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Activity 2: </a:t>
            </a:r>
            <a:endParaRPr/>
          </a:p>
          <a:p>
            <a:pPr marL="0" lvl="0" indent="0">
              <a:spcBef>
                <a:spcPts val="0"/>
              </a:spcBef>
              <a:spcAft>
                <a:spcPts val="0"/>
              </a:spcAft>
              <a:buNone/>
            </a:pPr>
            <a:r>
              <a:rPr lang="en"/>
              <a:t>Project-based </a:t>
            </a:r>
            <a:endParaRPr/>
          </a:p>
          <a:p>
            <a:pPr marL="0" lvl="0" indent="0">
              <a:spcBef>
                <a:spcPts val="0"/>
              </a:spcBef>
              <a:spcAft>
                <a:spcPts val="0"/>
              </a:spcAft>
              <a:buNone/>
            </a:pPr>
            <a:r>
              <a:rPr lang="en"/>
              <a:t>Learning</a:t>
            </a:r>
            <a:endParaRPr/>
          </a:p>
          <a:p>
            <a:pPr marL="0" lvl="0" indent="0">
              <a:spcBef>
                <a:spcPts val="0"/>
              </a:spcBef>
              <a:spcAft>
                <a:spcPts val="0"/>
              </a:spcAft>
              <a:buNone/>
            </a:pPr>
            <a:endParaRPr/>
          </a:p>
          <a:p>
            <a:pPr marL="457200" lvl="0" indent="-317500" rtl="0">
              <a:spcBef>
                <a:spcPts val="0"/>
              </a:spcBef>
              <a:spcAft>
                <a:spcPts val="0"/>
              </a:spcAft>
              <a:buSzPts val="1400"/>
              <a:buChar char="●"/>
            </a:pPr>
            <a:r>
              <a:rPr lang="en" sz="1400"/>
              <a:t>Allows students to explore and demonstrate knowledge of content learned in class</a:t>
            </a:r>
            <a:endParaRPr sz="1400"/>
          </a:p>
          <a:p>
            <a:pPr marL="457200" lvl="0" indent="-317500" rtl="0">
              <a:spcBef>
                <a:spcPts val="0"/>
              </a:spcBef>
              <a:spcAft>
                <a:spcPts val="0"/>
              </a:spcAft>
              <a:buSzPts val="1400"/>
              <a:buChar char="●"/>
            </a:pPr>
            <a:r>
              <a:rPr lang="en" sz="1400"/>
              <a:t>Student-choice learning, allows more options for knowledge sharing among classmates</a:t>
            </a:r>
            <a:endParaRPr sz="1400"/>
          </a:p>
          <a:p>
            <a:pPr marL="457200" lvl="0" indent="-317500" rtl="0">
              <a:spcBef>
                <a:spcPts val="0"/>
              </a:spcBef>
              <a:spcAft>
                <a:spcPts val="0"/>
              </a:spcAft>
              <a:buSzPts val="1400"/>
              <a:buChar char="●"/>
            </a:pPr>
            <a:r>
              <a:rPr lang="en" sz="1400"/>
              <a:t>Meets Objectives 1-5</a:t>
            </a:r>
            <a:endParaRPr sz="1400"/>
          </a:p>
          <a:p>
            <a:pPr marL="457200" lvl="0" indent="-317500" rtl="0">
              <a:spcBef>
                <a:spcPts val="0"/>
              </a:spcBef>
              <a:spcAft>
                <a:spcPts val="0"/>
              </a:spcAft>
              <a:buSzPts val="1400"/>
              <a:buChar char="●"/>
            </a:pPr>
            <a:r>
              <a:rPr lang="en" sz="1400"/>
              <a:t>Allows assessment for content learning for students of all abilities</a:t>
            </a:r>
            <a:endParaRPr sz="1400"/>
          </a:p>
          <a:p>
            <a:pPr marL="0" lvl="0" indent="0" rtl="0">
              <a:spcBef>
                <a:spcPts val="0"/>
              </a:spcBef>
              <a:spcAft>
                <a:spcPts val="0"/>
              </a:spcAft>
              <a:buNone/>
            </a:pPr>
            <a:endParaRPr sz="2400"/>
          </a:p>
        </p:txBody>
      </p:sp>
      <p:sp>
        <p:nvSpPr>
          <p:cNvPr id="240" name="Google Shape;240;p2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grpSp>
        <p:nvGrpSpPr>
          <p:cNvPr id="241" name="Google Shape;241;p26"/>
          <p:cNvGrpSpPr/>
          <p:nvPr/>
        </p:nvGrpSpPr>
        <p:grpSpPr>
          <a:xfrm>
            <a:off x="5853100" y="3068600"/>
            <a:ext cx="1539600" cy="1539600"/>
            <a:chOff x="6680825" y="2549350"/>
            <a:chExt cx="1539600" cy="1539600"/>
          </a:xfrm>
        </p:grpSpPr>
        <p:sp>
          <p:nvSpPr>
            <p:cNvPr id="242" name="Google Shape;242;p26"/>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Google Shape;243;p26"/>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Google Shape;244;p26"/>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5" name="Google Shape;245;p26"/>
          <p:cNvGrpSpPr/>
          <p:nvPr/>
        </p:nvGrpSpPr>
        <p:grpSpPr>
          <a:xfrm>
            <a:off x="6405399" y="3676684"/>
            <a:ext cx="435022" cy="323445"/>
            <a:chOff x="5247525" y="3007275"/>
            <a:chExt cx="517575" cy="384825"/>
          </a:xfrm>
        </p:grpSpPr>
        <p:sp>
          <p:nvSpPr>
            <p:cNvPr id="246" name="Google Shape;246;p2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Google Shape;247;p26"/>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48" name="Google Shape;248;p26"/>
          <p:cNvPicPr preferRelativeResize="0"/>
          <p:nvPr/>
        </p:nvPicPr>
        <p:blipFill>
          <a:blip r:embed="rId3">
            <a:alphaModFix/>
          </a:blip>
          <a:stretch>
            <a:fillRect/>
          </a:stretch>
        </p:blipFill>
        <p:spPr>
          <a:xfrm>
            <a:off x="4799925" y="971200"/>
            <a:ext cx="4191550" cy="3834450"/>
          </a:xfrm>
          <a:prstGeom prst="rect">
            <a:avLst/>
          </a:prstGeom>
          <a:noFill/>
          <a:ln>
            <a:noFill/>
          </a:ln>
        </p:spPr>
      </p:pic>
      <p:sp>
        <p:nvSpPr>
          <p:cNvPr id="249" name="Google Shape;249;p26"/>
          <p:cNvSpPr txBox="1"/>
          <p:nvPr/>
        </p:nvSpPr>
        <p:spPr>
          <a:xfrm>
            <a:off x="4800075" y="193025"/>
            <a:ext cx="4191600" cy="778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a:t>
            </a:r>
            <a:r>
              <a:rPr lang="en" b="1"/>
              <a:t>Create a project that shows your knowledge of modern or traditional methods of conservation in Botswana.”</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
        <p:nvSpPr>
          <p:cNvPr id="255" name="Google Shape;255;p27"/>
          <p:cNvSpPr txBox="1">
            <a:spLocks noGrp="1"/>
          </p:cNvSpPr>
          <p:nvPr>
            <p:ph type="ctrTitle" idx="4294967295"/>
          </p:nvPr>
        </p:nvSpPr>
        <p:spPr>
          <a:xfrm>
            <a:off x="1291675" y="1419975"/>
            <a:ext cx="7699800" cy="115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8000"/>
              <a:t>Adaptations</a:t>
            </a:r>
            <a:endParaRPr sz="8000"/>
          </a:p>
        </p:txBody>
      </p:sp>
      <p:sp>
        <p:nvSpPr>
          <p:cNvPr id="256" name="Google Shape;256;p27"/>
          <p:cNvSpPr txBox="1">
            <a:spLocks noGrp="1"/>
          </p:cNvSpPr>
          <p:nvPr>
            <p:ph type="subTitle" idx="4294967295"/>
          </p:nvPr>
        </p:nvSpPr>
        <p:spPr>
          <a:xfrm>
            <a:off x="1360350" y="2576475"/>
            <a:ext cx="6423300" cy="1778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sz="3000" b="1">
                <a:latin typeface="Poppins"/>
                <a:ea typeface="Poppins"/>
                <a:cs typeface="Poppins"/>
                <a:sym typeface="Poppins"/>
              </a:rPr>
              <a:t>For many types of learners</a:t>
            </a:r>
            <a:endParaRPr sz="3000"/>
          </a:p>
        </p:txBody>
      </p:sp>
      <p:grpSp>
        <p:nvGrpSpPr>
          <p:cNvPr id="257" name="Google Shape;257;p27"/>
          <p:cNvGrpSpPr/>
          <p:nvPr/>
        </p:nvGrpSpPr>
        <p:grpSpPr>
          <a:xfrm>
            <a:off x="1812552" y="1460659"/>
            <a:ext cx="345971" cy="325505"/>
            <a:chOff x="5972700" y="2330200"/>
            <a:chExt cx="411625" cy="387275"/>
          </a:xfrm>
        </p:grpSpPr>
        <p:sp>
          <p:nvSpPr>
            <p:cNvPr id="258" name="Google Shape;258;p27"/>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Google Shape;259;p27"/>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15</a:t>
            </a:fld>
            <a:endParaRPr/>
          </a:p>
        </p:txBody>
      </p:sp>
      <p:grpSp>
        <p:nvGrpSpPr>
          <p:cNvPr id="265" name="Google Shape;265;p28"/>
          <p:cNvGrpSpPr/>
          <p:nvPr/>
        </p:nvGrpSpPr>
        <p:grpSpPr>
          <a:xfrm>
            <a:off x="2" y="0"/>
            <a:ext cx="2756201" cy="2891671"/>
            <a:chOff x="4989002" y="1154975"/>
            <a:chExt cx="2756201" cy="2891671"/>
          </a:xfrm>
        </p:grpSpPr>
        <p:sp>
          <p:nvSpPr>
            <p:cNvPr id="266" name="Google Shape;266;p28"/>
            <p:cNvSpPr/>
            <p:nvPr/>
          </p:nvSpPr>
          <p:spPr>
            <a:xfrm rot="2700000">
              <a:off x="5981639" y="908337"/>
              <a:ext cx="561726" cy="3040276"/>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Poppins Light"/>
                <a:ea typeface="Poppins Light"/>
                <a:cs typeface="Poppins Light"/>
                <a:sym typeface="Poppins Light"/>
              </a:endParaRPr>
            </a:p>
          </p:txBody>
        </p:sp>
        <p:sp>
          <p:nvSpPr>
            <p:cNvPr id="267" name="Google Shape;267;p28"/>
            <p:cNvSpPr/>
            <p:nvPr/>
          </p:nvSpPr>
          <p:spPr>
            <a:xfrm>
              <a:off x="5203717" y="3122868"/>
              <a:ext cx="374100" cy="3741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B7B7B7"/>
                  </a:solidFill>
                  <a:latin typeface="Poppins"/>
                  <a:ea typeface="Poppins"/>
                  <a:cs typeface="Poppins"/>
                  <a:sym typeface="Poppins"/>
                </a:rPr>
                <a:t>1</a:t>
              </a:r>
              <a:endParaRPr sz="1200" b="1">
                <a:solidFill>
                  <a:srgbClr val="B7B7B7"/>
                </a:solidFill>
                <a:latin typeface="Poppins"/>
                <a:ea typeface="Poppins"/>
                <a:cs typeface="Poppins"/>
                <a:sym typeface="Poppins"/>
              </a:endParaRPr>
            </a:p>
          </p:txBody>
        </p:sp>
        <p:sp>
          <p:nvSpPr>
            <p:cNvPr id="268" name="Google Shape;268;p28"/>
            <p:cNvSpPr txBox="1"/>
            <p:nvPr/>
          </p:nvSpPr>
          <p:spPr>
            <a:xfrm rot="-2700000">
              <a:off x="5147894" y="2175303"/>
              <a:ext cx="2341513" cy="393293"/>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4800" b="1">
                  <a:solidFill>
                    <a:srgbClr val="FFFFFF"/>
                  </a:solidFill>
                  <a:latin typeface="Poppins"/>
                  <a:ea typeface="Poppins"/>
                  <a:cs typeface="Poppins"/>
                  <a:sym typeface="Poppins"/>
                </a:rPr>
                <a:t>Visual</a:t>
              </a:r>
              <a:endParaRPr sz="4800" b="1">
                <a:solidFill>
                  <a:srgbClr val="FFFFFF"/>
                </a:solidFill>
                <a:latin typeface="Poppins"/>
                <a:ea typeface="Poppins"/>
                <a:cs typeface="Poppins"/>
                <a:sym typeface="Poppins"/>
              </a:endParaRPr>
            </a:p>
          </p:txBody>
        </p:sp>
        <p:sp>
          <p:nvSpPr>
            <p:cNvPr id="269" name="Google Shape;269;p28"/>
            <p:cNvSpPr txBox="1"/>
            <p:nvPr/>
          </p:nvSpPr>
          <p:spPr>
            <a:xfrm rot="-2700000">
              <a:off x="5176817" y="2623986"/>
              <a:ext cx="2798870" cy="5074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800" b="1">
                  <a:latin typeface="Poppins"/>
                  <a:ea typeface="Poppins"/>
                  <a:cs typeface="Poppins"/>
                  <a:sym typeface="Poppins"/>
                </a:rPr>
                <a:t>Communication Board</a:t>
              </a:r>
              <a:endParaRPr sz="1800" b="1">
                <a:latin typeface="Poppins"/>
                <a:ea typeface="Poppins"/>
                <a:cs typeface="Poppins"/>
                <a:sym typeface="Poppins"/>
              </a:endParaRPr>
            </a:p>
          </p:txBody>
        </p:sp>
      </p:grpSp>
      <p:pic>
        <p:nvPicPr>
          <p:cNvPr id="270" name="Google Shape;270;p28"/>
          <p:cNvPicPr preferRelativeResize="0"/>
          <p:nvPr/>
        </p:nvPicPr>
        <p:blipFill>
          <a:blip r:embed="rId3">
            <a:alphaModFix/>
          </a:blip>
          <a:stretch>
            <a:fillRect/>
          </a:stretch>
        </p:blipFill>
        <p:spPr>
          <a:xfrm>
            <a:off x="3352050" y="666887"/>
            <a:ext cx="5531326" cy="3809725"/>
          </a:xfrm>
          <a:prstGeom prst="rect">
            <a:avLst/>
          </a:prstGeom>
          <a:noFill/>
          <a:ln>
            <a:noFill/>
          </a:ln>
        </p:spPr>
      </p:pic>
      <p:sp>
        <p:nvSpPr>
          <p:cNvPr id="271" name="Google Shape;271;p28"/>
          <p:cNvSpPr txBox="1"/>
          <p:nvPr/>
        </p:nvSpPr>
        <p:spPr>
          <a:xfrm>
            <a:off x="104975" y="2600000"/>
            <a:ext cx="3247200" cy="179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a:p>
            <a:pPr marL="457200" lvl="0" indent="-317500" rtl="0">
              <a:spcBef>
                <a:spcPts val="0"/>
              </a:spcBef>
              <a:spcAft>
                <a:spcPts val="0"/>
              </a:spcAft>
              <a:buSzPts val="1400"/>
              <a:buChar char="●"/>
            </a:pPr>
            <a:r>
              <a:rPr lang="en"/>
              <a:t>Allows students to participate in classroom activities and discussion by making selections and pointing to their individual board</a:t>
            </a:r>
            <a:endParaRPr/>
          </a:p>
          <a:p>
            <a:pPr marL="457200" lvl="0" indent="-317500">
              <a:spcBef>
                <a:spcPts val="0"/>
              </a:spcBef>
              <a:spcAft>
                <a:spcPts val="0"/>
              </a:spcAft>
              <a:buSzPts val="1400"/>
              <a:buChar char="●"/>
            </a:pPr>
            <a:r>
              <a:rPr lang="en">
                <a:solidFill>
                  <a:schemeClr val="dk1"/>
                </a:solidFill>
              </a:rPr>
              <a:t>Great for </a:t>
            </a:r>
            <a:r>
              <a:rPr lang="en" b="1">
                <a:solidFill>
                  <a:schemeClr val="dk1"/>
                </a:solidFill>
              </a:rPr>
              <a:t>non-verbal communicators</a:t>
            </a:r>
            <a:endParaRPr b="1"/>
          </a:p>
        </p:txBody>
      </p:sp>
      <p:sp>
        <p:nvSpPr>
          <p:cNvPr id="272" name="Google Shape;272;p28"/>
          <p:cNvSpPr txBox="1"/>
          <p:nvPr/>
        </p:nvSpPr>
        <p:spPr>
          <a:xfrm>
            <a:off x="4309013" y="4618650"/>
            <a:ext cx="3617400" cy="28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Core Vocabulary + Lesson Vocabulary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9"/>
          <p:cNvPicPr preferRelativeResize="0"/>
          <p:nvPr/>
        </p:nvPicPr>
        <p:blipFill>
          <a:blip r:embed="rId3">
            <a:alphaModFix/>
          </a:blip>
          <a:stretch>
            <a:fillRect/>
          </a:stretch>
        </p:blipFill>
        <p:spPr>
          <a:xfrm>
            <a:off x="2327275" y="107250"/>
            <a:ext cx="2941275" cy="3408967"/>
          </a:xfrm>
          <a:prstGeom prst="rect">
            <a:avLst/>
          </a:prstGeom>
          <a:noFill/>
          <a:ln>
            <a:noFill/>
          </a:ln>
        </p:spPr>
      </p:pic>
      <p:sp>
        <p:nvSpPr>
          <p:cNvPr id="278" name="Google Shape;278;p2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grpSp>
        <p:nvGrpSpPr>
          <p:cNvPr id="279" name="Google Shape;279;p29"/>
          <p:cNvGrpSpPr/>
          <p:nvPr/>
        </p:nvGrpSpPr>
        <p:grpSpPr>
          <a:xfrm>
            <a:off x="54752" y="0"/>
            <a:ext cx="2547000" cy="2547000"/>
            <a:chOff x="4989002" y="1154975"/>
            <a:chExt cx="2547000" cy="2547000"/>
          </a:xfrm>
        </p:grpSpPr>
        <p:sp>
          <p:nvSpPr>
            <p:cNvPr id="280" name="Google Shape;280;p29"/>
            <p:cNvSpPr/>
            <p:nvPr/>
          </p:nvSpPr>
          <p:spPr>
            <a:xfrm rot="2700000">
              <a:off x="5981639" y="908337"/>
              <a:ext cx="561726" cy="3040276"/>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Poppins Light"/>
                <a:ea typeface="Poppins Light"/>
                <a:cs typeface="Poppins Light"/>
                <a:sym typeface="Poppins Light"/>
              </a:endParaRPr>
            </a:p>
          </p:txBody>
        </p:sp>
        <p:sp>
          <p:nvSpPr>
            <p:cNvPr id="281" name="Google Shape;281;p29"/>
            <p:cNvSpPr txBox="1"/>
            <p:nvPr/>
          </p:nvSpPr>
          <p:spPr>
            <a:xfrm rot="-2700000">
              <a:off x="5147894" y="2175303"/>
              <a:ext cx="2341513" cy="393293"/>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4800" b="1">
                  <a:solidFill>
                    <a:srgbClr val="FFFFFF"/>
                  </a:solidFill>
                  <a:latin typeface="Poppins"/>
                  <a:ea typeface="Poppins"/>
                  <a:cs typeface="Poppins"/>
                  <a:sym typeface="Poppins"/>
                </a:rPr>
                <a:t>Visual</a:t>
              </a:r>
              <a:endParaRPr sz="4800" b="1">
                <a:solidFill>
                  <a:srgbClr val="FFFFFF"/>
                </a:solidFill>
                <a:latin typeface="Poppins"/>
                <a:ea typeface="Poppins"/>
                <a:cs typeface="Poppins"/>
                <a:sym typeface="Poppins"/>
              </a:endParaRPr>
            </a:p>
          </p:txBody>
        </p:sp>
      </p:grpSp>
      <p:pic>
        <p:nvPicPr>
          <p:cNvPr id="282" name="Google Shape;282;p29"/>
          <p:cNvPicPr preferRelativeResize="0"/>
          <p:nvPr/>
        </p:nvPicPr>
        <p:blipFill>
          <a:blip r:embed="rId4">
            <a:alphaModFix/>
          </a:blip>
          <a:stretch>
            <a:fillRect/>
          </a:stretch>
        </p:blipFill>
        <p:spPr>
          <a:xfrm>
            <a:off x="5921107" y="408825"/>
            <a:ext cx="2634768" cy="3408974"/>
          </a:xfrm>
          <a:prstGeom prst="rect">
            <a:avLst/>
          </a:prstGeom>
          <a:noFill/>
          <a:ln>
            <a:noFill/>
          </a:ln>
        </p:spPr>
      </p:pic>
      <p:sp>
        <p:nvSpPr>
          <p:cNvPr id="283" name="Google Shape;283;p29"/>
          <p:cNvSpPr txBox="1"/>
          <p:nvPr/>
        </p:nvSpPr>
        <p:spPr>
          <a:xfrm>
            <a:off x="1742625" y="3635300"/>
            <a:ext cx="3602700" cy="13767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Adapted Text (bigger font and fewer words) </a:t>
            </a:r>
            <a:endParaRPr/>
          </a:p>
          <a:p>
            <a:pPr marL="457200" lvl="0" indent="-317500">
              <a:spcBef>
                <a:spcPts val="0"/>
              </a:spcBef>
              <a:spcAft>
                <a:spcPts val="0"/>
              </a:spcAft>
              <a:buSzPts val="1400"/>
              <a:buChar char="●"/>
            </a:pPr>
            <a:r>
              <a:rPr lang="en"/>
              <a:t>Great for students who are </a:t>
            </a:r>
            <a:r>
              <a:rPr lang="en" sz="1800" b="1"/>
              <a:t>visually impaired</a:t>
            </a:r>
            <a:r>
              <a:rPr lang="en"/>
              <a:t> or </a:t>
            </a:r>
            <a:r>
              <a:rPr lang="en" sz="1800" b="1"/>
              <a:t>intellectually impaired</a:t>
            </a:r>
            <a:r>
              <a:rPr lang="en" sz="1800"/>
              <a:t> </a:t>
            </a:r>
            <a:endParaRPr sz="1800"/>
          </a:p>
        </p:txBody>
      </p:sp>
      <p:sp>
        <p:nvSpPr>
          <p:cNvPr id="284" name="Google Shape;284;p29"/>
          <p:cNvSpPr txBox="1"/>
          <p:nvPr/>
        </p:nvSpPr>
        <p:spPr>
          <a:xfrm>
            <a:off x="5137550" y="3994750"/>
            <a:ext cx="3602700" cy="10173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Vocabulary Matching </a:t>
            </a:r>
            <a:endParaRPr/>
          </a:p>
          <a:p>
            <a:pPr marL="457200" lvl="0" indent="-317500" rtl="0">
              <a:spcBef>
                <a:spcPts val="0"/>
              </a:spcBef>
              <a:spcAft>
                <a:spcPts val="0"/>
              </a:spcAft>
              <a:buSzPts val="1400"/>
              <a:buChar char="●"/>
            </a:pPr>
            <a:r>
              <a:rPr lang="en"/>
              <a:t>Great for students who are </a:t>
            </a:r>
            <a:r>
              <a:rPr lang="en" b="1"/>
              <a:t>hearing impaired</a:t>
            </a:r>
            <a:r>
              <a:rPr lang="en"/>
              <a:t> or </a:t>
            </a:r>
            <a:r>
              <a:rPr lang="en" b="1"/>
              <a:t>intellectually impaired </a:t>
            </a:r>
            <a:r>
              <a:rPr lang="en"/>
              <a:t>or have</a:t>
            </a:r>
            <a:r>
              <a:rPr lang="en" b="1"/>
              <a:t> other learning disabilities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sp>
        <p:nvSpPr>
          <p:cNvPr id="290" name="Google Shape;290;p30"/>
          <p:cNvSpPr txBox="1"/>
          <p:nvPr/>
        </p:nvSpPr>
        <p:spPr>
          <a:xfrm>
            <a:off x="708175" y="2124500"/>
            <a:ext cx="3615300" cy="2451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b="1">
                <a:solidFill>
                  <a:srgbClr val="20124D"/>
                </a:solidFill>
              </a:rPr>
              <a:t>How the Zebra Got its Stripes:</a:t>
            </a:r>
            <a:r>
              <a:rPr lang="en" sz="1800" b="1">
                <a:solidFill>
                  <a:srgbClr val="20124D"/>
                </a:solidFill>
              </a:rPr>
              <a:t> Story Book</a:t>
            </a:r>
            <a:endParaRPr sz="1800" b="1">
              <a:solidFill>
                <a:srgbClr val="20124D"/>
              </a:solidFill>
            </a:endParaRPr>
          </a:p>
          <a:p>
            <a:pPr marL="0" lvl="0" indent="0">
              <a:spcBef>
                <a:spcPts val="0"/>
              </a:spcBef>
              <a:spcAft>
                <a:spcPts val="0"/>
              </a:spcAft>
              <a:buNone/>
            </a:pPr>
            <a:endParaRPr sz="1800" b="1">
              <a:solidFill>
                <a:srgbClr val="20124D"/>
              </a:solidFill>
            </a:endParaRPr>
          </a:p>
          <a:p>
            <a:pPr marL="0" lvl="0" indent="0">
              <a:spcBef>
                <a:spcPts val="0"/>
              </a:spcBef>
              <a:spcAft>
                <a:spcPts val="0"/>
              </a:spcAft>
              <a:buNone/>
            </a:pPr>
            <a:endParaRPr sz="1800" b="1">
              <a:solidFill>
                <a:srgbClr val="20124D"/>
              </a:solidFill>
            </a:endParaRPr>
          </a:p>
        </p:txBody>
      </p:sp>
      <p:pic>
        <p:nvPicPr>
          <p:cNvPr id="291" name="Google Shape;291;p30"/>
          <p:cNvPicPr preferRelativeResize="0"/>
          <p:nvPr/>
        </p:nvPicPr>
        <p:blipFill>
          <a:blip r:embed="rId3">
            <a:alphaModFix/>
          </a:blip>
          <a:stretch>
            <a:fillRect/>
          </a:stretch>
        </p:blipFill>
        <p:spPr>
          <a:xfrm>
            <a:off x="5436025" y="1252188"/>
            <a:ext cx="3615301" cy="2884962"/>
          </a:xfrm>
          <a:prstGeom prst="rect">
            <a:avLst/>
          </a:prstGeom>
          <a:noFill/>
          <a:ln>
            <a:noFill/>
          </a:ln>
        </p:spPr>
      </p:pic>
      <p:pic>
        <p:nvPicPr>
          <p:cNvPr id="292" name="Google Shape;292;p30"/>
          <p:cNvPicPr preferRelativeResize="0"/>
          <p:nvPr/>
        </p:nvPicPr>
        <p:blipFill>
          <a:blip r:embed="rId4">
            <a:alphaModFix/>
          </a:blip>
          <a:stretch>
            <a:fillRect/>
          </a:stretch>
        </p:blipFill>
        <p:spPr>
          <a:xfrm>
            <a:off x="535500" y="3011438"/>
            <a:ext cx="2098118" cy="1778225"/>
          </a:xfrm>
          <a:prstGeom prst="rect">
            <a:avLst/>
          </a:prstGeom>
          <a:noFill/>
          <a:ln>
            <a:noFill/>
          </a:ln>
        </p:spPr>
      </p:pic>
      <p:pic>
        <p:nvPicPr>
          <p:cNvPr id="293" name="Google Shape;293;p30"/>
          <p:cNvPicPr preferRelativeResize="0"/>
          <p:nvPr/>
        </p:nvPicPr>
        <p:blipFill>
          <a:blip r:embed="rId5">
            <a:alphaModFix/>
          </a:blip>
          <a:stretch>
            <a:fillRect/>
          </a:stretch>
        </p:blipFill>
        <p:spPr>
          <a:xfrm>
            <a:off x="3064150" y="3011452"/>
            <a:ext cx="2234276" cy="1709625"/>
          </a:xfrm>
          <a:prstGeom prst="rect">
            <a:avLst/>
          </a:prstGeom>
          <a:noFill/>
          <a:ln>
            <a:noFill/>
          </a:ln>
        </p:spPr>
      </p:pic>
      <p:grpSp>
        <p:nvGrpSpPr>
          <p:cNvPr id="294" name="Google Shape;294;p30"/>
          <p:cNvGrpSpPr/>
          <p:nvPr/>
        </p:nvGrpSpPr>
        <p:grpSpPr>
          <a:xfrm>
            <a:off x="2" y="0"/>
            <a:ext cx="2547000" cy="2547000"/>
            <a:chOff x="4989002" y="1154975"/>
            <a:chExt cx="2547000" cy="2547000"/>
          </a:xfrm>
        </p:grpSpPr>
        <p:sp>
          <p:nvSpPr>
            <p:cNvPr id="295" name="Google Shape;295;p30"/>
            <p:cNvSpPr/>
            <p:nvPr/>
          </p:nvSpPr>
          <p:spPr>
            <a:xfrm rot="2700000">
              <a:off x="5981639" y="908337"/>
              <a:ext cx="561726" cy="3040276"/>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Poppins Light"/>
                <a:ea typeface="Poppins Light"/>
                <a:cs typeface="Poppins Light"/>
                <a:sym typeface="Poppins Light"/>
              </a:endParaRPr>
            </a:p>
          </p:txBody>
        </p:sp>
        <p:sp>
          <p:nvSpPr>
            <p:cNvPr id="296" name="Google Shape;296;p30"/>
            <p:cNvSpPr txBox="1"/>
            <p:nvPr/>
          </p:nvSpPr>
          <p:spPr>
            <a:xfrm rot="-2700000">
              <a:off x="5147894" y="2175303"/>
              <a:ext cx="2341513" cy="393293"/>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4800" b="1">
                  <a:solidFill>
                    <a:srgbClr val="FFFFFF"/>
                  </a:solidFill>
                  <a:latin typeface="Poppins"/>
                  <a:ea typeface="Poppins"/>
                  <a:cs typeface="Poppins"/>
                  <a:sym typeface="Poppins"/>
                </a:rPr>
                <a:t>Tactile</a:t>
              </a:r>
              <a:endParaRPr sz="4800" b="1">
                <a:solidFill>
                  <a:srgbClr val="FFFFFF"/>
                </a:solidFill>
                <a:latin typeface="Poppins"/>
                <a:ea typeface="Poppins"/>
                <a:cs typeface="Poppins"/>
                <a:sym typeface="Poppins"/>
              </a:endParaRPr>
            </a:p>
          </p:txBody>
        </p:sp>
      </p:grpSp>
      <p:sp>
        <p:nvSpPr>
          <p:cNvPr id="297" name="Google Shape;297;p30"/>
          <p:cNvSpPr txBox="1"/>
          <p:nvPr/>
        </p:nvSpPr>
        <p:spPr>
          <a:xfrm>
            <a:off x="2497200" y="108175"/>
            <a:ext cx="2869800" cy="1904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This adapted book provides texture for increased sensory input, modified text, bolded vocabulary, and matching</a:t>
            </a:r>
            <a:endParaRPr/>
          </a:p>
          <a:p>
            <a:pPr marL="457200" lvl="0" indent="-317500">
              <a:spcBef>
                <a:spcPts val="0"/>
              </a:spcBef>
              <a:spcAft>
                <a:spcPts val="0"/>
              </a:spcAft>
              <a:buSzPts val="1400"/>
              <a:buChar char="●"/>
            </a:pPr>
            <a:r>
              <a:rPr lang="en"/>
              <a:t>This would work for children with ID, visual impairments, ASD, and other learning disabilities</a:t>
            </a:r>
            <a:endParaRPr/>
          </a:p>
        </p:txBody>
      </p:sp>
      <p:sp>
        <p:nvSpPr>
          <p:cNvPr id="298" name="Google Shape;298;p30"/>
          <p:cNvSpPr txBox="1"/>
          <p:nvPr/>
        </p:nvSpPr>
        <p:spPr>
          <a:xfrm>
            <a:off x="5512100" y="4339300"/>
            <a:ext cx="2957100" cy="51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Book with texture additions </a:t>
            </a:r>
            <a:endParaRPr/>
          </a:p>
          <a:p>
            <a:pPr marL="0" lvl="0" indent="0">
              <a:spcBef>
                <a:spcPts val="0"/>
              </a:spcBef>
              <a:spcAft>
                <a:spcPts val="0"/>
              </a:spcAft>
              <a:buNone/>
            </a:pPr>
            <a:r>
              <a:rPr lang="en"/>
              <a:t>Ex: gluing sand onto the book</a:t>
            </a:r>
            <a:endParaRPr/>
          </a:p>
        </p:txBody>
      </p:sp>
      <p:sp>
        <p:nvSpPr>
          <p:cNvPr id="299" name="Google Shape;299;p30"/>
          <p:cNvSpPr txBox="1"/>
          <p:nvPr/>
        </p:nvSpPr>
        <p:spPr>
          <a:xfrm>
            <a:off x="5603175" y="211200"/>
            <a:ext cx="3304800" cy="83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Youtube read aloud: </a:t>
            </a:r>
            <a:endParaRPr/>
          </a:p>
          <a:p>
            <a:pPr marL="0" lvl="0" indent="0">
              <a:spcBef>
                <a:spcPts val="0"/>
              </a:spcBef>
              <a:spcAft>
                <a:spcPts val="0"/>
              </a:spcAft>
              <a:buNone/>
            </a:pPr>
            <a:r>
              <a:rPr lang="en"/>
              <a:t>https://www.youtube.com/watch?v=t8YfCtuhVKY&amp;t=2s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1"/>
          <p:cNvSpPr txBox="1">
            <a:spLocks noGrp="1"/>
          </p:cNvSpPr>
          <p:nvPr>
            <p:ph type="body" idx="2"/>
          </p:nvPr>
        </p:nvSpPr>
        <p:spPr>
          <a:xfrm>
            <a:off x="6637075" y="1130450"/>
            <a:ext cx="2354400" cy="3914400"/>
          </a:xfrm>
          <a:prstGeom prst="rect">
            <a:avLst/>
          </a:prstGeom>
        </p:spPr>
        <p:txBody>
          <a:bodyPr spcFirstLastPara="1" wrap="square" lIns="91425" tIns="91425" rIns="91425" bIns="91425" anchor="t" anchorCtr="0">
            <a:noAutofit/>
          </a:bodyPr>
          <a:lstStyle/>
          <a:p>
            <a:pPr marL="457200" lvl="0" indent="-298450" rtl="0">
              <a:spcBef>
                <a:spcPts val="600"/>
              </a:spcBef>
              <a:spcAft>
                <a:spcPts val="0"/>
              </a:spcAft>
              <a:buSzPts val="1100"/>
              <a:buChar char="￮"/>
            </a:pPr>
            <a:r>
              <a:rPr lang="en"/>
              <a:t>Supplemented the text with a video for </a:t>
            </a:r>
            <a:r>
              <a:rPr lang="en" b="1">
                <a:latin typeface="Poppins"/>
                <a:ea typeface="Poppins"/>
                <a:cs typeface="Poppins"/>
                <a:sym typeface="Poppins"/>
              </a:rPr>
              <a:t>deaf learners</a:t>
            </a:r>
            <a:endParaRPr b="1">
              <a:latin typeface="Poppins"/>
              <a:ea typeface="Poppins"/>
              <a:cs typeface="Poppins"/>
              <a:sym typeface="Poppins"/>
            </a:endParaRPr>
          </a:p>
          <a:p>
            <a:pPr marL="457200" lvl="0" indent="-298450" rtl="0">
              <a:spcBef>
                <a:spcPts val="0"/>
              </a:spcBef>
              <a:spcAft>
                <a:spcPts val="0"/>
              </a:spcAft>
              <a:buSzPts val="1100"/>
              <a:buChar char="￮"/>
            </a:pPr>
            <a:r>
              <a:rPr lang="en"/>
              <a:t>This would also be a great kinesthetic method of learning for </a:t>
            </a:r>
            <a:r>
              <a:rPr lang="en" b="1">
                <a:latin typeface="Poppins"/>
                <a:ea typeface="Poppins"/>
                <a:cs typeface="Poppins"/>
                <a:sym typeface="Poppins"/>
              </a:rPr>
              <a:t>all learners</a:t>
            </a:r>
            <a:endParaRPr b="1">
              <a:latin typeface="Poppins"/>
              <a:ea typeface="Poppins"/>
              <a:cs typeface="Poppins"/>
              <a:sym typeface="Poppins"/>
            </a:endParaRPr>
          </a:p>
          <a:p>
            <a:pPr marL="457200" lvl="0" indent="-298450" rtl="0">
              <a:spcBef>
                <a:spcPts val="0"/>
              </a:spcBef>
              <a:spcAft>
                <a:spcPts val="0"/>
              </a:spcAft>
              <a:buSzPts val="1100"/>
              <a:buChar char="￮"/>
            </a:pPr>
            <a:r>
              <a:rPr lang="en"/>
              <a:t>The action of the sign helps create a </a:t>
            </a:r>
            <a:r>
              <a:rPr lang="en" i="1"/>
              <a:t>connection in the brain between the motion and target vocab</a:t>
            </a:r>
            <a:endParaRPr i="1"/>
          </a:p>
          <a:p>
            <a:pPr marL="457200" lvl="0" indent="-298450">
              <a:spcBef>
                <a:spcPts val="0"/>
              </a:spcBef>
              <a:spcAft>
                <a:spcPts val="0"/>
              </a:spcAft>
              <a:buSzPts val="1100"/>
              <a:buChar char="￮"/>
            </a:pPr>
            <a:r>
              <a:rPr lang="en"/>
              <a:t>And it’s FUN!</a:t>
            </a:r>
            <a:endParaRPr/>
          </a:p>
        </p:txBody>
      </p:sp>
      <p:sp>
        <p:nvSpPr>
          <p:cNvPr id="305" name="Google Shape;305;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grpSp>
        <p:nvGrpSpPr>
          <p:cNvPr id="306" name="Google Shape;306;p31"/>
          <p:cNvGrpSpPr/>
          <p:nvPr/>
        </p:nvGrpSpPr>
        <p:grpSpPr>
          <a:xfrm>
            <a:off x="149215" y="136671"/>
            <a:ext cx="2434932" cy="2372785"/>
            <a:chOff x="4989002" y="1154975"/>
            <a:chExt cx="2547000" cy="2547000"/>
          </a:xfrm>
        </p:grpSpPr>
        <p:sp>
          <p:nvSpPr>
            <p:cNvPr id="307" name="Google Shape;307;p31"/>
            <p:cNvSpPr/>
            <p:nvPr/>
          </p:nvSpPr>
          <p:spPr>
            <a:xfrm rot="2700000">
              <a:off x="5981639" y="908337"/>
              <a:ext cx="561726" cy="3040276"/>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Poppins Light"/>
                <a:ea typeface="Poppins Light"/>
                <a:cs typeface="Poppins Light"/>
                <a:sym typeface="Poppins Light"/>
              </a:endParaRPr>
            </a:p>
          </p:txBody>
        </p:sp>
        <p:sp>
          <p:nvSpPr>
            <p:cNvPr id="308" name="Google Shape;308;p31"/>
            <p:cNvSpPr txBox="1"/>
            <p:nvPr/>
          </p:nvSpPr>
          <p:spPr>
            <a:xfrm rot="-2700000">
              <a:off x="5099419" y="2058295"/>
              <a:ext cx="2672439" cy="393293"/>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3000" b="1">
                  <a:solidFill>
                    <a:srgbClr val="FFFFFF"/>
                  </a:solidFill>
                  <a:latin typeface="Poppins"/>
                  <a:ea typeface="Poppins"/>
                  <a:cs typeface="Poppins"/>
                  <a:sym typeface="Poppins"/>
                </a:rPr>
                <a:t>Kinesthetic</a:t>
              </a:r>
              <a:endParaRPr sz="3000" b="1">
                <a:solidFill>
                  <a:srgbClr val="FFFFFF"/>
                </a:solidFill>
                <a:latin typeface="Poppins"/>
                <a:ea typeface="Poppins"/>
                <a:cs typeface="Poppins"/>
                <a:sym typeface="Poppins"/>
              </a:endParaRPr>
            </a:p>
          </p:txBody>
        </p:sp>
      </p:grpSp>
      <p:pic>
        <p:nvPicPr>
          <p:cNvPr id="309" name="Google Shape;309;p31" title="Animal Vocabulary: Sign Language2.mp4">
            <a:hlinkClick r:id="rId3"/>
          </p:cNvPr>
          <p:cNvPicPr preferRelativeResize="0"/>
          <p:nvPr/>
        </p:nvPicPr>
        <p:blipFill>
          <a:blip r:embed="rId4">
            <a:alphaModFix/>
          </a:blip>
          <a:stretch>
            <a:fillRect/>
          </a:stretch>
        </p:blipFill>
        <p:spPr>
          <a:xfrm>
            <a:off x="1692975" y="1568548"/>
            <a:ext cx="4233226" cy="3174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2"/>
          <p:cNvSpPr/>
          <p:nvPr/>
        </p:nvSpPr>
        <p:spPr>
          <a:xfrm>
            <a:off x="671525" y="1114150"/>
            <a:ext cx="7800975" cy="3716213"/>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Google Shape;315;p32"/>
          <p:cNvSpPr txBox="1">
            <a:spLocks noGrp="1"/>
          </p:cNvSpPr>
          <p:nvPr>
            <p:ph type="title" idx="4294967295"/>
          </p:nvPr>
        </p:nvSpPr>
        <p:spPr>
          <a:xfrm>
            <a:off x="2466725" y="298100"/>
            <a:ext cx="5220300" cy="50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Ke a leboga! Sala Sentle!</a:t>
            </a:r>
            <a:endParaRPr sz="2400"/>
          </a:p>
        </p:txBody>
      </p:sp>
      <p:sp>
        <p:nvSpPr>
          <p:cNvPr id="316" name="Google Shape;316;p3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
        <p:nvSpPr>
          <p:cNvPr id="317" name="Google Shape;317;p32"/>
          <p:cNvSpPr/>
          <p:nvPr/>
        </p:nvSpPr>
        <p:spPr>
          <a:xfrm>
            <a:off x="4578100" y="4166000"/>
            <a:ext cx="152700" cy="152700"/>
          </a:xfrm>
          <a:prstGeom prst="donut">
            <a:avLst>
              <a:gd name="adj" fmla="val 36703"/>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Google Shape;318;p32"/>
          <p:cNvSpPr/>
          <p:nvPr/>
        </p:nvSpPr>
        <p:spPr>
          <a:xfrm>
            <a:off x="2062825" y="2286125"/>
            <a:ext cx="210600" cy="202500"/>
          </a:xfrm>
          <a:prstGeom prst="hear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0000"/>
              </a:solidFill>
            </a:endParaRPr>
          </a:p>
        </p:txBody>
      </p:sp>
      <p:sp>
        <p:nvSpPr>
          <p:cNvPr id="319" name="Google Shape;319;p32"/>
          <p:cNvSpPr/>
          <p:nvPr/>
        </p:nvSpPr>
        <p:spPr>
          <a:xfrm>
            <a:off x="4549150" y="3796900"/>
            <a:ext cx="210600" cy="202500"/>
          </a:xfrm>
          <a:prstGeom prst="hear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0000"/>
              </a:solidFill>
            </a:endParaRPr>
          </a:p>
        </p:txBody>
      </p:sp>
      <p:cxnSp>
        <p:nvCxnSpPr>
          <p:cNvPr id="320" name="Google Shape;320;p32"/>
          <p:cNvCxnSpPr>
            <a:endCxn id="319" idx="0"/>
          </p:cNvCxnSpPr>
          <p:nvPr/>
        </p:nvCxnSpPr>
        <p:spPr>
          <a:xfrm>
            <a:off x="2198950" y="2435125"/>
            <a:ext cx="2455500" cy="1412400"/>
          </a:xfrm>
          <a:prstGeom prst="curvedConnector2">
            <a:avLst/>
          </a:prstGeom>
          <a:noFill/>
          <a:ln w="9525" cap="flat" cmpd="sng">
            <a:solidFill>
              <a:srgbClr val="FF0000"/>
            </a:solidFill>
            <a:prstDash val="solid"/>
            <a:round/>
            <a:headEnd type="none" w="med" len="med"/>
            <a:tailEnd type="none" w="med" len="med"/>
          </a:ln>
        </p:spPr>
      </p:cxnSp>
      <p:sp>
        <p:nvSpPr>
          <p:cNvPr id="321" name="Google Shape;321;p32"/>
          <p:cNvSpPr txBox="1"/>
          <p:nvPr/>
        </p:nvSpPr>
        <p:spPr>
          <a:xfrm>
            <a:off x="2896775" y="4195300"/>
            <a:ext cx="4360200" cy="1197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t>Please feel free to contact us at:</a:t>
            </a:r>
            <a:endParaRPr b="1"/>
          </a:p>
          <a:p>
            <a:pPr marL="0" lvl="0" indent="0">
              <a:spcBef>
                <a:spcPts val="0"/>
              </a:spcBef>
              <a:spcAft>
                <a:spcPts val="0"/>
              </a:spcAft>
              <a:buNone/>
            </a:pPr>
            <a:r>
              <a:rPr lang="en" b="1" u="sng">
                <a:hlinkClick r:id="rId3"/>
              </a:rPr>
              <a:t>nwilliams3@catamount.wcu.edu</a:t>
            </a:r>
            <a:r>
              <a:rPr lang="en" b="1"/>
              <a:t> or </a:t>
            </a:r>
            <a:r>
              <a:rPr lang="en" b="1" u="sng">
                <a:hlinkClick r:id="rId4"/>
              </a:rPr>
              <a:t>jpnosworthy1@catamount.wcu.edu</a:t>
            </a:r>
            <a:r>
              <a:rPr lang="en" b="1"/>
              <a:t> </a:t>
            </a:r>
            <a:endParaRPr b="1"/>
          </a:p>
        </p:txBody>
      </p:sp>
      <p:sp>
        <p:nvSpPr>
          <p:cNvPr id="322" name="Google Shape;322;p32"/>
          <p:cNvSpPr txBox="1"/>
          <p:nvPr/>
        </p:nvSpPr>
        <p:spPr>
          <a:xfrm>
            <a:off x="1297700" y="680050"/>
            <a:ext cx="7174800" cy="37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https://drive.google.com/open?id=1G6pvnzgLZQuc5C8H9uhAXSEVH-M91a49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ctrTitle" idx="4294967295"/>
          </p:nvPr>
        </p:nvSpPr>
        <p:spPr>
          <a:xfrm>
            <a:off x="2074350" y="655700"/>
            <a:ext cx="61212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a:t>Collaboration</a:t>
            </a:r>
            <a:endParaRPr sz="6000"/>
          </a:p>
        </p:txBody>
      </p:sp>
      <p:sp>
        <p:nvSpPr>
          <p:cNvPr id="149" name="Google Shape;149;p15"/>
          <p:cNvSpPr txBox="1">
            <a:spLocks noGrp="1"/>
          </p:cNvSpPr>
          <p:nvPr>
            <p:ph type="subTitle" idx="4294967295"/>
          </p:nvPr>
        </p:nvSpPr>
        <p:spPr>
          <a:xfrm>
            <a:off x="2770950" y="1755175"/>
            <a:ext cx="4728000" cy="3196500"/>
          </a:xfrm>
          <a:prstGeom prst="rect">
            <a:avLst/>
          </a:prstGeom>
        </p:spPr>
        <p:txBody>
          <a:bodyPr spcFirstLastPara="1" wrap="square" lIns="91425" tIns="91425" rIns="91425" bIns="91425" anchor="t" anchorCtr="0">
            <a:noAutofit/>
          </a:bodyPr>
          <a:lstStyle/>
          <a:p>
            <a:pPr marL="457200" lvl="0" indent="-330200" rtl="0">
              <a:spcBef>
                <a:spcPts val="600"/>
              </a:spcBef>
              <a:spcAft>
                <a:spcPts val="0"/>
              </a:spcAft>
              <a:buSzPts val="1600"/>
              <a:buFont typeface="Poppins"/>
              <a:buChar char="￮"/>
            </a:pPr>
            <a:r>
              <a:rPr lang="en" b="1">
                <a:latin typeface="Poppins"/>
                <a:ea typeface="Poppins"/>
                <a:cs typeface="Poppins"/>
                <a:sym typeface="Poppins"/>
              </a:rPr>
              <a:t>8 Schools: 7 primary, 1 secondary</a:t>
            </a:r>
            <a:endParaRPr b="1">
              <a:latin typeface="Poppins"/>
              <a:ea typeface="Poppins"/>
              <a:cs typeface="Poppins"/>
              <a:sym typeface="Poppins"/>
            </a:endParaRPr>
          </a:p>
          <a:p>
            <a:pPr marL="457200" lvl="0" indent="-330200" rtl="0">
              <a:spcBef>
                <a:spcPts val="0"/>
              </a:spcBef>
              <a:spcAft>
                <a:spcPts val="0"/>
              </a:spcAft>
              <a:buSzPts val="1600"/>
              <a:buFont typeface="Poppins"/>
              <a:buChar char="￮"/>
            </a:pPr>
            <a:r>
              <a:rPr lang="en" b="1">
                <a:latin typeface="Poppins"/>
                <a:ea typeface="Poppins"/>
                <a:cs typeface="Poppins"/>
                <a:sym typeface="Poppins"/>
              </a:rPr>
              <a:t>3 contained deaf education units</a:t>
            </a:r>
            <a:endParaRPr b="1">
              <a:latin typeface="Poppins"/>
              <a:ea typeface="Poppins"/>
              <a:cs typeface="Poppins"/>
              <a:sym typeface="Poppins"/>
            </a:endParaRPr>
          </a:p>
          <a:p>
            <a:pPr marL="457200" lvl="0" indent="-330200" rtl="0">
              <a:spcBef>
                <a:spcPts val="0"/>
              </a:spcBef>
              <a:spcAft>
                <a:spcPts val="0"/>
              </a:spcAft>
              <a:buSzPts val="1600"/>
              <a:buFont typeface="Poppins"/>
              <a:buChar char="￮"/>
            </a:pPr>
            <a:r>
              <a:rPr lang="en" b="1">
                <a:latin typeface="Poppins"/>
                <a:ea typeface="Poppins"/>
                <a:cs typeface="Poppins"/>
                <a:sym typeface="Poppins"/>
              </a:rPr>
              <a:t>8 had special education units </a:t>
            </a:r>
            <a:endParaRPr b="1">
              <a:latin typeface="Poppins"/>
              <a:ea typeface="Poppins"/>
              <a:cs typeface="Poppins"/>
              <a:sym typeface="Poppins"/>
            </a:endParaRPr>
          </a:p>
          <a:p>
            <a:pPr marL="457200" lvl="0" indent="-330200" rtl="0">
              <a:spcBef>
                <a:spcPts val="0"/>
              </a:spcBef>
              <a:spcAft>
                <a:spcPts val="0"/>
              </a:spcAft>
              <a:buSzPts val="1600"/>
              <a:buFont typeface="Poppins"/>
              <a:buChar char="￮"/>
            </a:pPr>
            <a:r>
              <a:rPr lang="en" b="1">
                <a:latin typeface="Poppins"/>
                <a:ea typeface="Poppins"/>
                <a:cs typeface="Poppins"/>
                <a:sym typeface="Poppins"/>
              </a:rPr>
              <a:t>Inclusive classrooms</a:t>
            </a:r>
            <a:endParaRPr b="1">
              <a:latin typeface="Poppins"/>
              <a:ea typeface="Poppins"/>
              <a:cs typeface="Poppins"/>
              <a:sym typeface="Poppins"/>
            </a:endParaRPr>
          </a:p>
          <a:p>
            <a:pPr marL="457200" lvl="0" indent="-330200" rtl="0">
              <a:spcBef>
                <a:spcPts val="0"/>
              </a:spcBef>
              <a:spcAft>
                <a:spcPts val="0"/>
              </a:spcAft>
              <a:buSzPts val="1600"/>
              <a:buFont typeface="Poppins"/>
              <a:buChar char="￮"/>
            </a:pPr>
            <a:r>
              <a:rPr lang="en" b="1">
                <a:latin typeface="Poppins"/>
                <a:ea typeface="Poppins"/>
                <a:cs typeface="Poppins"/>
                <a:sym typeface="Poppins"/>
              </a:rPr>
              <a:t>Interviewing teachers indicated the importance of signing and instruction when teaching and testing students</a:t>
            </a:r>
            <a:endParaRPr b="1">
              <a:latin typeface="Poppins"/>
              <a:ea typeface="Poppins"/>
              <a:cs typeface="Poppins"/>
              <a:sym typeface="Poppins"/>
            </a:endParaRPr>
          </a:p>
          <a:p>
            <a:pPr marL="457200" lvl="0" indent="-330200" rtl="0">
              <a:spcBef>
                <a:spcPts val="0"/>
              </a:spcBef>
              <a:spcAft>
                <a:spcPts val="0"/>
              </a:spcAft>
              <a:buSzPts val="1600"/>
              <a:buFont typeface="Poppins"/>
              <a:buChar char="￮"/>
            </a:pPr>
            <a:r>
              <a:rPr lang="en" b="1">
                <a:latin typeface="Poppins"/>
                <a:ea typeface="Poppins"/>
                <a:cs typeface="Poppins"/>
                <a:sym typeface="Poppins"/>
              </a:rPr>
              <a:t>Emphasis on environmental education and nature conservation</a:t>
            </a:r>
            <a:endParaRPr b="1">
              <a:latin typeface="Poppins"/>
              <a:ea typeface="Poppins"/>
              <a:cs typeface="Poppins"/>
              <a:sym typeface="Poppins"/>
            </a:endParaRPr>
          </a:p>
          <a:p>
            <a:pPr marL="457200" lvl="0" indent="-323850" rtl="0">
              <a:spcBef>
                <a:spcPts val="0"/>
              </a:spcBef>
              <a:spcAft>
                <a:spcPts val="0"/>
              </a:spcAft>
              <a:buSzPts val="1500"/>
              <a:buFont typeface="Poppins"/>
              <a:buChar char="￮"/>
            </a:pPr>
            <a:r>
              <a:rPr lang="en" sz="1500" b="1">
                <a:latin typeface="Poppins"/>
                <a:ea typeface="Poppins"/>
                <a:cs typeface="Poppins"/>
                <a:sym typeface="Poppins"/>
              </a:rPr>
              <a:t>Standard 5: Lesson 3 Nature Conservation unit adaptation</a:t>
            </a:r>
            <a:endParaRPr sz="1500" b="1">
              <a:latin typeface="Poppins"/>
              <a:ea typeface="Poppins"/>
              <a:cs typeface="Poppins"/>
              <a:sym typeface="Poppins"/>
            </a:endParaRPr>
          </a:p>
        </p:txBody>
      </p:sp>
      <p:sp>
        <p:nvSpPr>
          <p:cNvPr id="150" name="Google Shape;150;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151" name="Google Shape;151;p15"/>
          <p:cNvSpPr/>
          <p:nvPr/>
        </p:nvSpPr>
        <p:spPr>
          <a:xfrm>
            <a:off x="1804239" y="1506373"/>
            <a:ext cx="339835" cy="30911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pic>
        <p:nvPicPr>
          <p:cNvPr id="157" name="Google Shape;157;p16" title="sign language clip 1.mp4">
            <a:hlinkClick r:id="rId3"/>
          </p:cNvPr>
          <p:cNvPicPr preferRelativeResize="0"/>
          <p:nvPr/>
        </p:nvPicPr>
        <p:blipFill>
          <a:blip r:embed="rId4">
            <a:alphaModFix/>
          </a:blip>
          <a:stretch>
            <a:fillRect/>
          </a:stretch>
        </p:blipFill>
        <p:spPr>
          <a:xfrm>
            <a:off x="2671150" y="819975"/>
            <a:ext cx="5433400" cy="407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pic>
        <p:nvPicPr>
          <p:cNvPr id="163" name="Google Shape;163;p17"/>
          <p:cNvPicPr preferRelativeResize="0"/>
          <p:nvPr/>
        </p:nvPicPr>
        <p:blipFill rotWithShape="1">
          <a:blip r:embed="rId3">
            <a:alphaModFix/>
          </a:blip>
          <a:srcRect l="6339" t="45214" r="4247" b="8572"/>
          <a:stretch/>
        </p:blipFill>
        <p:spPr>
          <a:xfrm>
            <a:off x="2673675" y="2657950"/>
            <a:ext cx="3244974" cy="2236124"/>
          </a:xfrm>
          <a:prstGeom prst="rect">
            <a:avLst/>
          </a:prstGeom>
          <a:noFill/>
          <a:ln>
            <a:noFill/>
          </a:ln>
        </p:spPr>
      </p:pic>
      <p:pic>
        <p:nvPicPr>
          <p:cNvPr id="164" name="Google Shape;164;p17"/>
          <p:cNvPicPr preferRelativeResize="0"/>
          <p:nvPr/>
        </p:nvPicPr>
        <p:blipFill rotWithShape="1">
          <a:blip r:embed="rId4">
            <a:alphaModFix/>
          </a:blip>
          <a:srcRect l="2707" t="25870" r="13462" b="33707"/>
          <a:stretch/>
        </p:blipFill>
        <p:spPr>
          <a:xfrm>
            <a:off x="2673675" y="300925"/>
            <a:ext cx="3244974" cy="2086060"/>
          </a:xfrm>
          <a:prstGeom prst="rect">
            <a:avLst/>
          </a:prstGeom>
          <a:noFill/>
          <a:ln>
            <a:noFill/>
          </a:ln>
        </p:spPr>
      </p:pic>
      <p:pic>
        <p:nvPicPr>
          <p:cNvPr id="165" name="Google Shape;165;p17"/>
          <p:cNvPicPr preferRelativeResize="0"/>
          <p:nvPr/>
        </p:nvPicPr>
        <p:blipFill rotWithShape="1">
          <a:blip r:embed="rId5">
            <a:alphaModFix/>
          </a:blip>
          <a:srcRect l="12115" t="8298" r="15895" b="17802"/>
          <a:stretch/>
        </p:blipFill>
        <p:spPr>
          <a:xfrm>
            <a:off x="6153650" y="1121775"/>
            <a:ext cx="2756301" cy="3772300"/>
          </a:xfrm>
          <a:prstGeom prst="rect">
            <a:avLst/>
          </a:prstGeom>
          <a:noFill/>
          <a:ln>
            <a:noFill/>
          </a:ln>
        </p:spPr>
      </p:pic>
      <p:pic>
        <p:nvPicPr>
          <p:cNvPr id="166" name="Google Shape;166;p17"/>
          <p:cNvPicPr preferRelativeResize="0"/>
          <p:nvPr/>
        </p:nvPicPr>
        <p:blipFill rotWithShape="1">
          <a:blip r:embed="rId6">
            <a:alphaModFix/>
          </a:blip>
          <a:srcRect l="7691" t="2874" r="11179" b="2874"/>
          <a:stretch/>
        </p:blipFill>
        <p:spPr>
          <a:xfrm>
            <a:off x="233775" y="1478751"/>
            <a:ext cx="2204901" cy="3415328"/>
          </a:xfrm>
          <a:prstGeom prst="rect">
            <a:avLst/>
          </a:prstGeom>
          <a:noFill/>
          <a:ln>
            <a:noFill/>
          </a:ln>
        </p:spPr>
      </p:pic>
      <p:sp>
        <p:nvSpPr>
          <p:cNvPr id="167" name="Google Shape;167;p17"/>
          <p:cNvSpPr txBox="1"/>
          <p:nvPr/>
        </p:nvSpPr>
        <p:spPr>
          <a:xfrm rot="-1095080">
            <a:off x="434640" y="641426"/>
            <a:ext cx="4262646" cy="1036442"/>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b="1"/>
              <a:t>In the Classroom</a:t>
            </a:r>
            <a:endParaRPr sz="3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pic>
        <p:nvPicPr>
          <p:cNvPr id="173" name="Google Shape;173;p18"/>
          <p:cNvPicPr preferRelativeResize="0"/>
          <p:nvPr/>
        </p:nvPicPr>
        <p:blipFill>
          <a:blip r:embed="rId3">
            <a:alphaModFix/>
          </a:blip>
          <a:stretch>
            <a:fillRect/>
          </a:stretch>
        </p:blipFill>
        <p:spPr>
          <a:xfrm>
            <a:off x="2873525" y="714525"/>
            <a:ext cx="3396951" cy="4529276"/>
          </a:xfrm>
          <a:prstGeom prst="rect">
            <a:avLst/>
          </a:prstGeom>
          <a:noFill/>
          <a:ln>
            <a:noFill/>
          </a:ln>
        </p:spPr>
      </p:pic>
      <p:sp>
        <p:nvSpPr>
          <p:cNvPr id="174" name="Google Shape;174;p18"/>
          <p:cNvSpPr txBox="1"/>
          <p:nvPr/>
        </p:nvSpPr>
        <p:spPr>
          <a:xfrm rot="-1095080">
            <a:off x="434640" y="641426"/>
            <a:ext cx="4262646" cy="103644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b="1"/>
              <a:t>In ecotourism</a:t>
            </a:r>
            <a:endParaRPr sz="36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pic>
        <p:nvPicPr>
          <p:cNvPr id="180" name="Google Shape;180;p19"/>
          <p:cNvPicPr preferRelativeResize="0"/>
          <p:nvPr/>
        </p:nvPicPr>
        <p:blipFill rotWithShape="1">
          <a:blip r:embed="rId3">
            <a:alphaModFix/>
          </a:blip>
          <a:srcRect l="5470" r="12996" b="10905"/>
          <a:stretch/>
        </p:blipFill>
        <p:spPr>
          <a:xfrm>
            <a:off x="3025700" y="133575"/>
            <a:ext cx="3346917" cy="4876352"/>
          </a:xfrm>
          <a:prstGeom prst="rect">
            <a:avLst/>
          </a:prstGeom>
          <a:noFill/>
          <a:ln>
            <a:noFill/>
          </a:ln>
        </p:spPr>
      </p:pic>
      <p:sp>
        <p:nvSpPr>
          <p:cNvPr id="181" name="Google Shape;181;p19"/>
          <p:cNvSpPr txBox="1"/>
          <p:nvPr/>
        </p:nvSpPr>
        <p:spPr>
          <a:xfrm rot="-1095080">
            <a:off x="434640" y="641426"/>
            <a:ext cx="4262646" cy="103644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600" b="1"/>
              <a:t>In curriculum</a:t>
            </a:r>
            <a:endParaRPr sz="36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ctrTitle"/>
          </p:nvPr>
        </p:nvSpPr>
        <p:spPr>
          <a:xfrm>
            <a:off x="2520100" y="710500"/>
            <a:ext cx="4574100"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a:t>Unit Summary</a:t>
            </a:r>
            <a:endParaRPr sz="3600"/>
          </a:p>
        </p:txBody>
      </p:sp>
      <p:sp>
        <p:nvSpPr>
          <p:cNvPr id="187" name="Google Shape;187;p20"/>
          <p:cNvSpPr txBox="1">
            <a:spLocks noGrp="1"/>
          </p:cNvSpPr>
          <p:nvPr>
            <p:ph type="subTitle" idx="1"/>
          </p:nvPr>
        </p:nvSpPr>
        <p:spPr>
          <a:xfrm>
            <a:off x="2074650" y="1876350"/>
            <a:ext cx="5330100" cy="3043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Science and English language arts based</a:t>
            </a:r>
            <a:endParaRPr/>
          </a:p>
          <a:p>
            <a:pPr marL="457200" lvl="0" indent="-317500" algn="l" rtl="0">
              <a:spcBef>
                <a:spcPts val="0"/>
              </a:spcBef>
              <a:spcAft>
                <a:spcPts val="0"/>
              </a:spcAft>
              <a:buSzPts val="1400"/>
              <a:buChar char="●"/>
            </a:pPr>
            <a:r>
              <a:rPr lang="en"/>
              <a:t>Week-long unit = 2 days content learning, 2 days working in class on a project, 1 day to share project</a:t>
            </a:r>
            <a:endParaRPr/>
          </a:p>
          <a:p>
            <a:pPr marL="457200" lvl="0" indent="-317500" algn="l" rtl="0">
              <a:spcBef>
                <a:spcPts val="0"/>
              </a:spcBef>
              <a:spcAft>
                <a:spcPts val="0"/>
              </a:spcAft>
              <a:buSzPts val="1400"/>
              <a:buChar char="●"/>
            </a:pPr>
            <a:r>
              <a:rPr lang="en"/>
              <a:t>Universal Design for Learning (UDL) allows all students access to information in an inclusive classroom. Includes modifications to materials and various modes of instruction for visual, auditory, tactile and kinesthetic support </a:t>
            </a:r>
            <a:endParaRPr/>
          </a:p>
          <a:p>
            <a:pPr marL="457200" lvl="0" indent="-317500" algn="l" rtl="0">
              <a:spcBef>
                <a:spcPts val="0"/>
              </a:spcBef>
              <a:spcAft>
                <a:spcPts val="0"/>
              </a:spcAft>
              <a:buSzPts val="1400"/>
              <a:buChar char="●"/>
            </a:pPr>
            <a:r>
              <a:rPr lang="en"/>
              <a:t>Project-based learning increases student engagement and provides methods for assessment for all learners and increased learning through project sharing.</a:t>
            </a:r>
            <a:endParaRPr/>
          </a:p>
          <a:p>
            <a:pPr marL="457200" lvl="0" indent="-317500" algn="l" rtl="0">
              <a:spcBef>
                <a:spcPts val="0"/>
              </a:spcBef>
              <a:spcAft>
                <a:spcPts val="0"/>
              </a:spcAft>
              <a:buSzPts val="1400"/>
              <a:buChar char="●"/>
            </a:pPr>
            <a:r>
              <a:rPr lang="en"/>
              <a:t>Assessment of student learning is through in-class exercises and a rubric for the student project</a:t>
            </a:r>
            <a:endParaRPr/>
          </a:p>
        </p:txBody>
      </p:sp>
      <p:sp>
        <p:nvSpPr>
          <p:cNvPr id="188" name="Google Shape;188;p20"/>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a:solidFill>
                  <a:srgbClr val="FFFFFF"/>
                </a:solidFill>
                <a:latin typeface="Poppins"/>
                <a:ea typeface="Poppins"/>
                <a:cs typeface="Poppins"/>
                <a:sym typeface="Poppins"/>
              </a:rPr>
              <a:t>1</a:t>
            </a:r>
            <a:endParaRPr sz="6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457200" y="1166125"/>
            <a:ext cx="5841600" cy="6831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SzPts val="1100"/>
              <a:buFont typeface="Arial"/>
              <a:buNone/>
            </a:pPr>
            <a:r>
              <a:rPr lang="en"/>
              <a:t>Objectives of the Lesson</a:t>
            </a:r>
            <a:endParaRPr/>
          </a:p>
        </p:txBody>
      </p:sp>
      <p:sp>
        <p:nvSpPr>
          <p:cNvPr id="194" name="Google Shape;194;p21"/>
          <p:cNvSpPr txBox="1">
            <a:spLocks noGrp="1"/>
          </p:cNvSpPr>
          <p:nvPr>
            <p:ph type="body" idx="1"/>
          </p:nvPr>
        </p:nvSpPr>
        <p:spPr>
          <a:xfrm>
            <a:off x="1603850" y="1958050"/>
            <a:ext cx="6086400" cy="2618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400" b="1">
                <a:latin typeface="Arial"/>
                <a:ea typeface="Arial"/>
                <a:cs typeface="Arial"/>
                <a:sym typeface="Arial"/>
              </a:rPr>
              <a:t>Heinemann’s Standard 5 English Pupil’s Text</a:t>
            </a:r>
            <a:endParaRPr sz="1400" b="1">
              <a:latin typeface="Arial"/>
              <a:ea typeface="Arial"/>
              <a:cs typeface="Arial"/>
              <a:sym typeface="Arial"/>
            </a:endParaRPr>
          </a:p>
          <a:p>
            <a:pPr marL="457200" lvl="0" indent="-317500" rtl="0">
              <a:lnSpc>
                <a:spcPct val="115000"/>
              </a:lnSpc>
              <a:spcBef>
                <a:spcPts val="0"/>
              </a:spcBef>
              <a:spcAft>
                <a:spcPts val="0"/>
              </a:spcAft>
              <a:buClr>
                <a:schemeClr val="dk1"/>
              </a:buClr>
              <a:buSzPts val="1400"/>
              <a:buFont typeface="Arial"/>
              <a:buAutoNum type="arabicPeriod"/>
            </a:pPr>
            <a:r>
              <a:rPr lang="en" sz="1400">
                <a:latin typeface="Arial"/>
                <a:ea typeface="Arial"/>
                <a:cs typeface="Arial"/>
                <a:sym typeface="Arial"/>
              </a:rPr>
              <a:t>Describe traditional methods of plant and animal conservation.</a:t>
            </a:r>
            <a:endParaRPr sz="1400">
              <a:latin typeface="Arial"/>
              <a:ea typeface="Arial"/>
              <a:cs typeface="Arial"/>
              <a:sym typeface="Arial"/>
            </a:endParaRPr>
          </a:p>
          <a:p>
            <a:pPr marL="457200" lvl="0" indent="-317500" rtl="0">
              <a:lnSpc>
                <a:spcPct val="115000"/>
              </a:lnSpc>
              <a:spcBef>
                <a:spcPts val="0"/>
              </a:spcBef>
              <a:spcAft>
                <a:spcPts val="0"/>
              </a:spcAft>
              <a:buClr>
                <a:schemeClr val="dk1"/>
              </a:buClr>
              <a:buSzPts val="1400"/>
              <a:buFont typeface="Arial"/>
              <a:buAutoNum type="arabicPeriod"/>
            </a:pPr>
            <a:r>
              <a:rPr lang="en" sz="1400">
                <a:latin typeface="Arial"/>
                <a:ea typeface="Arial"/>
                <a:cs typeface="Arial"/>
                <a:sym typeface="Arial"/>
              </a:rPr>
              <a:t>Describe modern ways of conserving plants and animals in Botswana.</a:t>
            </a:r>
            <a:endParaRPr sz="1400">
              <a:latin typeface="Arial"/>
              <a:ea typeface="Arial"/>
              <a:cs typeface="Arial"/>
              <a:sym typeface="Arial"/>
            </a:endParaRPr>
          </a:p>
          <a:p>
            <a:pPr marL="457200" lvl="0" indent="-317500" rtl="0">
              <a:lnSpc>
                <a:spcPct val="115000"/>
              </a:lnSpc>
              <a:spcBef>
                <a:spcPts val="0"/>
              </a:spcBef>
              <a:spcAft>
                <a:spcPts val="0"/>
              </a:spcAft>
              <a:buClr>
                <a:schemeClr val="dk1"/>
              </a:buClr>
              <a:buSzPts val="1400"/>
              <a:buFont typeface="Arial"/>
              <a:buAutoNum type="arabicPeriod"/>
            </a:pPr>
            <a:r>
              <a:rPr lang="en" sz="1400">
                <a:latin typeface="Arial"/>
                <a:ea typeface="Arial"/>
                <a:cs typeface="Arial"/>
                <a:sym typeface="Arial"/>
              </a:rPr>
              <a:t>Identify plant and animal species that are protected in Botswana.</a:t>
            </a:r>
            <a:endParaRPr sz="1400">
              <a:latin typeface="Arial"/>
              <a:ea typeface="Arial"/>
              <a:cs typeface="Arial"/>
              <a:sym typeface="Arial"/>
            </a:endParaRPr>
          </a:p>
          <a:p>
            <a:pPr marL="457200" lvl="0" indent="-317500" rtl="0">
              <a:lnSpc>
                <a:spcPct val="115000"/>
              </a:lnSpc>
              <a:spcBef>
                <a:spcPts val="0"/>
              </a:spcBef>
              <a:spcAft>
                <a:spcPts val="0"/>
              </a:spcAft>
              <a:buClr>
                <a:schemeClr val="dk1"/>
              </a:buClr>
              <a:buSzPts val="1400"/>
              <a:buFont typeface="Arial"/>
              <a:buAutoNum type="arabicPeriod"/>
            </a:pPr>
            <a:r>
              <a:rPr lang="en" sz="1400">
                <a:latin typeface="Arial"/>
                <a:ea typeface="Arial"/>
                <a:cs typeface="Arial"/>
                <a:sym typeface="Arial"/>
              </a:rPr>
              <a:t>Discuss benefits of conservation to Botswana.</a:t>
            </a:r>
            <a:endParaRPr sz="1400">
              <a:latin typeface="Arial"/>
              <a:ea typeface="Arial"/>
              <a:cs typeface="Arial"/>
              <a:sym typeface="Arial"/>
            </a:endParaRPr>
          </a:p>
          <a:p>
            <a:pPr marL="457200" lvl="0" indent="-317500" rtl="0">
              <a:lnSpc>
                <a:spcPct val="115000"/>
              </a:lnSpc>
              <a:spcBef>
                <a:spcPts val="0"/>
              </a:spcBef>
              <a:spcAft>
                <a:spcPts val="0"/>
              </a:spcAft>
              <a:buClr>
                <a:schemeClr val="dk1"/>
              </a:buClr>
              <a:buSzPts val="1400"/>
              <a:buFont typeface="Arial"/>
              <a:buAutoNum type="arabicPeriod"/>
            </a:pPr>
            <a:r>
              <a:rPr lang="en" sz="1400">
                <a:latin typeface="Arial"/>
                <a:ea typeface="Arial"/>
                <a:cs typeface="Arial"/>
                <a:sym typeface="Arial"/>
              </a:rPr>
              <a:t>Describe how communities can benefit from conservation and tourism.</a:t>
            </a:r>
            <a:endParaRPr sz="1400">
              <a:latin typeface="Arial"/>
              <a:ea typeface="Arial"/>
              <a:cs typeface="Arial"/>
              <a:sym typeface="Arial"/>
            </a:endParaRPr>
          </a:p>
          <a:p>
            <a:pPr marL="0" lvl="0" indent="0">
              <a:spcBef>
                <a:spcPts val="600"/>
              </a:spcBef>
              <a:spcAft>
                <a:spcPts val="0"/>
              </a:spcAft>
              <a:buNone/>
            </a:pPr>
            <a:endParaRPr/>
          </a:p>
        </p:txBody>
      </p:sp>
      <p:sp>
        <p:nvSpPr>
          <p:cNvPr id="195" name="Google Shape;195;p2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xfrm>
            <a:off x="457375" y="470375"/>
            <a:ext cx="4504800" cy="683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Materials</a:t>
            </a:r>
            <a:endParaRPr/>
          </a:p>
        </p:txBody>
      </p:sp>
      <p:sp>
        <p:nvSpPr>
          <p:cNvPr id="201" name="Google Shape;201;p22"/>
          <p:cNvSpPr txBox="1">
            <a:spLocks noGrp="1"/>
          </p:cNvSpPr>
          <p:nvPr>
            <p:ph type="body" idx="1"/>
          </p:nvPr>
        </p:nvSpPr>
        <p:spPr>
          <a:xfrm>
            <a:off x="1842925" y="1215600"/>
            <a:ext cx="3976500" cy="35055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Text book </a:t>
            </a:r>
            <a:endParaRPr/>
          </a:p>
          <a:p>
            <a:pPr marL="0" lvl="0" indent="0">
              <a:spcBef>
                <a:spcPts val="600"/>
              </a:spcBef>
              <a:spcAft>
                <a:spcPts val="0"/>
              </a:spcAft>
              <a:buNone/>
            </a:pPr>
            <a:r>
              <a:rPr lang="en"/>
              <a:t>Adapted book</a:t>
            </a:r>
            <a:endParaRPr/>
          </a:p>
          <a:p>
            <a:pPr marL="0" lvl="0" indent="0">
              <a:spcBef>
                <a:spcPts val="600"/>
              </a:spcBef>
              <a:spcAft>
                <a:spcPts val="0"/>
              </a:spcAft>
              <a:buNone/>
            </a:pPr>
            <a:r>
              <a:rPr lang="en"/>
              <a:t>Bubble Map</a:t>
            </a:r>
            <a:endParaRPr/>
          </a:p>
          <a:p>
            <a:pPr marL="0" lvl="0" indent="0">
              <a:spcBef>
                <a:spcPts val="600"/>
              </a:spcBef>
              <a:spcAft>
                <a:spcPts val="0"/>
              </a:spcAft>
              <a:buNone/>
            </a:pPr>
            <a:r>
              <a:rPr lang="en"/>
              <a:t>Communication Board</a:t>
            </a:r>
            <a:endParaRPr/>
          </a:p>
          <a:p>
            <a:pPr marL="0" lvl="0" indent="0">
              <a:spcBef>
                <a:spcPts val="600"/>
              </a:spcBef>
              <a:spcAft>
                <a:spcPts val="0"/>
              </a:spcAft>
              <a:buNone/>
            </a:pPr>
            <a:r>
              <a:rPr lang="en"/>
              <a:t>Animal Slides</a:t>
            </a:r>
            <a:endParaRPr/>
          </a:p>
          <a:p>
            <a:pPr marL="0" lvl="0" indent="0">
              <a:spcBef>
                <a:spcPts val="600"/>
              </a:spcBef>
              <a:spcAft>
                <a:spcPts val="0"/>
              </a:spcAft>
              <a:buNone/>
            </a:pPr>
            <a:r>
              <a:rPr lang="en"/>
              <a:t>Sign Language Vocabulary Video </a:t>
            </a:r>
            <a:endParaRPr/>
          </a:p>
          <a:p>
            <a:pPr marL="0" lvl="0" indent="0">
              <a:spcBef>
                <a:spcPts val="600"/>
              </a:spcBef>
              <a:spcAft>
                <a:spcPts val="0"/>
              </a:spcAft>
              <a:buNone/>
            </a:pPr>
            <a:r>
              <a:rPr lang="en"/>
              <a:t>“Things We Need to Live” HO</a:t>
            </a:r>
            <a:endParaRPr/>
          </a:p>
          <a:p>
            <a:pPr marL="0" lvl="0" indent="0">
              <a:spcBef>
                <a:spcPts val="600"/>
              </a:spcBef>
              <a:spcAft>
                <a:spcPts val="0"/>
              </a:spcAft>
              <a:buNone/>
            </a:pPr>
            <a:r>
              <a:rPr lang="en"/>
              <a:t>Modified Text HO</a:t>
            </a:r>
            <a:endParaRPr/>
          </a:p>
          <a:p>
            <a:pPr marL="0" lvl="0" indent="0">
              <a:spcBef>
                <a:spcPts val="600"/>
              </a:spcBef>
              <a:spcAft>
                <a:spcPts val="0"/>
              </a:spcAft>
              <a:buNone/>
            </a:pPr>
            <a:r>
              <a:rPr lang="en"/>
              <a:t>Matching Terms HO</a:t>
            </a:r>
            <a:endParaRPr/>
          </a:p>
          <a:p>
            <a:pPr marL="0" lvl="0" indent="0">
              <a:spcBef>
                <a:spcPts val="600"/>
              </a:spcBef>
              <a:spcAft>
                <a:spcPts val="0"/>
              </a:spcAft>
              <a:buNone/>
            </a:pPr>
            <a:r>
              <a:rPr lang="en"/>
              <a:t>Project HO </a:t>
            </a:r>
            <a:endParaRPr/>
          </a:p>
          <a:p>
            <a:pPr marL="0" lvl="0" indent="0">
              <a:spcBef>
                <a:spcPts val="600"/>
              </a:spcBef>
              <a:spcAft>
                <a:spcPts val="0"/>
              </a:spcAft>
              <a:buNone/>
            </a:pPr>
            <a:endParaRPr/>
          </a:p>
          <a:p>
            <a:pPr marL="0" lvl="0" indent="0">
              <a:spcBef>
                <a:spcPts val="600"/>
              </a:spcBef>
              <a:spcAft>
                <a:spcPts val="0"/>
              </a:spcAft>
              <a:buNone/>
            </a:pPr>
            <a:endParaRPr/>
          </a:p>
          <a:p>
            <a:pPr marL="0" lvl="0" indent="0">
              <a:spcBef>
                <a:spcPts val="600"/>
              </a:spcBef>
              <a:spcAft>
                <a:spcPts val="0"/>
              </a:spcAft>
              <a:buNone/>
            </a:pPr>
            <a:endParaRPr/>
          </a:p>
        </p:txBody>
      </p:sp>
      <p:sp>
        <p:nvSpPr>
          <p:cNvPr id="202" name="Google Shape;20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On-screen Show (16:9)</PresentationFormat>
  <Paragraphs>114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Poppins Light</vt:lpstr>
      <vt:lpstr>Poppins</vt:lpstr>
      <vt:lpstr>Cymbeline template</vt:lpstr>
      <vt:lpstr>Botswana: Nature Conservation</vt:lpstr>
      <vt:lpstr>Collaboration</vt:lpstr>
      <vt:lpstr>PowerPoint Presentation</vt:lpstr>
      <vt:lpstr>PowerPoint Presentation</vt:lpstr>
      <vt:lpstr>PowerPoint Presentation</vt:lpstr>
      <vt:lpstr>PowerPoint Presentation</vt:lpstr>
      <vt:lpstr>Unit Summary</vt:lpstr>
      <vt:lpstr>Objectives of the Lesson</vt:lpstr>
      <vt:lpstr>Materials</vt:lpstr>
      <vt:lpstr>Teaching Strategies</vt:lpstr>
      <vt:lpstr>Bubble Map</vt:lpstr>
      <vt:lpstr> Activity 1:  Guided  Instruction     Concept focus: Bubble Map Benefits of nature conservation Meets Objectives 3 and 4 </vt:lpstr>
      <vt:lpstr>Activity 2:  Project-based  Learning  Allows students to explore and demonstrate knowledge of content learned in class Student-choice learning, allows more options for knowledge sharing among classmates Meets Objectives 1-5 Allows assessment for content learning for students of all abilities </vt:lpstr>
      <vt:lpstr>Adaptations</vt:lpstr>
      <vt:lpstr>PowerPoint Presentation</vt:lpstr>
      <vt:lpstr>PowerPoint Presentation</vt:lpstr>
      <vt:lpstr>PowerPoint Presentation</vt:lpstr>
      <vt:lpstr>PowerPoint Presentation</vt:lpstr>
      <vt:lpstr>Ke a leboga! Sala Sentle!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Botswana: Nature Conservation</dc:title>
  <dc:creator>Amy Rose</dc:creator>
  <cp:lastModifiedBy>Amy Rose</cp:lastModifiedBy>
  <cp:revision>1</cp:revision>
  <dcterms:modified xsi:type="dcterms:W3CDTF">2018-07-26T19:01:54Z</dcterms:modified>
</cp:coreProperties>
</file>