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2" r:id="rId3"/>
    <p:sldId id="274" r:id="rId4"/>
    <p:sldId id="264" r:id="rId5"/>
    <p:sldId id="276" r:id="rId6"/>
    <p:sldId id="265" r:id="rId7"/>
    <p:sldId id="272" r:id="rId8"/>
    <p:sldId id="271" r:id="rId9"/>
    <p:sldId id="269" r:id="rId10"/>
    <p:sldId id="270" r:id="rId11"/>
    <p:sldId id="257" r:id="rId12"/>
    <p:sldId id="275" r:id="rId13"/>
    <p:sldId id="266" r:id="rId14"/>
    <p:sldId id="268" r:id="rId15"/>
    <p:sldId id="281" r:id="rId16"/>
    <p:sldId id="280" r:id="rId17"/>
    <p:sldId id="267" r:id="rId18"/>
    <p:sldId id="273" r:id="rId19"/>
    <p:sldId id="26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126" autoAdjust="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4D550-8FB3-4CC5-8842-286F09180E7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A7C7C-7516-4A62-A87E-A3DB57EA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1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7C7C-7516-4A62-A87E-A3DB57EAF4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7C7C-7516-4A62-A87E-A3DB57EAF4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5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7C7C-7516-4A62-A87E-A3DB57EAF4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Tier 2- one map,</a:t>
            </a:r>
            <a:r>
              <a:rPr lang="en-US" baseline="0" dirty="0" smtClean="0"/>
              <a:t> all pictures for the region</a:t>
            </a:r>
          </a:p>
          <a:p>
            <a:r>
              <a:rPr lang="en-US" dirty="0" smtClean="0"/>
              <a:t>Tier</a:t>
            </a:r>
            <a:r>
              <a:rPr lang="en-US" baseline="0" dirty="0" smtClean="0"/>
              <a:t> 3- one map, one picture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cut outs if the world map is too overwhelming </a:t>
            </a:r>
          </a:p>
          <a:p>
            <a:r>
              <a:rPr lang="en-US" baseline="0" dirty="0" smtClean="0"/>
              <a:t>Puzzle for learners who might have visual impairments, website with audio. Can orally describe features.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Sorting the pictures will be beneficial for learners with fine motor difficulties/difficulties with writing </a:t>
            </a:r>
          </a:p>
          <a:p>
            <a:r>
              <a:rPr lang="en-US" dirty="0" smtClean="0"/>
              <a:t>Students with hearing</a:t>
            </a:r>
            <a:r>
              <a:rPr lang="en-US" baseline="0" dirty="0" smtClean="0"/>
              <a:t> impairments will benefit from many of the visuals included in the lesson such as interactive maps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7C7C-7516-4A62-A87E-A3DB57EAF4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0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8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7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2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6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6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BCD3-973D-410B-AA4E-AB07A3DC5170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1206-388A-426B-AFA5-675A828B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3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ozone.com/north-carolina/" TargetMode="External"/><Relationship Id="rId7" Type="http://schemas.openxmlformats.org/officeDocument/2006/relationships/hyperlink" Target="https://www.youtube.com/watch?v=iiv6m62z7I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j63VPbNhbA&amp;feature=youtu.be" TargetMode="External"/><Relationship Id="rId5" Type="http://schemas.openxmlformats.org/officeDocument/2006/relationships/hyperlink" Target="http://www.supercoloring.com/coloring-pages/botswana-map-outline" TargetMode="External"/><Relationship Id="rId4" Type="http://schemas.openxmlformats.org/officeDocument/2006/relationships/hyperlink" Target="http://www.supercoloring.com/coloring-pages/north-carolina-ma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ajaseaturtle@yahoo.com" TargetMode="External"/><Relationship Id="rId2" Type="http://schemas.openxmlformats.org/officeDocument/2006/relationships/hyperlink" Target="mailto:mccuddington12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rjones13@catamount.wc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389" y="1684420"/>
            <a:ext cx="9609221" cy="16651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w Cen MT Condensed" panose="020B0606020104020203" pitchFamily="34" charset="0"/>
              </a:rPr>
              <a:t>ACROSS OCEANS- IDENTIFYING SIMILARITIES AND DIFFERENCES FROM OUR LAND TO YOURS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Matt </a:t>
            </a:r>
            <a:r>
              <a:rPr lang="en-US" dirty="0" err="1" smtClean="0">
                <a:latin typeface="Tw Cen MT" panose="020B0602020104020603" pitchFamily="34" charset="0"/>
              </a:rPr>
              <a:t>Cuddington</a:t>
            </a:r>
            <a:r>
              <a:rPr lang="en-US" dirty="0" smtClean="0">
                <a:latin typeface="Tw Cen MT" panose="020B0602020104020603" pitchFamily="34" charset="0"/>
              </a:rPr>
              <a:t>, M.A., CCC-SLP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Jenny Jones, SLP Graduate Student</a:t>
            </a:r>
            <a:endParaRPr lang="en-US" dirty="0">
              <a:latin typeface="Tw Cen MT" panose="020B0602020104020603" pitchFamily="34" charset="0"/>
            </a:endParaRPr>
          </a:p>
          <a:p>
            <a:r>
              <a:rPr lang="en-US" dirty="0">
                <a:latin typeface="Tw Cen MT" panose="020B0602020104020603" pitchFamily="34" charset="0"/>
              </a:rPr>
              <a:t>Mamie Shutt, Special Education Teacher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26" y="57027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FEATURES OF NORTH CAROLINA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4" y="2295726"/>
            <a:ext cx="3869019" cy="204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14" y="2290699"/>
            <a:ext cx="3081866" cy="2046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34" y="4548141"/>
            <a:ext cx="2997426" cy="1987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80" y="570278"/>
            <a:ext cx="4583990" cy="1379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4" y="4548145"/>
            <a:ext cx="3683000" cy="1933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97" y="2289574"/>
            <a:ext cx="3184590" cy="42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orldatlas.com/webimage/countrys/africa/lgcolor/bwcolo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1" y="908437"/>
            <a:ext cx="4945373" cy="54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worldatlas.com/webimage/countrys/namerica/usstates/lgcolor/nccol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12" y="1335023"/>
            <a:ext cx="6244809" cy="456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CONTENT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892969"/>
            <a:ext cx="9720073" cy="4480560"/>
          </a:xfrm>
        </p:spPr>
        <p:txBody>
          <a:bodyPr>
            <a:normAutofit/>
          </a:bodyPr>
          <a:lstStyle/>
          <a:p>
            <a:pPr lvl="2"/>
            <a:r>
              <a:rPr lang="en-US" sz="2600" dirty="0">
                <a:latin typeface="Tw Cen MT" panose="020B0602020104020603" pitchFamily="34" charset="0"/>
              </a:rPr>
              <a:t>What do you know about the physical geographical features in either of these places?</a:t>
            </a:r>
          </a:p>
          <a:p>
            <a:pPr lvl="3"/>
            <a:r>
              <a:rPr lang="en-US" sz="2400" dirty="0">
                <a:latin typeface="Tw Cen MT" panose="020B0602020104020603" pitchFamily="34" charset="0"/>
              </a:rPr>
              <a:t>Differences in trees</a:t>
            </a:r>
          </a:p>
          <a:p>
            <a:pPr lvl="3"/>
            <a:r>
              <a:rPr lang="en-US" sz="2400" dirty="0">
                <a:latin typeface="Tw Cen MT" panose="020B0602020104020603" pitchFamily="34" charset="0"/>
              </a:rPr>
              <a:t>Vegetation</a:t>
            </a:r>
          </a:p>
          <a:p>
            <a:pPr lvl="3"/>
            <a:r>
              <a:rPr lang="en-US" sz="2400" dirty="0">
                <a:latin typeface="Tw Cen MT" panose="020B0602020104020603" pitchFamily="34" charset="0"/>
              </a:rPr>
              <a:t>Soil type</a:t>
            </a:r>
          </a:p>
          <a:p>
            <a:pPr lvl="2"/>
            <a:r>
              <a:rPr lang="en-US" sz="2600" dirty="0">
                <a:latin typeface="Tw Cen MT" panose="020B0602020104020603" pitchFamily="34" charset="0"/>
              </a:rPr>
              <a:t>Look for knowledge of specific features that will be </a:t>
            </a:r>
            <a:r>
              <a:rPr lang="en-US" sz="2600" dirty="0" smtClean="0">
                <a:latin typeface="Tw Cen MT" panose="020B0602020104020603" pitchFamily="34" charset="0"/>
              </a:rPr>
              <a:t>discussed</a:t>
            </a:r>
          </a:p>
          <a:p>
            <a:pPr lvl="2"/>
            <a:r>
              <a:rPr lang="en-US" sz="2600" dirty="0" smtClean="0">
                <a:latin typeface="Tw Cen MT" panose="020B0602020104020603" pitchFamily="34" charset="0"/>
              </a:rPr>
              <a:t>Language and vocabulary</a:t>
            </a:r>
          </a:p>
          <a:p>
            <a:pPr lvl="3"/>
            <a:r>
              <a:rPr lang="en-US" sz="2400" dirty="0" smtClean="0">
                <a:latin typeface="Tw Cen MT" panose="020B0602020104020603" pitchFamily="34" charset="0"/>
              </a:rPr>
              <a:t>Mountain – </a:t>
            </a:r>
            <a:r>
              <a:rPr lang="en-US" sz="2400" dirty="0" err="1" smtClean="0">
                <a:latin typeface="Tw Cen MT" panose="020B0602020104020603" pitchFamily="34" charset="0"/>
              </a:rPr>
              <a:t>thaba</a:t>
            </a:r>
            <a:endParaRPr lang="en-US" sz="2400" dirty="0" smtClean="0">
              <a:latin typeface="Tw Cen MT" panose="020B0602020104020603" pitchFamily="34" charset="0"/>
            </a:endParaRPr>
          </a:p>
          <a:p>
            <a:pPr lvl="3"/>
            <a:r>
              <a:rPr lang="en-US" sz="2400" dirty="0" smtClean="0">
                <a:latin typeface="Tw Cen MT" panose="020B0602020104020603" pitchFamily="34" charset="0"/>
              </a:rPr>
              <a:t>Hill – </a:t>
            </a:r>
            <a:r>
              <a:rPr lang="en-US" sz="2400" dirty="0" err="1" smtClean="0">
                <a:latin typeface="Tw Cen MT" panose="020B0602020104020603" pitchFamily="34" charset="0"/>
              </a:rPr>
              <a:t>thabana</a:t>
            </a:r>
            <a:endParaRPr lang="en-US" sz="2400" dirty="0" smtClean="0">
              <a:latin typeface="Tw Cen MT" panose="020B0602020104020603" pitchFamily="34" charset="0"/>
            </a:endParaRPr>
          </a:p>
          <a:p>
            <a:pPr lvl="3"/>
            <a:r>
              <a:rPr lang="en-US" sz="2400" dirty="0" smtClean="0">
                <a:latin typeface="Tw Cen MT" panose="020B0602020104020603" pitchFamily="34" charset="0"/>
              </a:rPr>
              <a:t>Desert – </a:t>
            </a:r>
            <a:r>
              <a:rPr lang="en-US" sz="2400" dirty="0" err="1" smtClean="0">
                <a:latin typeface="Tw Cen MT" panose="020B0602020104020603" pitchFamily="34" charset="0"/>
              </a:rPr>
              <a:t>sekaka</a:t>
            </a:r>
            <a:endParaRPr lang="en-US" sz="2400" dirty="0" smtClean="0">
              <a:latin typeface="Tw Cen MT" panose="020B0602020104020603" pitchFamily="34" charset="0"/>
            </a:endParaRPr>
          </a:p>
          <a:p>
            <a:pPr lvl="3"/>
            <a:r>
              <a:rPr lang="en-US" sz="2400" dirty="0" smtClean="0">
                <a:latin typeface="Tw Cen MT" panose="020B0602020104020603" pitchFamily="34" charset="0"/>
              </a:rPr>
              <a:t>Bush - </a:t>
            </a:r>
            <a:r>
              <a:rPr lang="en-US" sz="2400" dirty="0" err="1" smtClean="0">
                <a:latin typeface="Tw Cen MT" panose="020B0602020104020603" pitchFamily="34" charset="0"/>
              </a:rPr>
              <a:t>naga</a:t>
            </a: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ACTIVITIES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533" y="1826894"/>
            <a:ext cx="10173261" cy="40233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Learners will make “</a:t>
            </a:r>
            <a:r>
              <a:rPr lang="en-US" dirty="0" err="1" smtClean="0">
                <a:latin typeface="Tw Cen MT" panose="020B0602020104020603" pitchFamily="34" charset="0"/>
              </a:rPr>
              <a:t>foldables</a:t>
            </a:r>
            <a:r>
              <a:rPr lang="en-US" dirty="0" smtClean="0">
                <a:latin typeface="Tw Cen MT" panose="020B0602020104020603" pitchFamily="34" charset="0"/>
              </a:rPr>
              <a:t>” that list and describe the different features and regions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Teacher will provide pictures of the different regions/features and have learner locate and place where the corresponding pictures belong on map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*some students may only be able to identify features and not be able to differentiate regions</a:t>
            </a:r>
          </a:p>
          <a:p>
            <a:pPr marL="128016" lvl="1" indent="0">
              <a:buNone/>
            </a:pPr>
            <a:endParaRPr lang="en-US" sz="500" dirty="0">
              <a:latin typeface="Tw Cen MT" panose="020B0602020104020603" pitchFamily="34" charset="0"/>
            </a:endParaRPr>
          </a:p>
          <a:p>
            <a:pPr marL="128016" lvl="1" indent="0">
              <a:buNone/>
            </a:pPr>
            <a:r>
              <a:rPr lang="en-US" sz="2800" dirty="0" smtClean="0">
                <a:latin typeface="Tw Cen MT" panose="020B0602020104020603" pitchFamily="34" charset="0"/>
              </a:rPr>
              <a:t>Students could identify regions by coloring different parts of a map</a:t>
            </a:r>
          </a:p>
        </p:txBody>
      </p:sp>
    </p:spTree>
    <p:extLst>
      <p:ext uri="{BB962C8B-B14F-4D97-AF65-F5344CB8AC3E}">
        <p14:creationId xmlns:p14="http://schemas.microsoft.com/office/powerpoint/2010/main" val="8369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EVALUATION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w Cen MT" panose="020B0602020104020603" pitchFamily="34" charset="0"/>
              </a:rPr>
              <a:t>T Chart</a:t>
            </a:r>
          </a:p>
          <a:p>
            <a:pPr lvl="1"/>
            <a:r>
              <a:rPr lang="en-US" sz="2800" dirty="0" smtClean="0">
                <a:latin typeface="Tw Cen MT" panose="020B0602020104020603" pitchFamily="34" charset="0"/>
              </a:rPr>
              <a:t>Similarities and Differences</a:t>
            </a:r>
          </a:p>
          <a:p>
            <a:pPr marL="128016" lvl="1" indent="0">
              <a:buNone/>
            </a:pPr>
            <a:endParaRPr lang="en-US" sz="2800" dirty="0" smtClean="0">
              <a:latin typeface="Tw Cen MT" panose="020B0602020104020603" pitchFamily="34" charset="0"/>
            </a:endParaRPr>
          </a:p>
          <a:p>
            <a:pPr marL="128016" lvl="1" indent="0">
              <a:buNone/>
            </a:pPr>
            <a:r>
              <a:rPr lang="en-US" sz="2800" dirty="0">
                <a:latin typeface="Tw Cen MT" panose="020B0602020104020603" pitchFamily="34" charset="0"/>
              </a:rPr>
              <a:t>C</a:t>
            </a:r>
            <a:r>
              <a:rPr lang="en-US" sz="2800" dirty="0" smtClean="0">
                <a:latin typeface="Tw Cen MT" panose="020B0602020104020603" pitchFamily="34" charset="0"/>
              </a:rPr>
              <a:t>hart can be completed in various ways: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</a:rPr>
              <a:t>Writing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</a:rPr>
              <a:t>Sorting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</a:rPr>
              <a:t>Matching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65080" y="933312"/>
            <a:ext cx="241935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Similarities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51930" y="930082"/>
            <a:ext cx="241935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11440" y="1524000"/>
            <a:ext cx="5998243" cy="1004"/>
          </a:xfrm>
          <a:prstGeom prst="line">
            <a:avLst/>
          </a:prstGeom>
          <a:ln w="349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180751" y="582028"/>
            <a:ext cx="1472" cy="5196238"/>
          </a:xfrm>
          <a:prstGeom prst="line">
            <a:avLst/>
          </a:prstGeom>
          <a:ln w="349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39915" y="-2085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39915" y="261809"/>
            <a:ext cx="12192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65725" algn="l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65725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EVALUATION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5999"/>
            <a:ext cx="4287312" cy="4243137"/>
          </a:xfrm>
        </p:spPr>
        <p:txBody>
          <a:bodyPr/>
          <a:lstStyle/>
          <a:p>
            <a:r>
              <a:rPr lang="en-US" sz="2800" dirty="0" smtClean="0">
                <a:latin typeface="Tw Cen MT" panose="020B0602020104020603" pitchFamily="34" charset="0"/>
              </a:rPr>
              <a:t>Written Example</a:t>
            </a:r>
          </a:p>
          <a:p>
            <a:pPr lvl="1"/>
            <a:r>
              <a:rPr lang="en-US" sz="2400" dirty="0" smtClean="0">
                <a:latin typeface="Tw Cen MT" panose="020B0602020104020603" pitchFamily="34" charset="0"/>
              </a:rPr>
              <a:t>Can be modified based on each learner’s ability level</a:t>
            </a:r>
          </a:p>
          <a:p>
            <a:pPr marL="128016" lvl="1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13358" y="942544"/>
            <a:ext cx="241935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Similarities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59440" y="914230"/>
            <a:ext cx="241935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11440" y="1524000"/>
            <a:ext cx="5998243" cy="1004"/>
          </a:xfrm>
          <a:prstGeom prst="line">
            <a:avLst/>
          </a:prstGeom>
          <a:ln w="349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180751" y="582028"/>
            <a:ext cx="1472" cy="5196238"/>
          </a:xfrm>
          <a:prstGeom prst="line">
            <a:avLst/>
          </a:prstGeom>
          <a:ln w="349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39915" y="-2085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4164" y="1941332"/>
            <a:ext cx="2119370" cy="1531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Tw Cen MT" panose="020B0602020104020603" pitchFamily="34" charset="0"/>
              </a:rPr>
              <a:t>Hills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Tw Cen MT" panose="020B0602020104020603" pitchFamily="34" charset="0"/>
              </a:rPr>
              <a:t>Low lands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Tw Cen MT" panose="020B0602020104020603" pitchFamily="34" charset="0"/>
              </a:rPr>
              <a:t>Rivers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561" y="1807160"/>
            <a:ext cx="2987299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EVALUATION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3820587" cy="4146884"/>
          </a:xfrm>
        </p:spPr>
        <p:txBody>
          <a:bodyPr/>
          <a:lstStyle/>
          <a:p>
            <a:r>
              <a:rPr lang="en-US" sz="2800" dirty="0" smtClean="0">
                <a:latin typeface="Tw Cen MT" panose="020B0602020104020603" pitchFamily="34" charset="0"/>
              </a:rPr>
              <a:t>Sorting Example </a:t>
            </a:r>
          </a:p>
          <a:p>
            <a:pPr lvl="1"/>
            <a:r>
              <a:rPr lang="en-US" sz="2400" dirty="0" smtClean="0">
                <a:latin typeface="Tw Cen MT" panose="020B0602020104020603" pitchFamily="34" charset="0"/>
              </a:rPr>
              <a:t>Can be modified based on each learner’s ability level</a:t>
            </a:r>
          </a:p>
          <a:p>
            <a:pPr lvl="1"/>
            <a:r>
              <a:rPr lang="en-US" sz="2400" dirty="0" smtClean="0">
                <a:latin typeface="Tw Cen MT" panose="020B0602020104020603" pitchFamily="34" charset="0"/>
              </a:rPr>
              <a:t>Pictures or objects provided</a:t>
            </a:r>
          </a:p>
          <a:p>
            <a:pPr marL="128016" lvl="1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65080" y="981214"/>
            <a:ext cx="241935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Similarities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09319" y="961381"/>
            <a:ext cx="241935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11440" y="1524000"/>
            <a:ext cx="5998243" cy="1004"/>
          </a:xfrm>
          <a:prstGeom prst="line">
            <a:avLst/>
          </a:prstGeom>
          <a:ln w="349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133347" y="582028"/>
            <a:ext cx="48876" cy="6043361"/>
          </a:xfrm>
          <a:prstGeom prst="line">
            <a:avLst/>
          </a:prstGeom>
          <a:ln w="349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39915" y="-2085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39915" y="261809"/>
            <a:ext cx="12192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65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65725" algn="l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65725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50" y="1773885"/>
            <a:ext cx="2876884" cy="2157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50" y="3931548"/>
            <a:ext cx="2876884" cy="2287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57" y="1769487"/>
            <a:ext cx="3251219" cy="21620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7" t="2281" r="-9228" b="2743"/>
          <a:stretch/>
        </p:blipFill>
        <p:spPr>
          <a:xfrm>
            <a:off x="8281457" y="3932201"/>
            <a:ext cx="3641899" cy="22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UNIVERSAL DESIGN FOR LEARNING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15" y="1828800"/>
            <a:ext cx="11341769" cy="502920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latin typeface="Tw Cen MT" panose="020B0602020104020603" pitchFamily="34" charset="0"/>
              </a:rPr>
              <a:t>Representation</a:t>
            </a:r>
            <a:endParaRPr lang="en-US" sz="2800" dirty="0">
              <a:latin typeface="Tw Cen MT" panose="020B0602020104020603" pitchFamily="34" charset="0"/>
            </a:endParaRPr>
          </a:p>
          <a:p>
            <a:pPr lvl="4"/>
            <a:r>
              <a:rPr lang="en-US" sz="2400" dirty="0">
                <a:latin typeface="Tw Cen MT" panose="020B0602020104020603" pitchFamily="34" charset="0"/>
              </a:rPr>
              <a:t>Pre-teaching </a:t>
            </a:r>
            <a:r>
              <a:rPr lang="en-US" sz="2400" dirty="0" smtClean="0">
                <a:latin typeface="Tw Cen MT" panose="020B0602020104020603" pitchFamily="34" charset="0"/>
              </a:rPr>
              <a:t>concepts</a:t>
            </a:r>
            <a:endParaRPr lang="en-US" sz="2400" dirty="0">
              <a:latin typeface="Tw Cen MT" panose="020B0602020104020603" pitchFamily="34" charset="0"/>
            </a:endParaRPr>
          </a:p>
          <a:p>
            <a:pPr lvl="4"/>
            <a:r>
              <a:rPr lang="en-US" sz="2400" dirty="0" smtClean="0">
                <a:latin typeface="Tw Cen MT" panose="020B0602020104020603" pitchFamily="34" charset="0"/>
              </a:rPr>
              <a:t>Graphic </a:t>
            </a:r>
            <a:r>
              <a:rPr lang="en-US" sz="2400" dirty="0">
                <a:latin typeface="Tw Cen MT" panose="020B0602020104020603" pitchFamily="34" charset="0"/>
              </a:rPr>
              <a:t>organizers </a:t>
            </a:r>
            <a:r>
              <a:rPr lang="en-US" sz="2400" dirty="0" smtClean="0">
                <a:latin typeface="Tw Cen MT" panose="020B0602020104020603" pitchFamily="34" charset="0"/>
              </a:rPr>
              <a:t>(foldable)</a:t>
            </a:r>
          </a:p>
          <a:p>
            <a:pPr lvl="4"/>
            <a:r>
              <a:rPr lang="en-US" sz="2400" dirty="0" smtClean="0">
                <a:latin typeface="Tw Cen MT" panose="020B0602020104020603" pitchFamily="34" charset="0"/>
              </a:rPr>
              <a:t>Interactive maps</a:t>
            </a:r>
          </a:p>
          <a:p>
            <a:pPr lvl="5"/>
            <a:r>
              <a:rPr lang="en-US" sz="2000" dirty="0" smtClean="0">
                <a:latin typeface="Tw Cen MT" panose="020B0602020104020603" pitchFamily="34" charset="0"/>
                <a:hlinkClick r:id="rId3"/>
              </a:rPr>
              <a:t>https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://</a:t>
            </a:r>
            <a:r>
              <a:rPr lang="en-US" sz="2000" dirty="0" smtClean="0">
                <a:latin typeface="Tw Cen MT" panose="020B0602020104020603" pitchFamily="34" charset="0"/>
                <a:hlinkClick r:id="rId3"/>
              </a:rPr>
              <a:t>www.topozone.com/north-carolina/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lvl="4">
              <a:buClr>
                <a:srgbClr val="1CADE4"/>
              </a:buClr>
            </a:pPr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Coloring pages</a:t>
            </a: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lvl="6"/>
            <a:r>
              <a:rPr lang="en-US" sz="2000" dirty="0" smtClean="0">
                <a:latin typeface="Tw Cen MT" panose="020B0602020104020603" pitchFamily="34" charset="0"/>
                <a:hlinkClick r:id="rId4"/>
              </a:rPr>
              <a:t>http</a:t>
            </a:r>
            <a:r>
              <a:rPr lang="en-US" sz="2000" dirty="0">
                <a:latin typeface="Tw Cen MT" panose="020B0602020104020603" pitchFamily="34" charset="0"/>
                <a:hlinkClick r:id="rId4"/>
              </a:rPr>
              <a:t>://</a:t>
            </a:r>
            <a:r>
              <a:rPr lang="en-US" sz="2000" dirty="0" smtClean="0">
                <a:latin typeface="Tw Cen MT" panose="020B0602020104020603" pitchFamily="34" charset="0"/>
                <a:hlinkClick r:id="rId4"/>
              </a:rPr>
              <a:t>www.supercoloring.com/coloring-pages/north-carolina-map</a:t>
            </a:r>
            <a:endParaRPr lang="en-US" sz="2000" dirty="0">
              <a:latin typeface="Tw Cen MT" panose="020B0602020104020603" pitchFamily="34" charset="0"/>
            </a:endParaRPr>
          </a:p>
          <a:p>
            <a:pPr lvl="6"/>
            <a:r>
              <a:rPr lang="en-US" sz="2000" dirty="0" smtClean="0">
                <a:latin typeface="Tw Cen MT" panose="020B0602020104020603" pitchFamily="34" charset="0"/>
                <a:hlinkClick r:id="rId5"/>
              </a:rPr>
              <a:t>http</a:t>
            </a:r>
            <a:r>
              <a:rPr lang="en-US" sz="2000" dirty="0">
                <a:latin typeface="Tw Cen MT" panose="020B0602020104020603" pitchFamily="34" charset="0"/>
                <a:hlinkClick r:id="rId5"/>
              </a:rPr>
              <a:t>://</a:t>
            </a:r>
            <a:r>
              <a:rPr lang="en-US" sz="2000" dirty="0" smtClean="0">
                <a:latin typeface="Tw Cen MT" panose="020B0602020104020603" pitchFamily="34" charset="0"/>
                <a:hlinkClick r:id="rId5"/>
              </a:rPr>
              <a:t>www.supercoloring.com/coloring-pages/botswana-map-outline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lvl="4"/>
            <a:r>
              <a:rPr lang="en-US" sz="2400" dirty="0" smtClean="0">
                <a:latin typeface="Tw Cen MT" panose="020B0602020104020603" pitchFamily="34" charset="0"/>
              </a:rPr>
              <a:t>Tactile/sensory objects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w Cen MT" panose="020B0602020104020603" pitchFamily="34" charset="0"/>
              </a:rPr>
              <a:t>Sand, leaves, tree branches, grass, water </a:t>
            </a:r>
          </a:p>
          <a:p>
            <a:pPr lvl="4">
              <a:buClr>
                <a:srgbClr val="1CADE4"/>
              </a:buClr>
            </a:pPr>
            <a:r>
              <a:rPr lang="en-US" sz="2400" dirty="0" smtClean="0">
                <a:latin typeface="Tw Cen MT" panose="020B0602020104020603" pitchFamily="34" charset="0"/>
              </a:rPr>
              <a:t>Video clips</a:t>
            </a:r>
          </a:p>
          <a:p>
            <a:pPr lvl="5">
              <a:buClr>
                <a:srgbClr val="1CADE4"/>
              </a:buClr>
            </a:pPr>
            <a: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  <a:hlinkClick r:id="rId6"/>
              </a:rPr>
              <a:t>https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  <a:hlinkClick r:id="rId6"/>
              </a:rPr>
              <a:t>://</a:t>
            </a:r>
            <a: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  <a:hlinkClick r:id="rId6"/>
              </a:rPr>
              <a:t>www.youtube.com/watch?v=fj63VPbNhbA&amp;feature=youtu.be</a:t>
            </a:r>
            <a:endParaRPr lang="en-US" sz="20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lvl="5">
              <a:buClr>
                <a:srgbClr val="1CADE4"/>
              </a:buClr>
            </a:pP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  <a:hlinkClick r:id="rId7"/>
              </a:rPr>
              <a:t>https://</a:t>
            </a:r>
            <a: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  <a:hlinkClick r:id="rId7"/>
              </a:rPr>
              <a:t>www.youtube.com/watch?v=iiv6m62z7Ig</a:t>
            </a:r>
            <a:endParaRPr lang="en-US" sz="20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UNIVERSAL DESIGN FOR LEARNING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99370"/>
            <a:ext cx="3938397" cy="4067175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600" dirty="0" smtClean="0">
                <a:latin typeface="Tw Cen MT" panose="020B0602020104020603" pitchFamily="34" charset="0"/>
              </a:rPr>
              <a:t>Action/Expression</a:t>
            </a:r>
          </a:p>
          <a:p>
            <a:pPr marL="614934" lvl="3" indent="-28575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400" dirty="0" smtClean="0">
                <a:latin typeface="Tw Cen MT" panose="020B0602020104020603" pitchFamily="34" charset="0"/>
              </a:rPr>
              <a:t>Sorting pictures </a:t>
            </a:r>
          </a:p>
          <a:p>
            <a:pPr marL="614934" lvl="3" indent="-28575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400" dirty="0" smtClean="0">
                <a:latin typeface="Tw Cen MT" panose="020B0602020104020603" pitchFamily="34" charset="0"/>
              </a:rPr>
              <a:t>Labeling maps</a:t>
            </a:r>
          </a:p>
          <a:p>
            <a:pPr marL="614934" lvl="3" indent="-28575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400" dirty="0" smtClean="0">
                <a:latin typeface="Tw Cen MT" panose="020B0602020104020603" pitchFamily="34" charset="0"/>
              </a:rPr>
              <a:t>Verbally describing features </a:t>
            </a:r>
          </a:p>
          <a:p>
            <a:pPr marL="614934" lvl="3" indent="-28575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400" dirty="0" smtClean="0">
                <a:latin typeface="Tw Cen MT" panose="020B0602020104020603" pitchFamily="34" charset="0"/>
              </a:rPr>
              <a:t>Dictate to scribe </a:t>
            </a:r>
          </a:p>
          <a:p>
            <a:pPr marL="614934" lvl="3" indent="-28575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400" dirty="0" smtClean="0">
                <a:latin typeface="Tw Cen MT" panose="020B0602020104020603" pitchFamily="34" charset="0"/>
              </a:rPr>
              <a:t>Identifying corresponding textures to features </a:t>
            </a:r>
          </a:p>
          <a:p>
            <a:pPr marL="614934" lvl="3" indent="-28575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dirty="0">
              <a:latin typeface="Tw Cen MT" panose="020B0602020104020603" pitchFamily="34" charset="0"/>
            </a:endParaRPr>
          </a:p>
          <a:p>
            <a:endParaRPr lang="en-US" dirty="0" smtClean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1649" y="2099370"/>
            <a:ext cx="559117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 3" pitchFamily="18" charset="2"/>
              <a:buChar char=""/>
            </a:pPr>
            <a:r>
              <a:rPr lang="en-US" sz="2600" dirty="0">
                <a:solidFill>
                  <a:prstClr val="black"/>
                </a:solidFill>
                <a:latin typeface="Tw Cen MT" panose="020B0602020104020603" pitchFamily="34" charset="0"/>
              </a:rPr>
              <a:t>Engagement</a:t>
            </a: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</a:p>
          <a:p>
            <a:pPr marL="614934" lvl="3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 3" pitchFamily="18" charset="2"/>
              <a:buChar char="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Maps</a:t>
            </a:r>
          </a:p>
          <a:p>
            <a:pPr marL="614934" lvl="3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 3" pitchFamily="18" charset="2"/>
              <a:buChar char="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Pictures</a:t>
            </a:r>
          </a:p>
          <a:p>
            <a:pPr marL="614934" lvl="3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 3" pitchFamily="18" charset="2"/>
              <a:buChar char="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Videos </a:t>
            </a:r>
          </a:p>
          <a:p>
            <a:pPr marL="614934" lvl="3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 3" pitchFamily="18" charset="2"/>
              <a:buChar char=""/>
            </a:pPr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Textures </a:t>
            </a:r>
          </a:p>
          <a:p>
            <a:pPr marL="614934" lvl="3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 3" pitchFamily="18" charset="2"/>
              <a:buChar char=""/>
            </a:pPr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Centers </a:t>
            </a:r>
          </a:p>
          <a:p>
            <a:pPr marL="614934" lvl="3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 3" pitchFamily="18" charset="2"/>
              <a:buChar char=""/>
            </a:pPr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Partner work </a:t>
            </a: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EXTENSION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74" y="1876926"/>
            <a:ext cx="9877927" cy="4432434"/>
          </a:xfrm>
        </p:spPr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Speech/ Language </a:t>
            </a:r>
            <a:r>
              <a:rPr lang="en-US" sz="2800" dirty="0" smtClean="0">
                <a:latin typeface="Tw Cen MT" panose="020B0602020104020603" pitchFamily="34" charset="0"/>
              </a:rPr>
              <a:t>Goals</a:t>
            </a:r>
            <a:endParaRPr lang="en-US" sz="2800" dirty="0">
              <a:latin typeface="Tw Cen MT" panose="020B0602020104020603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w Cen MT" panose="020B0602020104020603" pitchFamily="34" charset="0"/>
              </a:rPr>
              <a:t>Using visual and verbal cues, </a:t>
            </a:r>
            <a:r>
              <a:rPr lang="en-US" sz="2600" dirty="0" err="1" smtClean="0">
                <a:latin typeface="Tw Cen MT" panose="020B0602020104020603" pitchFamily="34" charset="0"/>
              </a:rPr>
              <a:t>Maitumelo</a:t>
            </a:r>
            <a:r>
              <a:rPr lang="en-US" sz="2600" dirty="0" smtClean="0">
                <a:latin typeface="Tw Cen MT" panose="020B0602020104020603" pitchFamily="34" charset="0"/>
              </a:rPr>
              <a:t> will verbally answer “what” and “where” questions in 8 out of 10 trials over 3 consecutive sessions.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w Cen MT" panose="020B0602020104020603" pitchFamily="34" charset="0"/>
              </a:rPr>
              <a:t>Given verbal and visual prompts, Thabo will use geographical vocabulary terms (i.e. mountains, hills, rivers, piedmont, coast, desert, savannah, delta, etc.) when describing similarities and differences of various regions in 8 out of 10 trials over 3 targeted sessions. </a:t>
            </a:r>
            <a:endParaRPr lang="en-US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OBJECTIVES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w Cen MT" panose="020B0602020104020603" pitchFamily="34" charset="0"/>
              </a:rPr>
              <a:t>North Carolina 3</a:t>
            </a:r>
            <a:r>
              <a:rPr lang="en-US" sz="3200" baseline="30000" dirty="0" smtClean="0">
                <a:latin typeface="Tw Cen MT" panose="020B0602020104020603" pitchFamily="34" charset="0"/>
              </a:rPr>
              <a:t>rd</a:t>
            </a:r>
            <a:r>
              <a:rPr lang="en-US" sz="3200" dirty="0" smtClean="0">
                <a:latin typeface="Tw Cen MT" panose="020B0602020104020603" pitchFamily="34" charset="0"/>
              </a:rPr>
              <a:t> grade Essential Standard:</a:t>
            </a:r>
          </a:p>
          <a:p>
            <a:pPr lvl="1"/>
            <a:r>
              <a:rPr lang="en-US" sz="2800" dirty="0" smtClean="0">
                <a:latin typeface="Tw Cen MT" panose="020B0602020104020603" pitchFamily="34" charset="0"/>
              </a:rPr>
              <a:t>3.G.1 Understand the earth's patterns by using the five themes of geography:</a:t>
            </a:r>
          </a:p>
          <a:p>
            <a:pPr lvl="3"/>
            <a:r>
              <a:rPr lang="en-US" sz="2800" dirty="0" smtClean="0">
                <a:latin typeface="Tw Cen MT" panose="020B0602020104020603" pitchFamily="34" charset="0"/>
              </a:rPr>
              <a:t>Location*</a:t>
            </a:r>
          </a:p>
          <a:p>
            <a:pPr lvl="3"/>
            <a:r>
              <a:rPr lang="en-US" sz="2800" dirty="0" smtClean="0">
                <a:latin typeface="Tw Cen MT" panose="020B0602020104020603" pitchFamily="34" charset="0"/>
              </a:rPr>
              <a:t>Place*</a:t>
            </a:r>
          </a:p>
          <a:p>
            <a:pPr lvl="3"/>
            <a:r>
              <a:rPr lang="en-US" sz="2800" dirty="0" smtClean="0">
                <a:latin typeface="Tw Cen MT" panose="020B0602020104020603" pitchFamily="34" charset="0"/>
              </a:rPr>
              <a:t>Human environment interaction</a:t>
            </a:r>
          </a:p>
          <a:p>
            <a:pPr lvl="3"/>
            <a:r>
              <a:rPr lang="en-US" sz="2800" dirty="0" smtClean="0">
                <a:latin typeface="Tw Cen MT" panose="020B0602020104020603" pitchFamily="34" charset="0"/>
              </a:rPr>
              <a:t>Movement</a:t>
            </a:r>
          </a:p>
          <a:p>
            <a:pPr lvl="3"/>
            <a:r>
              <a:rPr lang="en-US" sz="2800" dirty="0" smtClean="0">
                <a:latin typeface="Tw Cen MT" panose="020B0602020104020603" pitchFamily="34" charset="0"/>
              </a:rPr>
              <a:t>Regions*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47" y="5067595"/>
            <a:ext cx="2566737" cy="12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CONTACT INFORMATION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 </a:t>
            </a:r>
            <a:r>
              <a:rPr lang="en-US" dirty="0" err="1" smtClean="0"/>
              <a:t>Cuddington</a:t>
            </a:r>
            <a:r>
              <a:rPr lang="en-US" dirty="0" smtClean="0"/>
              <a:t>, M.A., CCC-SLP</a:t>
            </a:r>
          </a:p>
          <a:p>
            <a:pPr lvl="1"/>
            <a:r>
              <a:rPr lang="en-US" dirty="0" smtClean="0">
                <a:hlinkClick r:id="rId2"/>
              </a:rPr>
              <a:t>mccuddington12@gmail.com</a:t>
            </a:r>
            <a:endParaRPr lang="en-US" dirty="0" smtClean="0"/>
          </a:p>
          <a:p>
            <a:r>
              <a:rPr lang="en-US" dirty="0" smtClean="0"/>
              <a:t>Mamie Shutt, Special Education Teacher</a:t>
            </a:r>
          </a:p>
          <a:p>
            <a:pPr lvl="1"/>
            <a:r>
              <a:rPr lang="en-US" dirty="0" smtClean="0">
                <a:hlinkClick r:id="rId3"/>
              </a:rPr>
              <a:t>bajaseaturtle@yahoo.com</a:t>
            </a:r>
            <a:endParaRPr lang="en-US" dirty="0" smtClean="0"/>
          </a:p>
          <a:p>
            <a:r>
              <a:rPr lang="en-US" dirty="0" smtClean="0"/>
              <a:t>Jenny Jones, WCU Graduate Student</a:t>
            </a:r>
          </a:p>
          <a:p>
            <a:pPr lvl="1"/>
            <a:r>
              <a:rPr lang="en-US" dirty="0" smtClean="0">
                <a:hlinkClick r:id="rId4"/>
              </a:rPr>
              <a:t>jrjones13@catamount.wcu.edu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5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LESSON OBJECTIVE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Tw Cen MT" panose="020B0602020104020603" pitchFamily="34" charset="0"/>
              </a:rPr>
              <a:t>Social Studies</a:t>
            </a:r>
          </a:p>
          <a:p>
            <a:pPr lvl="1"/>
            <a:r>
              <a:rPr lang="en-US" sz="2800" dirty="0">
                <a:latin typeface="Tw Cen MT" panose="020B0602020104020603" pitchFamily="34" charset="0"/>
              </a:rPr>
              <a:t>Geography of Botswana as compared to North Carolina, United States of </a:t>
            </a:r>
            <a:r>
              <a:rPr lang="en-US" sz="2800" dirty="0" smtClean="0">
                <a:latin typeface="Tw Cen MT" panose="020B0602020104020603" pitchFamily="34" charset="0"/>
              </a:rPr>
              <a:t>America</a:t>
            </a:r>
          </a:p>
          <a:p>
            <a:pPr marL="128016" lvl="1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  <a:p>
            <a:pPr lvl="1"/>
            <a:r>
              <a:rPr lang="en-US" sz="2800" dirty="0" smtClean="0">
                <a:latin typeface="Tw Cen MT" panose="020B0602020104020603" pitchFamily="34" charset="0"/>
              </a:rPr>
              <a:t>3.G.1.1- </a:t>
            </a:r>
            <a:r>
              <a:rPr lang="en-US" sz="2800" dirty="0">
                <a:latin typeface="Tw Cen MT" panose="020B0602020104020603" pitchFamily="34" charset="0"/>
              </a:rPr>
              <a:t>Find absolute and relative locations of places within the local community and region</a:t>
            </a:r>
          </a:p>
          <a:p>
            <a:pPr lvl="1"/>
            <a:r>
              <a:rPr lang="en-US" sz="2800" dirty="0" smtClean="0">
                <a:latin typeface="Tw Cen MT" panose="020B0602020104020603" pitchFamily="34" charset="0"/>
              </a:rPr>
              <a:t>3.G.1.6- </a:t>
            </a:r>
            <a:r>
              <a:rPr lang="en-US" sz="2800" dirty="0">
                <a:latin typeface="Tw Cen MT" panose="020B0602020104020603" pitchFamily="34" charset="0"/>
              </a:rPr>
              <a:t>Compare various regions according to their characteristics</a:t>
            </a:r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CURRICULUM/ CLASSROOM OBSERVATION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w Cen MT" panose="020B0602020104020603" pitchFamily="34" charset="0"/>
              </a:rPr>
              <a:t>During our visit we have been able to observe the differences in regions as we traveled through the country from Gaborone to Francistown, </a:t>
            </a:r>
            <a:r>
              <a:rPr lang="en-US" sz="2800" dirty="0" err="1" smtClean="0">
                <a:latin typeface="Tw Cen MT" panose="020B0602020104020603" pitchFamily="34" charset="0"/>
              </a:rPr>
              <a:t>Kasane</a:t>
            </a:r>
            <a:r>
              <a:rPr lang="en-US" sz="2800" dirty="0" smtClean="0">
                <a:latin typeface="Tw Cen MT" panose="020B0602020104020603" pitchFamily="34" charset="0"/>
              </a:rPr>
              <a:t>, and Maun.</a:t>
            </a:r>
          </a:p>
          <a:p>
            <a:r>
              <a:rPr lang="en-US" sz="2800" dirty="0" smtClean="0">
                <a:latin typeface="Tw Cen MT" panose="020B0602020104020603" pitchFamily="34" charset="0"/>
              </a:rPr>
              <a:t>Participants have also observed the teaching of Botswana history throughout many of the classrooms we visited, such as differences in population density in different regions.</a:t>
            </a:r>
          </a:p>
          <a:p>
            <a:r>
              <a:rPr lang="en-US" sz="2800" dirty="0" smtClean="0">
                <a:latin typeface="Tw Cen MT" panose="020B0602020104020603" pitchFamily="34" charset="0"/>
              </a:rPr>
              <a:t>Physical features of the land play an important role and greatly impact population. This creates a direct link between standards.</a:t>
            </a:r>
            <a:endParaRPr 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COLLABORATION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</a:rPr>
              <a:t>Observation and participation in classrooms in 8 schools throughout Botswana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</a:rPr>
              <a:t>Speaking with </a:t>
            </a:r>
            <a:r>
              <a:rPr lang="en-US" sz="2800" dirty="0" err="1" smtClean="0">
                <a:latin typeface="Tw Cen MT" panose="020B0602020104020603" pitchFamily="34" charset="0"/>
              </a:rPr>
              <a:t>Duduetsang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Moroka</a:t>
            </a:r>
            <a:r>
              <a:rPr lang="en-US" sz="2800" dirty="0" smtClean="0">
                <a:latin typeface="Tw Cen MT" panose="020B0602020104020603" pitchFamily="34" charset="0"/>
              </a:rPr>
              <a:t>, Speech Therapist and </a:t>
            </a:r>
            <a:r>
              <a:rPr lang="en-US" sz="2800" dirty="0" err="1" smtClean="0">
                <a:latin typeface="Tw Cen MT" panose="020B0602020104020603" pitchFamily="34" charset="0"/>
              </a:rPr>
              <a:t>Maleshwana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Mauco</a:t>
            </a:r>
            <a:r>
              <a:rPr lang="en-US" sz="2800" dirty="0" smtClean="0">
                <a:latin typeface="Tw Cen MT" panose="020B0602020104020603" pitchFamily="34" charset="0"/>
              </a:rPr>
              <a:t>, Behavior Analyst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</a:rPr>
              <a:t>Setswana language and cultural studies with </a:t>
            </a:r>
            <a:r>
              <a:rPr lang="en-US" sz="2800" dirty="0" err="1">
                <a:latin typeface="Tw Cen MT" panose="020B0602020104020603" pitchFamily="34" charset="0"/>
              </a:rPr>
              <a:t>Bontle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Molefe</a:t>
            </a:r>
            <a:r>
              <a:rPr lang="en-US" sz="2800" dirty="0" smtClean="0">
                <a:latin typeface="Tw Cen MT" panose="020B0602020104020603" pitchFamily="34" charset="0"/>
              </a:rPr>
              <a:t> and Miso </a:t>
            </a:r>
            <a:r>
              <a:rPr lang="en-US" sz="2800" dirty="0" err="1" smtClean="0">
                <a:latin typeface="Tw Cen MT" panose="020B0602020104020603" pitchFamily="34" charset="0"/>
              </a:rPr>
              <a:t>Baipidi</a:t>
            </a:r>
            <a:endParaRPr 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CONTENT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65157"/>
            <a:ext cx="9720073" cy="4275221"/>
          </a:xfrm>
        </p:spPr>
        <p:txBody>
          <a:bodyPr>
            <a:noAutofit/>
          </a:bodyPr>
          <a:lstStyle/>
          <a:p>
            <a:pPr lvl="1"/>
            <a:r>
              <a:rPr lang="en-US" sz="2600" dirty="0">
                <a:latin typeface="Tw Cen MT" panose="020B0602020104020603" pitchFamily="34" charset="0"/>
              </a:rPr>
              <a:t>Teacher will present a world map to orient students to Botswana and NC</a:t>
            </a:r>
          </a:p>
          <a:p>
            <a:pPr lvl="1"/>
            <a:r>
              <a:rPr lang="en-US" sz="2600" dirty="0">
                <a:latin typeface="Tw Cen MT" panose="020B0602020104020603" pitchFamily="34" charset="0"/>
              </a:rPr>
              <a:t>Engage students by gathering background knowledge</a:t>
            </a:r>
          </a:p>
          <a:p>
            <a:pPr lvl="2"/>
            <a:r>
              <a:rPr lang="en-US" sz="2400" dirty="0">
                <a:latin typeface="Tw Cen MT" panose="020B0602020104020603" pitchFamily="34" charset="0"/>
              </a:rPr>
              <a:t>Where is Africa?</a:t>
            </a:r>
          </a:p>
          <a:p>
            <a:pPr lvl="2"/>
            <a:r>
              <a:rPr lang="en-US" sz="2400" dirty="0">
                <a:latin typeface="Tw Cen MT" panose="020B0602020104020603" pitchFamily="34" charset="0"/>
              </a:rPr>
              <a:t>Where is Botswana?</a:t>
            </a:r>
          </a:p>
          <a:p>
            <a:pPr lvl="2"/>
            <a:r>
              <a:rPr lang="en-US" sz="2400" dirty="0">
                <a:latin typeface="Tw Cen MT" panose="020B0602020104020603" pitchFamily="34" charset="0"/>
              </a:rPr>
              <a:t>Where is </a:t>
            </a:r>
            <a:r>
              <a:rPr lang="en-US" sz="2400" dirty="0" smtClean="0">
                <a:latin typeface="Tw Cen MT" panose="020B0602020104020603" pitchFamily="34" charset="0"/>
              </a:rPr>
              <a:t>America?</a:t>
            </a:r>
            <a:endParaRPr lang="en-US" sz="2400" dirty="0">
              <a:latin typeface="Tw Cen MT" panose="020B0602020104020603" pitchFamily="34" charset="0"/>
            </a:endParaRPr>
          </a:p>
          <a:p>
            <a:pPr lvl="2"/>
            <a:r>
              <a:rPr lang="en-US" sz="2400" dirty="0">
                <a:latin typeface="Tw Cen MT" panose="020B0602020104020603" pitchFamily="34" charset="0"/>
              </a:rPr>
              <a:t>Where is North </a:t>
            </a:r>
            <a:r>
              <a:rPr lang="en-US" sz="2400" dirty="0" smtClean="0">
                <a:latin typeface="Tw Cen MT" panose="020B0602020104020603" pitchFamily="34" charset="0"/>
              </a:rPr>
              <a:t>Carolina?</a:t>
            </a:r>
          </a:p>
          <a:p>
            <a:pPr lvl="2"/>
            <a:r>
              <a:rPr lang="en-US" sz="2400" dirty="0" smtClean="0">
                <a:latin typeface="Tw Cen MT" panose="020B0602020104020603" pitchFamily="34" charset="0"/>
              </a:rPr>
              <a:t>What is a geographical feature?</a:t>
            </a:r>
          </a:p>
          <a:p>
            <a:pPr lvl="3"/>
            <a:r>
              <a:rPr lang="en-US" sz="2400" dirty="0" smtClean="0">
                <a:latin typeface="Tw Cen MT" panose="020B0602020104020603" pitchFamily="34" charset="0"/>
              </a:rPr>
              <a:t>What is a mountain/hill?</a:t>
            </a:r>
          </a:p>
          <a:p>
            <a:pPr lvl="3"/>
            <a:r>
              <a:rPr lang="en-US" sz="2400" dirty="0" smtClean="0">
                <a:latin typeface="Tw Cen MT" panose="020B0602020104020603" pitchFamily="34" charset="0"/>
              </a:rPr>
              <a:t>What is a desert/piedmont?</a:t>
            </a:r>
          </a:p>
          <a:p>
            <a:pPr lvl="3"/>
            <a:r>
              <a:rPr lang="en-US" sz="2400" dirty="0" smtClean="0">
                <a:latin typeface="Tw Cen MT" panose="020B0602020104020603" pitchFamily="34" charset="0"/>
              </a:rPr>
              <a:t>What is a delta/coast?</a:t>
            </a:r>
          </a:p>
        </p:txBody>
      </p:sp>
    </p:spTree>
    <p:extLst>
      <p:ext uri="{BB962C8B-B14F-4D97-AF65-F5344CB8AC3E}">
        <p14:creationId xmlns:p14="http://schemas.microsoft.com/office/powerpoint/2010/main" val="5400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4" y="385011"/>
            <a:ext cx="10508503" cy="6263750"/>
          </a:xfrm>
        </p:spPr>
      </p:pic>
      <p:sp>
        <p:nvSpPr>
          <p:cNvPr id="5" name="TextBox 4"/>
          <p:cNvSpPr txBox="1"/>
          <p:nvPr/>
        </p:nvSpPr>
        <p:spPr>
          <a:xfrm>
            <a:off x="3128211" y="3224463"/>
            <a:ext cx="401051" cy="36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" panose="020B0606020104020203" pitchFamily="34" charset="0"/>
              </a:rPr>
              <a:t>REFERENCE MATERIALS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>
                <a:latin typeface="Tw Cen MT" panose="020B0602020104020603" pitchFamily="34" charset="0"/>
              </a:rPr>
              <a:t>Maps</a:t>
            </a:r>
            <a:r>
              <a:rPr lang="en-US" sz="3200" dirty="0">
                <a:latin typeface="Tw Cen MT" panose="020B0602020104020603" pitchFamily="34" charset="0"/>
              </a:rPr>
              <a:t>: World, Botswana, North </a:t>
            </a:r>
            <a:r>
              <a:rPr lang="en-US" sz="3200" dirty="0" smtClean="0">
                <a:latin typeface="Tw Cen MT" panose="020B0602020104020603" pitchFamily="34" charset="0"/>
              </a:rPr>
              <a:t>Carolina</a:t>
            </a:r>
          </a:p>
          <a:p>
            <a:pPr marL="128016" lvl="1" indent="0">
              <a:buNone/>
            </a:pPr>
            <a:endParaRPr lang="en-US" sz="3200" dirty="0">
              <a:latin typeface="Tw Cen MT" panose="020B0602020104020603" pitchFamily="34" charset="0"/>
            </a:endParaRPr>
          </a:p>
          <a:p>
            <a:pPr lvl="1"/>
            <a:r>
              <a:rPr lang="en-US" sz="3200" dirty="0">
                <a:latin typeface="Tw Cen MT" panose="020B0602020104020603" pitchFamily="34" charset="0"/>
              </a:rPr>
              <a:t>Graphics: </a:t>
            </a:r>
            <a:endParaRPr lang="en-US" sz="3200" dirty="0" smtClean="0">
              <a:latin typeface="Tw Cen MT" panose="020B0602020104020603" pitchFamily="34" charset="0"/>
            </a:endParaRPr>
          </a:p>
          <a:p>
            <a:pPr lvl="2"/>
            <a:r>
              <a:rPr lang="en-US" sz="3200" dirty="0" smtClean="0">
                <a:latin typeface="Tw Cen MT" panose="020B0602020104020603" pitchFamily="34" charset="0"/>
              </a:rPr>
              <a:t>NC: </a:t>
            </a:r>
            <a:r>
              <a:rPr lang="en-US" sz="3200" dirty="0">
                <a:latin typeface="Tw Cen MT" panose="020B0602020104020603" pitchFamily="34" charset="0"/>
              </a:rPr>
              <a:t>mountains, piedmont, and </a:t>
            </a:r>
            <a:r>
              <a:rPr lang="en-US" sz="3200" dirty="0" smtClean="0">
                <a:latin typeface="Tw Cen MT" panose="020B0602020104020603" pitchFamily="34" charset="0"/>
              </a:rPr>
              <a:t>coast</a:t>
            </a:r>
          </a:p>
          <a:p>
            <a:pPr lvl="2"/>
            <a:r>
              <a:rPr lang="en-US" sz="3200" dirty="0" smtClean="0">
                <a:latin typeface="Tw Cen MT" panose="020B0602020104020603" pitchFamily="34" charset="0"/>
              </a:rPr>
              <a:t>Botswana: </a:t>
            </a:r>
            <a:r>
              <a:rPr lang="en-US" sz="3200" dirty="0">
                <a:latin typeface="Tw Cen MT" panose="020B0602020104020603" pitchFamily="34" charset="0"/>
              </a:rPr>
              <a:t>desert, hills, and delta</a:t>
            </a:r>
          </a:p>
          <a:p>
            <a:endParaRPr lang="en-US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w Cen MT Condensed" panose="020B0606020104020203" pitchFamily="34" charset="0"/>
              </a:rPr>
              <a:t>FEATURES OF BOTSWANA</a:t>
            </a:r>
            <a:endParaRPr lang="en-US" sz="6000" dirty="0">
              <a:latin typeface="Tw Cen MT Condensed" panose="020B06060201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7" y="1896533"/>
            <a:ext cx="3634465" cy="2253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04" y="1912974"/>
            <a:ext cx="3367805" cy="2253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01" y="1677626"/>
            <a:ext cx="3613213" cy="2402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7" y="4292382"/>
            <a:ext cx="3634465" cy="2422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-2072" r="25371" b="-8238"/>
          <a:stretch/>
        </p:blipFill>
        <p:spPr>
          <a:xfrm>
            <a:off x="4723965" y="4338200"/>
            <a:ext cx="4150178" cy="2563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59" y="4166342"/>
            <a:ext cx="2997036" cy="25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1082</TotalTime>
  <Words>742</Words>
  <Application>Microsoft Office PowerPoint</Application>
  <PresentationFormat>Widescreen</PresentationFormat>
  <Paragraphs>143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Baskerville Old Face</vt:lpstr>
      <vt:lpstr>Calibri</vt:lpstr>
      <vt:lpstr>Calibri Light</vt:lpstr>
      <vt:lpstr>Times New Roman</vt:lpstr>
      <vt:lpstr>Tw Cen MT</vt:lpstr>
      <vt:lpstr>Tw Cen MT Condensed</vt:lpstr>
      <vt:lpstr>Wingdings 3</vt:lpstr>
      <vt:lpstr>Office Theme</vt:lpstr>
      <vt:lpstr>ACROSS OCEANS- IDENTIFYING SIMILARITIES AND DIFFERENCES FROM OUR LAND TO YOURS</vt:lpstr>
      <vt:lpstr>OBJECTIVES</vt:lpstr>
      <vt:lpstr>LESSON OBJECTIVE</vt:lpstr>
      <vt:lpstr>CURRICULUM/ CLASSROOM OBSERVATION</vt:lpstr>
      <vt:lpstr>COLLABORATION</vt:lpstr>
      <vt:lpstr>CONTENT</vt:lpstr>
      <vt:lpstr>PowerPoint Presentation</vt:lpstr>
      <vt:lpstr>REFERENCE MATERIALS</vt:lpstr>
      <vt:lpstr>FEATURES OF BOTSWANA</vt:lpstr>
      <vt:lpstr>FEATURES OF NORTH CAROLINA</vt:lpstr>
      <vt:lpstr>PowerPoint Presentation</vt:lpstr>
      <vt:lpstr>CONTENT</vt:lpstr>
      <vt:lpstr>ACTIVITIES</vt:lpstr>
      <vt:lpstr>EVALUATION</vt:lpstr>
      <vt:lpstr>EVALUATION</vt:lpstr>
      <vt:lpstr>EVALUATION</vt:lpstr>
      <vt:lpstr>UNIVERSAL DESIGN FOR LEARNING</vt:lpstr>
      <vt:lpstr>UNIVERSAL DESIGN FOR LEARNING</vt:lpstr>
      <vt:lpstr>EXTENSION</vt:lpstr>
      <vt:lpstr>CONTACT INFORMATION</vt:lpstr>
    </vt:vector>
  </TitlesOfParts>
  <Company>Winston-Salem/Forsyth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Shutt, Mary E</dc:creator>
  <cp:lastModifiedBy>Shutt, Mary E</cp:lastModifiedBy>
  <cp:revision>48</cp:revision>
  <dcterms:created xsi:type="dcterms:W3CDTF">2018-06-23T09:46:21Z</dcterms:created>
  <dcterms:modified xsi:type="dcterms:W3CDTF">2018-06-26T08:31:24Z</dcterms:modified>
</cp:coreProperties>
</file>