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FA1FDC-F308-42A9-B499-8B1D8B903AC2}">
  <a:tblStyle styleId="{6BFA1FDC-F308-42A9-B499-8B1D8B903AC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steps did you observe? What developmental skills could be addressed through this routine?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 back to brain development research on relationships as a protective factor.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Emphasize that establishing JA may with children with ASD is more challenging.  Work for it!  Follow the child’s interests even if they are uncommon.  Use different materials.  Experiment!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Talk about the “one-up” rule.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9" name="Shape 29"/>
          <p:cNvGraphicFramePr/>
          <p:nvPr/>
        </p:nvGraphicFramePr>
        <p:xfrm>
          <a:off x="952500" y="304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{6BFA1FDC-F308-42A9-B499-8B1D8B903AC2}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4937760" cy="4023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1097280" y="2582335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BECAD4"/>
          </a:solidFill>
          <a:ln>
            <a:noFill/>
          </a:ln>
        </p:spPr>
        <p:txBody>
          <a:bodyPr spcFirstLastPara="1" wrap="square" lIns="457200" tIns="457200" rIns="0" bIns="45700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w7ySdKK1g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3fU9JSEY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_EPSAdPpg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Aea8BH-PCs?t=36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afirm.fpg.unc.edu/Naturalistic-intervention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developingchild.harvard.edu" TargetMode="External"/><Relationship Id="rId5" Type="http://schemas.openxmlformats.org/officeDocument/2006/relationships/hyperlink" Target="http://www.developingchild.harvard.edu/" TargetMode="External"/><Relationship Id="rId4" Type="http://schemas.openxmlformats.org/officeDocument/2006/relationships/hyperlink" Target="https://developingchild.harvard.edu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Early Intervention for Young Children with Autism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Calibri"/>
              <a:buNone/>
            </a:pPr>
            <a:endParaRPr sz="204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Calibri"/>
              <a:buNone/>
            </a:pPr>
            <a:r>
              <a:rPr lang="en-US"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SUSAN LONG, M.ED., NBCT</a:t>
            </a:r>
            <a:endParaRPr/>
          </a:p>
          <a:p>
            <a:pPr marL="0" marR="0" lvl="0" indent="0" algn="l" rtl="0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Calibri"/>
              <a:buNone/>
            </a:pPr>
            <a:r>
              <a:rPr lang="en-US"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MAMIE SHUTT, Special Education Teacher</a:t>
            </a:r>
            <a:endParaRPr sz="204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29150" y="4455625"/>
            <a:ext cx="2049175" cy="162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Brain Development Research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/>
              <a:t>Five Numbers to Remember about Early Childhood Development</a:t>
            </a:r>
            <a:endParaRPr sz="3000"/>
          </a:p>
        </p:txBody>
      </p:sp>
      <p:sp>
        <p:nvSpPr>
          <p:cNvPr id="156" name="Shape 156"/>
          <p:cNvSpPr txBox="1"/>
          <p:nvPr/>
        </p:nvSpPr>
        <p:spPr>
          <a:xfrm>
            <a:off x="1248425" y="1964175"/>
            <a:ext cx="9907200" cy="42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Getting things right the first time is easier and more effective than trying to fix them later.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childhood matters because experiences early in life can have a lasting impact on later learning, behavior, and health.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Highly specialized interventions are needed as early as possible for children experiencing toxic stress.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life experiences actually get under the skin and into the body, with lifelong effects on adult physical and mental health.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of society benefits from investments in early childhood programs.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8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Intervention Strategies For Parents and Caregivers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Establish Daily Routines</a:t>
            </a: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6217925" y="2220175"/>
            <a:ext cx="4937700" cy="3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Daily routines impact a child’s emotional, cognitive, and social development.  They provide a framework for a young child to learn because they are functional and predictable.  Routines provide a base for intervention strategies to take place. </a:t>
            </a:r>
            <a:endParaRPr/>
          </a:p>
        </p:txBody>
      </p:sp>
      <p:pic>
        <p:nvPicPr>
          <p:cNvPr id="168" name="Shape 168" descr="Image result for routines for kids in Africa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85189" y="1846263"/>
            <a:ext cx="3762260" cy="402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Establish Daily Routines: Caregiving</a:t>
            </a:r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4294967295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/>
              <a:t>Each routine is made up of smaller steps, which can be used to target developmental skills. For example:</a:t>
            </a:r>
            <a:endParaRPr sz="2400"/>
          </a:p>
          <a:p>
            <a:pPr marL="0" lv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/>
              <a:t> </a:t>
            </a:r>
            <a:endParaRPr sz="2400"/>
          </a:p>
          <a:p>
            <a:pPr marL="0" lvl="0" indent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/>
              <a:t>                                                             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200"/>
              </a:spcBef>
              <a:spcAft>
                <a:spcPts val="200"/>
              </a:spcAft>
              <a:buNone/>
            </a:pPr>
            <a:endParaRPr/>
          </a:p>
        </p:txBody>
      </p:sp>
      <p:pic>
        <p:nvPicPr>
          <p:cNvPr id="175" name="Shape 17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8500" y="2773625"/>
            <a:ext cx="2909950" cy="29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Establish Daily Routines: </a:t>
            </a: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Play </a:t>
            </a: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886800" y="1845725"/>
            <a:ext cx="10058400" cy="44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Play is an important way to develop language, cognition, and social competence as well as self-regulation. </a:t>
            </a:r>
            <a:endParaRPr sz="2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Play supports the abilities that underlie academic learning and thus to promote school success.</a:t>
            </a:r>
            <a:endParaRPr sz="2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Attending to child interests and child-initiated interactions is important. Infants and young children actively engage in activities and events and use materials that hold interest for them. </a:t>
            </a:r>
            <a:endParaRPr sz="2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Children engage in various kinds of play, such as physical play, object play, pretend or dramatic play, constructive play, and games with rules. </a:t>
            </a:r>
            <a:endParaRPr sz="24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Establish Daily Routines: Play</a:t>
            </a:r>
            <a:endParaRPr/>
          </a:p>
        </p:txBody>
      </p:sp>
      <p:sp>
        <p:nvSpPr>
          <p:cNvPr id="187" name="Shape 187"/>
          <p:cNvSpPr txBox="1"/>
          <p:nvPr/>
        </p:nvSpPr>
        <p:spPr>
          <a:xfrm>
            <a:off x="4731725" y="1737413"/>
            <a:ext cx="61992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88" name="Shape 18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0575" y="2247724"/>
            <a:ext cx="3709024" cy="3709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Establish Daily Routines: </a:t>
            </a: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Transitions</a:t>
            </a:r>
            <a:endParaRPr/>
          </a:p>
        </p:txBody>
      </p:sp>
      <p:sp>
        <p:nvSpPr>
          <p:cNvPr id="194" name="Shape 194"/>
          <p:cNvSpPr txBox="1"/>
          <p:nvPr/>
        </p:nvSpPr>
        <p:spPr>
          <a:xfrm>
            <a:off x="1207925" y="2186175"/>
            <a:ext cx="10058400" cy="37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We know that children with ASD have difficulty with transitions from one activity to another.  For very young children, this is often due to poor receptive language skills. 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We also know that children with ASD are often visual learners.  Using transition objects is a way to provide visual information to support and build receptive language skills.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Transition objects are pair-associated, concrete objects given with a verbal prompt help children understand upcoming transitions. 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Building Daily Routines: Transitions</a:t>
            </a:r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1248700" y="2290550"/>
            <a:ext cx="10201800" cy="3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Examples of Transition Objects &amp; Implementation: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give the child a bowl, say “eat”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give the child a blanket, say “rest”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give the child a ball, say “play”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Remember to use transition objects consistently.  The same object should always represent the same routine.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 Social Communication</a:t>
            </a:r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4294967295"/>
          </p:nvPr>
        </p:nvSpPr>
        <p:spPr>
          <a:xfrm>
            <a:off x="1217080" y="1965534"/>
            <a:ext cx="10058400" cy="40233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Social communication is a two-way process, where both partner’s actions impact the other.</a:t>
            </a:r>
            <a:endParaRPr sz="2400"/>
          </a:p>
          <a:p>
            <a:pPr marL="0" lvl="0" indent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Parent-child relationships provide the perfect context to teach social communication. </a:t>
            </a:r>
            <a:endParaRPr sz="2400"/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Working on social communication between parent and child at an early age helps strengthen relationships.</a:t>
            </a:r>
            <a:endParaRPr sz="2400"/>
          </a:p>
          <a:p>
            <a:pPr marL="0" lvl="0" indent="0">
              <a:spcBef>
                <a:spcPts val="1200"/>
              </a:spcBef>
              <a:spcAft>
                <a:spcPts val="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 Social Communication: Looking at Faces</a:t>
            </a:r>
            <a:endParaRPr/>
          </a:p>
        </p:txBody>
      </p:sp>
      <p:sp>
        <p:nvSpPr>
          <p:cNvPr id="212" name="Shape 212"/>
          <p:cNvSpPr txBox="1"/>
          <p:nvPr/>
        </p:nvSpPr>
        <p:spPr>
          <a:xfrm>
            <a:off x="1197900" y="2126275"/>
            <a:ext cx="9957900" cy="3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Looking at faces is an early developing skill critical to social communication.  </a:t>
            </a:r>
            <a:endParaRPr sz="24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Young children with ASD spend more time looking at objects rather than looking at faces.</a:t>
            </a:r>
            <a:endParaRPr sz="24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Teaching a child to look at parent’s or caregiver’s face is a logical starting point for intervention.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Goals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3"/>
          </p:nvPr>
        </p:nvSpPr>
        <p:spPr>
          <a:xfrm>
            <a:off x="1243350" y="1882300"/>
            <a:ext cx="9912300" cy="3148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81000" rtl="0">
              <a:spcBef>
                <a:spcPts val="12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Get to know one another. What brought you here today?</a:t>
            </a:r>
            <a:endParaRPr sz="2400"/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rtl="0">
              <a:spcBef>
                <a:spcPts val="12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Learn about the importance of early intervention.</a:t>
            </a:r>
            <a:endParaRPr sz="2400"/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Discuss intervention strategies for parents and caregivers.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 Social Communication: Reciprocal Exchange</a:t>
            </a:r>
            <a:endParaRPr/>
          </a:p>
        </p:txBody>
      </p:sp>
      <p:sp>
        <p:nvSpPr>
          <p:cNvPr id="218" name="Shape 218"/>
          <p:cNvSpPr txBox="1"/>
          <p:nvPr/>
        </p:nvSpPr>
        <p:spPr>
          <a:xfrm>
            <a:off x="1407525" y="1976550"/>
            <a:ext cx="9748200" cy="4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Reciprocity refers to  back-and-forth actions or turn-taking.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Parents can promote turn-taking by playing simple repetitive games that are fun for the child.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Shape 21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3175" y="3567200"/>
            <a:ext cx="2254849" cy="225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 Social Communication: Joint Attention</a:t>
            </a:r>
            <a:endParaRPr/>
          </a:p>
        </p:txBody>
      </p:sp>
      <p:sp>
        <p:nvSpPr>
          <p:cNvPr id="225" name="Shape 225"/>
          <p:cNvSpPr txBox="1"/>
          <p:nvPr/>
        </p:nvSpPr>
        <p:spPr>
          <a:xfrm>
            <a:off x="1287750" y="1916650"/>
            <a:ext cx="10182300" cy="41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Joint attention is a form of “showing” or nonverbal “commenting” to share social interest in an object with another person.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Helping the child </a:t>
            </a:r>
            <a:r>
              <a:rPr lang="en-US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respond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parent’s lead is a good starting point.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Parents can help their children initiate joint attention by watching and waiting rather than by always being the one to do the “showing.”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 Social Communication: Joint Attention</a:t>
            </a:r>
            <a:endParaRPr/>
          </a:p>
        </p:txBody>
      </p:sp>
      <p:pic>
        <p:nvPicPr>
          <p:cNvPr id="231" name="Shape 23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4525" y="2405950"/>
            <a:ext cx="3428375" cy="342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 Social Communication: Verbal Language</a:t>
            </a:r>
            <a:endParaRPr/>
          </a:p>
        </p:txBody>
      </p:sp>
      <p:sp>
        <p:nvSpPr>
          <p:cNvPr id="237" name="Shape 237"/>
          <p:cNvSpPr txBox="1"/>
          <p:nvPr/>
        </p:nvSpPr>
        <p:spPr>
          <a:xfrm>
            <a:off x="1465850" y="2381025"/>
            <a:ext cx="9785700" cy="3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 txBox="1"/>
          <p:nvPr/>
        </p:nvSpPr>
        <p:spPr>
          <a:xfrm>
            <a:off x="1664900" y="2182000"/>
            <a:ext cx="9785700" cy="29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Joint attention leads to the use of verbal language.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Parents can use more verbal language into their play.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Verbally based social communication is promoted by interacting around shared interests.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Naturalistic Intervention Strategies</a:t>
            </a:r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body" idx="4294967295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Naturalistic Intervention (NI) is an Evidence-Based Practice.  Research indicates it is effective for children from birth to age 11. </a:t>
            </a:r>
            <a:endParaRPr sz="2400"/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The focus of NI is integrating learning opportunities into existing routines. </a:t>
            </a:r>
            <a:endParaRPr sz="2400"/>
          </a:p>
          <a:p>
            <a:pPr marL="0" lvl="0" indent="0">
              <a:spcBef>
                <a:spcPts val="1200"/>
              </a:spcBef>
              <a:spcAft>
                <a:spcPts val="2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Naturalistic Intervention Strategies</a:t>
            </a:r>
            <a:endParaRPr/>
          </a:p>
        </p:txBody>
      </p:sp>
      <p:graphicFrame>
        <p:nvGraphicFramePr>
          <p:cNvPr id="250" name="Shape 250"/>
          <p:cNvGraphicFramePr/>
          <p:nvPr/>
        </p:nvGraphicFramePr>
        <p:xfrm>
          <a:off x="1351838" y="204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{6BFA1FDC-F308-42A9-B499-8B1D8B903AC2}</a:tableStyleId>
              </a:tblPr>
              <a:tblGrid>
                <a:gridCol w="319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1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Strategy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 Strategy…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6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 novel materials and change things up in familiar routines and activities.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Add new toys to a play area in the classroom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Move preferred items/toys into a different location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Put something silly (e.g. a stuffed animal or toy figure) somewhere it should not be (e.g. in a toy sink)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 set up the environment and to engage a learner if he/she does not seem interested in playing with you or seems to be bored during an activity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Naturalistic Intervention Strategies</a:t>
            </a:r>
            <a:endParaRPr/>
          </a:p>
        </p:txBody>
      </p:sp>
      <p:graphicFrame>
        <p:nvGraphicFramePr>
          <p:cNvPr id="256" name="Shape 256"/>
          <p:cNvGraphicFramePr/>
          <p:nvPr/>
        </p:nvGraphicFramePr>
        <p:xfrm>
          <a:off x="857688" y="187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{6BFA1FDC-F308-42A9-B499-8B1D8B903AC2}</a:tableStyleId>
              </a:tblPr>
              <a:tblGrid>
                <a:gridCol w="371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3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Strategy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 Strategy…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6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Respond to &amp; comment on what the learner is saying/doing.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“Narrate” what the learner is doing (e.g. “Oh, I see you are building with blocks!”)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Ask the learner questions (e.g. “What should we do next?” “Tell me about what you are doing.”)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When the learner vocalizes, respond with words, even if the vocalization is not directed at you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 help the learner engage with you while playing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Use Naturalistic Intervention Strategies</a:t>
            </a:r>
            <a:endParaRPr/>
          </a:p>
        </p:txBody>
      </p:sp>
      <p:graphicFrame>
        <p:nvGraphicFramePr>
          <p:cNvPr id="262" name="Shape 262"/>
          <p:cNvGraphicFramePr/>
          <p:nvPr/>
        </p:nvGraphicFramePr>
        <p:xfrm>
          <a:off x="952500" y="2134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{6BFA1FDC-F308-42A9-B499-8B1D8B903AC2}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54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Strategy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 Strategy…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Imitate what the learner is saying/doing.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Make the same sounds/words right after the learner does, and wait to see if the learner looks towards you and engages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Do the same actions as the learner and encourage the learner to look toward you and engage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 draw the learner’s attention to you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Naturalistic Intervention Strategies</a:t>
            </a:r>
            <a:endParaRPr/>
          </a:p>
        </p:txBody>
      </p:sp>
      <p:graphicFrame>
        <p:nvGraphicFramePr>
          <p:cNvPr id="268" name="Shape 268"/>
          <p:cNvGraphicFramePr/>
          <p:nvPr/>
        </p:nvGraphicFramePr>
        <p:xfrm>
          <a:off x="952500" y="2134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{6BFA1FDC-F308-42A9-B499-8B1D8B903AC2}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54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Strategy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 Strategy…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Expand on what the learner is saying/doing.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Bring toy figures into play with cars or blocks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Add another step onto a play routine (e.g. if the learner is pretending to feed a baby, encourage the learner to feed you as well)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 keep the learner engaged following the start of an activity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Naturalistic Intervention Strategies</a:t>
            </a:r>
            <a:endParaRPr/>
          </a:p>
        </p:txBody>
      </p:sp>
      <p:graphicFrame>
        <p:nvGraphicFramePr>
          <p:cNvPr id="274" name="Shape 274"/>
          <p:cNvGraphicFramePr/>
          <p:nvPr/>
        </p:nvGraphicFramePr>
        <p:xfrm>
          <a:off x="1097275" y="2134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{6BFA1FDC-F308-42A9-B499-8B1D8B903AC2}</a:tableStyleId>
              </a:tblPr>
              <a:tblGrid>
                <a:gridCol w="32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54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Strategy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 Strategy…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Give the learner choices.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Offer choices to the learner with play items and food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 encourage learner engagement and communication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7075" y="1410575"/>
            <a:ext cx="10058400" cy="27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Why Does Early Intervention Matter?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Naturalistic Intervention Strategies</a:t>
            </a:r>
            <a:endParaRPr/>
          </a:p>
        </p:txBody>
      </p:sp>
      <p:graphicFrame>
        <p:nvGraphicFramePr>
          <p:cNvPr id="280" name="Shape 280"/>
          <p:cNvGraphicFramePr/>
          <p:nvPr/>
        </p:nvGraphicFramePr>
        <p:xfrm>
          <a:off x="952500" y="2134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{6BFA1FDC-F308-42A9-B499-8B1D8B903AC2}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54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Strategy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 Strategy…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Follow the learner’s lead.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Get down on the same level as the learner and play with what the learner is playing with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 help the learner remain engaged and interested in the activity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Naturalistic Intervention Strategies</a:t>
            </a:r>
            <a:endParaRPr/>
          </a:p>
        </p:txBody>
      </p:sp>
      <p:graphicFrame>
        <p:nvGraphicFramePr>
          <p:cNvPr id="286" name="Shape 286"/>
          <p:cNvGraphicFramePr/>
          <p:nvPr/>
        </p:nvGraphicFramePr>
        <p:xfrm>
          <a:off x="952500" y="2134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{6BFA1FDC-F308-42A9-B499-8B1D8B903AC2}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540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Strategy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Examples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 Strategy…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Exaggerate your sounds and movements.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• Be loud and silly while playing with/working with the learner</a:t>
                      </a:r>
                      <a:endParaRPr sz="18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 draw the learner’s attention to you</a:t>
                      </a:r>
                      <a:endParaRPr sz="1800"/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Questions/Comments/Discussion</a:t>
            </a:r>
            <a:endParaRPr/>
          </a:p>
        </p:txBody>
      </p:sp>
      <p:pic>
        <p:nvPicPr>
          <p:cNvPr id="292" name="Shape 2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0050" y="2216125"/>
            <a:ext cx="7130275" cy="35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98" name="Shape 298"/>
          <p:cNvSpPr txBox="1"/>
          <p:nvPr/>
        </p:nvSpPr>
        <p:spPr>
          <a:xfrm>
            <a:off x="479150" y="1929000"/>
            <a:ext cx="11290200" cy="42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666666"/>
                </a:solidFill>
                <a:highlight>
                  <a:srgbClr val="F2F2F2"/>
                </a:highlight>
                <a:latin typeface="Calibri"/>
                <a:ea typeface="Calibri"/>
                <a:cs typeface="Calibri"/>
                <a:sym typeface="Calibri"/>
              </a:rPr>
              <a:t>Amsbary, J., &amp; AFIRM Team. (2017). </a:t>
            </a:r>
            <a:r>
              <a:rPr lang="en-US" sz="1800" i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Naturalistic intervention. </a:t>
            </a:r>
            <a:r>
              <a:rPr lang="en-US" sz="1800">
                <a:solidFill>
                  <a:srgbClr val="666666"/>
                </a:solidFill>
                <a:highlight>
                  <a:srgbClr val="F2F2F2"/>
                </a:highlight>
                <a:latin typeface="Calibri"/>
                <a:ea typeface="Calibri"/>
                <a:cs typeface="Calibri"/>
                <a:sym typeface="Calibri"/>
              </a:rPr>
              <a:t>Chapel Hill, NC: National Professional Development Center on Autism Spectrum Disorder, FPG Child Development Center, University of North Carolina. Retrieved from </a:t>
            </a:r>
            <a:r>
              <a:rPr lang="en-US" sz="1800" u="sng">
                <a:solidFill>
                  <a:srgbClr val="417EBE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http://afirm.fpg.unc.edu/Naturalistic-intervention</a:t>
            </a:r>
            <a:endParaRPr sz="1800">
              <a:solidFill>
                <a:srgbClr val="3A3A3A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A3A3A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A3A3A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Center on the Developing Child (2009). </a:t>
            </a:r>
            <a:r>
              <a:rPr lang="en-US" sz="1800" i="1">
                <a:solidFill>
                  <a:srgbClr val="3A3A3A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Five Numbers to Remember About Early Childhood Development</a:t>
            </a:r>
            <a:r>
              <a:rPr lang="en-US" sz="1800">
                <a:solidFill>
                  <a:srgbClr val="3A3A3A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(Brief). Retrieved from </a:t>
            </a:r>
            <a:r>
              <a:rPr lang="en-US" sz="1800" u="sng">
                <a:solidFill>
                  <a:srgbClr val="3893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4"/>
              </a:rPr>
              <a:t>www.developingchild.harvard.edu</a:t>
            </a:r>
            <a:r>
              <a:rPr lang="en-US" sz="1800">
                <a:solidFill>
                  <a:srgbClr val="3A3A3A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Center on the Developing Child at Harvard University (2007). A Science-Based Framework for Early Childhood Policy: Using Evidence to Improve Outcomes in Learning, Behavior, and Health for Vulnerable Children.</a:t>
            </a:r>
            <a:r>
              <a:rPr lang="en-US" sz="180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/>
              </a:rPr>
              <a:t> </a:t>
            </a: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http://www.developingchild.harvard.edu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Developmentally Appropriate Practice in Early Childhood Programs Serving Children from Birth through Age 8</a:t>
            </a:r>
            <a:r>
              <a:rPr lang="en-US" sz="1800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(2009). NAEYC. Retrieved from https://www.naeyc.org/resources/topics/dap/position-statement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A3A3A"/>
              </a:solidFill>
              <a:highlight>
                <a:srgbClr val="FFFFFF"/>
              </a:highlight>
              <a:uFill>
                <a:noFill/>
              </a:uFill>
              <a:hlinkClick r:id="rId5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304" name="Shape 304"/>
          <p:cNvSpPr txBox="1"/>
          <p:nvPr/>
        </p:nvSpPr>
        <p:spPr>
          <a:xfrm>
            <a:off x="1167950" y="2126275"/>
            <a:ext cx="10058400" cy="3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>
                <a:solidFill>
                  <a:srgbClr val="333333"/>
                </a:solidFill>
              </a:rPr>
              <a:t>T</a:t>
            </a:r>
            <a:r>
              <a:rPr lang="en-US" sz="1800" i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he Importance of Early Intervention for Infants and Toddlers with Disabilities and their Families</a:t>
            </a:r>
            <a:r>
              <a:rPr lang="en-US" sz="1800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(Publication). (2011, July).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Jennings, D., Hanline, M. F., &amp; Woods, J. (2012). Using Routines-Based Interventions in Early Childhood Special Education. </a:t>
            </a:r>
            <a:r>
              <a:rPr lang="en-US" sz="1800" i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Dimensions of Early Childhood,40</a:t>
            </a:r>
            <a:r>
              <a:rPr lang="en-US" sz="1800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(2), 13-22.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Odom, S. L., &amp; Wolery, M. (2003). A Unified Theory of Practice in Early Intervention/Early Childhood Special Education. </a:t>
            </a:r>
            <a:r>
              <a:rPr lang="en-US" sz="1800" i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The Journal of Special Education,37</a:t>
            </a:r>
            <a:r>
              <a:rPr lang="en-US" sz="1800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(3), 164-173. doi:10.1177/00224669030370030601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Schertz, H. H., Horn, K., Lee, M., &amp; Mitchell, S. (2016). Supporting Parents to Help Toddlers With Autism Risk Make Social Connections. </a:t>
            </a:r>
            <a:r>
              <a:rPr lang="en-US" sz="1800" i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Young Exceptional Children,20</a:t>
            </a:r>
            <a:r>
              <a:rPr lang="en-US" sz="1800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(1), 16-29. doi:10.1177/1096250615576808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5925" y="987800"/>
            <a:ext cx="7130700" cy="437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Brain Development Research</a:t>
            </a: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1231775" y="1964175"/>
            <a:ext cx="9924000" cy="42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experiences determine whether a child’s developing brain architecture provides a strong or weak foundation for all future learning, behavior, and health.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Brain development is influenced by genetics, environment, and experience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Genes determine when circuits are formed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Experience shapes how that formation unfolds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warm, individualized, and stimulating environment is best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Brain Development Research</a:t>
            </a: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1231675" y="1831000"/>
            <a:ext cx="9924000" cy="4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Skills are mastered at different ages, therefore, opportunities for intervention are present in early childhood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Birth to 3: rapid cognitive, linguistic, social, emotional, and motor development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15-18 months into preschool: major growth in vocabulary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3-5 years: increasingly complex social behaviors, emotions, problem solving, and pre-literacy skills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4-5 years: basic grammar, recognize and identify simple emotions in self and others, understand others’ point of view, develop conscience (shame/guilt), begin to negotiate to achieve a common goal, ability to sit quietly with a group, pay attention for brief periods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147230" y="353178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Brain Development Research: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Stress and the Brain</a:t>
            </a: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1231775" y="1964175"/>
            <a:ext cx="9973800" cy="43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Stress can be growth-promoting OR toxic dependent on intensity and duration: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Positive stress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produces short-lived physiological responses, such as brief increases in heart rate and blood pressure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examples: meeting new people, dealing with frustration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Brain Development Research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Stress and the Brain</a:t>
            </a: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1231675" y="1847675"/>
            <a:ext cx="9924000" cy="43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2.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Tolerable stress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trigger physiological responses large enough to disrupt brain architecture, but can be relieved by supportive relationships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death of a loved one, divorce, natural disaster, act of terrorism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Brain Development Research: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Stress and the Brain</a:t>
            </a:r>
            <a:endParaRPr/>
          </a:p>
        </p:txBody>
      </p:sp>
      <p:sp>
        <p:nvSpPr>
          <p:cNvPr id="150" name="Shape 150"/>
          <p:cNvSpPr txBox="1"/>
          <p:nvPr/>
        </p:nvSpPr>
        <p:spPr>
          <a:xfrm>
            <a:off x="1220900" y="2200750"/>
            <a:ext cx="9780600" cy="35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Toxic stress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threatening level of stress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occurs  without the protection of adult support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lead to cardiovascular disease, hypertension, obesity, diabetes, stroke, mental illness such as depression, anxiety, and substance abuse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recurrent child abuse or neglect, severe maternal depression, parental substance abuse, family violence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1940</Words>
  <Application>Microsoft Office PowerPoint</Application>
  <PresentationFormat>Widescreen</PresentationFormat>
  <Paragraphs>205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Retrospect</vt:lpstr>
      <vt:lpstr>Early Intervention for Young Children with Autism</vt:lpstr>
      <vt:lpstr>Goals</vt:lpstr>
      <vt:lpstr>Why Does Early Intervention Matter?</vt:lpstr>
      <vt:lpstr>PowerPoint Presentation</vt:lpstr>
      <vt:lpstr>Brain Development Research</vt:lpstr>
      <vt:lpstr>Brain Development Research</vt:lpstr>
      <vt:lpstr>Brain Development Research: Stress and the Brain</vt:lpstr>
      <vt:lpstr>Brain Development Research Stress and the Brain</vt:lpstr>
      <vt:lpstr>Brain Development Research: Stress and the Brain</vt:lpstr>
      <vt:lpstr>Brain Development Research Five Numbers to Remember about Early Childhood Development</vt:lpstr>
      <vt:lpstr>Intervention Strategies For Parents and Caregivers</vt:lpstr>
      <vt:lpstr>Establish Daily Routines</vt:lpstr>
      <vt:lpstr>Establish Daily Routines: Caregiving</vt:lpstr>
      <vt:lpstr>Establish Daily Routines: Play </vt:lpstr>
      <vt:lpstr>Establish Daily Routines: Play</vt:lpstr>
      <vt:lpstr>Establish Daily Routines: Transitions</vt:lpstr>
      <vt:lpstr>Building Daily Routines: Transitions</vt:lpstr>
      <vt:lpstr>Target Social Communication</vt:lpstr>
      <vt:lpstr>Target Social Communication: Looking at Faces</vt:lpstr>
      <vt:lpstr>Target Social Communication: Reciprocal Exchange</vt:lpstr>
      <vt:lpstr>Target Social Communication: Joint Attention</vt:lpstr>
      <vt:lpstr>Target Social Communication: Joint Attention</vt:lpstr>
      <vt:lpstr>Target Social Communication: Verbal Language</vt:lpstr>
      <vt:lpstr>Use Naturalistic Intervention Strategies</vt:lpstr>
      <vt:lpstr>Use Naturalistic Intervention Strategies</vt:lpstr>
      <vt:lpstr>Use Naturalistic Intervention Strategies</vt:lpstr>
      <vt:lpstr>Use Naturalistic Intervention Strategies</vt:lpstr>
      <vt:lpstr>Use Naturalistic Intervention Strategies</vt:lpstr>
      <vt:lpstr>Use Naturalistic Intervention Strategies</vt:lpstr>
      <vt:lpstr>Use Naturalistic Intervention Strategies</vt:lpstr>
      <vt:lpstr>Use Naturalistic Intervention Strategies</vt:lpstr>
      <vt:lpstr>Questions/Comments/Discussion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Intervention for Young Children with Autism</dc:title>
  <dc:creator>Amy Rose</dc:creator>
  <cp:lastModifiedBy>Amy Rose</cp:lastModifiedBy>
  <cp:revision>1</cp:revision>
  <dcterms:modified xsi:type="dcterms:W3CDTF">2018-05-30T01:05:19Z</dcterms:modified>
</cp:coreProperties>
</file>