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28"/>
  </p:notesMasterIdLst>
  <p:sldIdLst>
    <p:sldId id="256" r:id="rId2"/>
    <p:sldId id="258" r:id="rId3"/>
    <p:sldId id="285" r:id="rId4"/>
    <p:sldId id="259" r:id="rId5"/>
    <p:sldId id="260" r:id="rId6"/>
    <p:sldId id="261" r:id="rId7"/>
    <p:sldId id="262" r:id="rId8"/>
    <p:sldId id="273" r:id="rId9"/>
    <p:sldId id="274" r:id="rId10"/>
    <p:sldId id="275" r:id="rId11"/>
    <p:sldId id="286" r:id="rId12"/>
    <p:sldId id="263" r:id="rId13"/>
    <p:sldId id="264" r:id="rId14"/>
    <p:sldId id="265" r:id="rId15"/>
    <p:sldId id="266" r:id="rId16"/>
    <p:sldId id="267" r:id="rId17"/>
    <p:sldId id="276" r:id="rId18"/>
    <p:sldId id="277" r:id="rId19"/>
    <p:sldId id="287" r:id="rId20"/>
    <p:sldId id="268" r:id="rId21"/>
    <p:sldId id="269" r:id="rId22"/>
    <p:sldId id="270" r:id="rId23"/>
    <p:sldId id="278" r:id="rId24"/>
    <p:sldId id="280" r:id="rId25"/>
    <p:sldId id="271" r:id="rId26"/>
    <p:sldId id="272" r:id="rId2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4" autoAdjust="0"/>
    <p:restoredTop sz="94660"/>
  </p:normalViewPr>
  <p:slideViewPr>
    <p:cSldViewPr snapToGrid="0">
      <p:cViewPr varScale="1">
        <p:scale>
          <a:sx n="38" d="100"/>
          <a:sy n="38" d="100"/>
        </p:scale>
        <p:origin x="944" y="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11385C-B595-42C4-B921-43A778E05B42}" type="datetimeFigureOut">
              <a:rPr lang="en-US" smtClean="0"/>
              <a:t>7/25/2018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CC563D-71A8-43F7-B0E9-D6720B69C8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70259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Might have them pause</a:t>
            </a:r>
            <a:r>
              <a:rPr lang="en-US" baseline="0" dirty="0"/>
              <a:t> here to watch a YouTube video or two of Raj to see what they think about him before I tell some goals and what I might do with him in therapy!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CC563D-71A8-43F7-B0E9-D6720B69C84B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24401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Might have them pause</a:t>
            </a:r>
            <a:r>
              <a:rPr lang="en-US" baseline="0" dirty="0"/>
              <a:t> here to watch a YouTube video or two of Sheldon to see what they think about him before I tell some goals and what I might do with him in therapy! 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CC563D-71A8-43F7-B0E9-D6720B69C84B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0039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dirty="0"/>
              <a:t>7/25/2018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7/25/2018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7/25/2018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7/25/2018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7/25/2018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7/25/2018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7/25/2018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7/25/2018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7/25/2018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7/25/2018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7/25/2018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7/25/2018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7/25/2018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7/25/2018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7/25/2018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7/25/2018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restandards.org/ELA-Literacy/SL/3/1/a/" TargetMode="External"/><Relationship Id="rId2" Type="http://schemas.openxmlformats.org/officeDocument/2006/relationships/hyperlink" Target="http://www.corestandards.org/ELA-Literacy/SL/3/1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corestandards.org/ELA-Literacy/SL/3/1/d/" TargetMode="External"/><Relationship Id="rId5" Type="http://schemas.openxmlformats.org/officeDocument/2006/relationships/hyperlink" Target="http://www.corestandards.org/ELA-Literacy/SL/3/1/c/" TargetMode="External"/><Relationship Id="rId4" Type="http://schemas.openxmlformats.org/officeDocument/2006/relationships/hyperlink" Target="http://www.corestandards.org/ELA-Literacy/SL/3/1/b/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restandards.org/ELA-Literacy/SL/K/1/a/" TargetMode="External"/><Relationship Id="rId2" Type="http://schemas.openxmlformats.org/officeDocument/2006/relationships/hyperlink" Target="http://www.corestandards.org/ELA-Literacy/SL/K/1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corestandards.org/ELA-Literacy/SL/K/1/b/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restandards.org/ELA-Literacy/SL/K/3/" TargetMode="External"/><Relationship Id="rId2" Type="http://schemas.openxmlformats.org/officeDocument/2006/relationships/hyperlink" Target="http://www.corestandards.org/ELA-Literacy/SL/K/2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Social Language Skills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1149864"/>
          </a:xfrm>
        </p:spPr>
        <p:txBody>
          <a:bodyPr>
            <a:normAutofit/>
          </a:bodyPr>
          <a:lstStyle/>
          <a:p>
            <a:r>
              <a:rPr lang="en-US" dirty="0"/>
              <a:t>By Perry Flynn CCC/SLP,</a:t>
            </a:r>
          </a:p>
          <a:p>
            <a:r>
              <a:rPr lang="en-US" dirty="0"/>
              <a:t> Consultant to the North Carolina Department of Public Instruction in the area of SLP &amp; Professor, University of North Carolina, Greensboro</a:t>
            </a:r>
          </a:p>
        </p:txBody>
      </p:sp>
    </p:spTree>
    <p:extLst>
      <p:ext uri="{BB962C8B-B14F-4D97-AF65-F5344CB8AC3E}">
        <p14:creationId xmlns:p14="http://schemas.microsoft.com/office/powerpoint/2010/main" val="19785599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Standards continued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Comprehension and Collaboration:</a:t>
            </a:r>
          </a:p>
          <a:p>
            <a:r>
              <a:rPr lang="en-US" cap="all" dirty="0">
                <a:hlinkClick r:id="rId2"/>
              </a:rPr>
              <a:t>CCSS.ELA-LITERACY.SL.3.1</a:t>
            </a:r>
            <a:br>
              <a:rPr lang="en-US" dirty="0"/>
            </a:br>
            <a:r>
              <a:rPr lang="en-US" dirty="0"/>
              <a:t>Engage effectively in a range of collaborative discussions (one-on-one, in groups, and teacher-led) with diverse partners on </a:t>
            </a:r>
            <a:r>
              <a:rPr lang="en-US" i="1" dirty="0"/>
              <a:t>grade 3 topics and texts</a:t>
            </a:r>
            <a:r>
              <a:rPr lang="en-US" dirty="0"/>
              <a:t>, building on others' ideas and expressing their own clearly.</a:t>
            </a:r>
          </a:p>
          <a:p>
            <a:r>
              <a:rPr lang="en-US" cap="all" dirty="0">
                <a:hlinkClick r:id="rId3"/>
              </a:rPr>
              <a:t>CCSS.ELA-LITERACY.SL.3.1.A</a:t>
            </a:r>
            <a:br>
              <a:rPr lang="en-US" dirty="0"/>
            </a:br>
            <a:r>
              <a:rPr lang="en-US" dirty="0"/>
              <a:t>Come to discussions prepared, having read or studied required material; explicitly draw on that preparation and other information known about the topic to explore ideas under discussion.</a:t>
            </a:r>
          </a:p>
          <a:p>
            <a:r>
              <a:rPr lang="en-US" cap="all" dirty="0">
                <a:hlinkClick r:id="rId4"/>
              </a:rPr>
              <a:t>CCSS.ELA-LITERACY.SL.3.1.B</a:t>
            </a:r>
            <a:br>
              <a:rPr lang="en-US" dirty="0"/>
            </a:br>
            <a:r>
              <a:rPr lang="en-US" dirty="0"/>
              <a:t>Follow agreed-upon rules for discussions (e.g., gaining the floor in respectful ways, listening to others with care, speaking one at a time about the topics and texts under discussion).</a:t>
            </a:r>
          </a:p>
          <a:p>
            <a:r>
              <a:rPr lang="en-US" cap="all" dirty="0">
                <a:hlinkClick r:id="rId5"/>
              </a:rPr>
              <a:t>CCSS.ELA-LITERACY.SL.3.1.C</a:t>
            </a:r>
            <a:br>
              <a:rPr lang="en-US" dirty="0"/>
            </a:br>
            <a:r>
              <a:rPr lang="en-US" dirty="0"/>
              <a:t>Ask questions to check understanding of information presented, stay on topic, and link their comments to the remarks of others.</a:t>
            </a:r>
          </a:p>
          <a:p>
            <a:r>
              <a:rPr lang="en-US" cap="all" dirty="0">
                <a:hlinkClick r:id="rId6"/>
              </a:rPr>
              <a:t>CCSS.ELA-LITERACY.SL.3.1.D</a:t>
            </a:r>
            <a:br>
              <a:rPr lang="en-US" dirty="0"/>
            </a:br>
            <a:r>
              <a:rPr lang="en-US" dirty="0"/>
              <a:t>Explain their own ideas and understanding in light of the discussion.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75454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Chapter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dirty="0"/>
              <a:t>IEP Goals: Skills to Target from the Educational Standards</a:t>
            </a:r>
          </a:p>
        </p:txBody>
      </p:sp>
    </p:spTree>
    <p:extLst>
      <p:ext uri="{BB962C8B-B14F-4D97-AF65-F5344CB8AC3E}">
        <p14:creationId xmlns:p14="http://schemas.microsoft.com/office/powerpoint/2010/main" val="5978323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Requesting objects or actions</a:t>
            </a:r>
          </a:p>
          <a:p>
            <a:r>
              <a:rPr lang="en-US" dirty="0"/>
              <a:t>Refusing</a:t>
            </a:r>
          </a:p>
          <a:p>
            <a:r>
              <a:rPr lang="en-US" dirty="0"/>
              <a:t>Commenting</a:t>
            </a:r>
          </a:p>
          <a:p>
            <a:r>
              <a:rPr lang="en-US" dirty="0"/>
              <a:t>Communicative games</a:t>
            </a:r>
          </a:p>
          <a:p>
            <a:r>
              <a:rPr lang="en-US" dirty="0"/>
              <a:t>Requesting information</a:t>
            </a:r>
          </a:p>
          <a:p>
            <a:r>
              <a:rPr lang="en-US" dirty="0"/>
              <a:t>Answering questions</a:t>
            </a:r>
          </a:p>
          <a:p>
            <a:r>
              <a:rPr lang="en-US" dirty="0"/>
              <a:t>Acknowledging</a:t>
            </a:r>
          </a:p>
          <a:p>
            <a:r>
              <a:rPr lang="en-US" dirty="0"/>
              <a:t>Topic maintenance</a:t>
            </a:r>
          </a:p>
          <a:p>
            <a:r>
              <a:rPr lang="en-US" dirty="0"/>
              <a:t>Reporting on past events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IEP goals/ skills to target</a:t>
            </a:r>
          </a:p>
        </p:txBody>
      </p:sp>
    </p:spTree>
    <p:extLst>
      <p:ext uri="{BB962C8B-B14F-4D97-AF65-F5344CB8AC3E}">
        <p14:creationId xmlns:p14="http://schemas.microsoft.com/office/powerpoint/2010/main" val="980851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Reasoning</a:t>
            </a:r>
          </a:p>
          <a:p>
            <a:r>
              <a:rPr lang="en-US" dirty="0"/>
              <a:t>Predicting</a:t>
            </a:r>
          </a:p>
          <a:p>
            <a:r>
              <a:rPr lang="en-US" dirty="0"/>
              <a:t>Expressing empathy</a:t>
            </a:r>
            <a:r>
              <a:rPr lang="en-US"/>
              <a:t>/ feelings (do2learn.com)</a:t>
            </a:r>
            <a:endParaRPr lang="en-US" dirty="0"/>
          </a:p>
          <a:p>
            <a:r>
              <a:rPr lang="en-US" dirty="0"/>
              <a:t>Imaginary language</a:t>
            </a:r>
          </a:p>
          <a:p>
            <a:r>
              <a:rPr lang="en-US" dirty="0"/>
              <a:t>Relate a narrative</a:t>
            </a:r>
          </a:p>
          <a:p>
            <a:pPr lvl="1"/>
            <a:r>
              <a:rPr lang="en-US" dirty="0"/>
              <a:t>Story Grammar Taxonomy</a:t>
            </a:r>
          </a:p>
          <a:p>
            <a:r>
              <a:rPr lang="en-US" dirty="0"/>
              <a:t>Persuasion</a:t>
            </a:r>
          </a:p>
          <a:p>
            <a:r>
              <a:rPr lang="en-US" dirty="0"/>
              <a:t>Conversation repair strategies</a:t>
            </a:r>
          </a:p>
          <a:p>
            <a:r>
              <a:rPr lang="en-US" dirty="0"/>
              <a:t>Understand and use figurative language</a:t>
            </a:r>
          </a:p>
          <a:p>
            <a:pPr lvl="1"/>
            <a:r>
              <a:rPr lang="en-US" dirty="0"/>
              <a:t>Jokes</a:t>
            </a:r>
          </a:p>
          <a:p>
            <a:pPr lvl="1"/>
            <a:r>
              <a:rPr lang="en-US" dirty="0"/>
              <a:t>riddles</a:t>
            </a:r>
          </a:p>
          <a:p>
            <a:endParaRPr lang="en-US" dirty="0"/>
          </a:p>
          <a:p>
            <a:pPr lvl="1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goals</a:t>
            </a:r>
          </a:p>
        </p:txBody>
      </p:sp>
    </p:spTree>
    <p:extLst>
      <p:ext uri="{BB962C8B-B14F-4D97-AF65-F5344CB8AC3E}">
        <p14:creationId xmlns:p14="http://schemas.microsoft.com/office/powerpoint/2010/main" val="35947796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Comprehend ambiguity</a:t>
            </a:r>
          </a:p>
          <a:p>
            <a:r>
              <a:rPr lang="en-US" dirty="0"/>
              <a:t>Language to establish and maintain social bonds</a:t>
            </a:r>
          </a:p>
          <a:p>
            <a:r>
              <a:rPr lang="en-US" dirty="0"/>
              <a:t>Negation</a:t>
            </a:r>
          </a:p>
          <a:p>
            <a:r>
              <a:rPr lang="en-US" dirty="0"/>
              <a:t>Argumentative and debate skills</a:t>
            </a:r>
          </a:p>
          <a:p>
            <a:r>
              <a:rPr lang="en-US" dirty="0"/>
              <a:t>Eye contact</a:t>
            </a:r>
          </a:p>
          <a:p>
            <a:r>
              <a:rPr lang="en-US" dirty="0"/>
              <a:t>Interpreting and using correct facial and body language</a:t>
            </a:r>
          </a:p>
          <a:p>
            <a:r>
              <a:rPr lang="en-US" dirty="0"/>
              <a:t>Voice quality</a:t>
            </a:r>
          </a:p>
          <a:p>
            <a:r>
              <a:rPr lang="en-US" dirty="0"/>
              <a:t>Greeting / departing behaviors</a:t>
            </a:r>
          </a:p>
          <a:p>
            <a:r>
              <a:rPr lang="en-US" dirty="0"/>
              <a:t>Introducing self/others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goals</a:t>
            </a:r>
          </a:p>
        </p:txBody>
      </p:sp>
    </p:spTree>
    <p:extLst>
      <p:ext uri="{BB962C8B-B14F-4D97-AF65-F5344CB8AC3E}">
        <p14:creationId xmlns:p14="http://schemas.microsoft.com/office/powerpoint/2010/main" val="13018580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Initiating/ joining/ ending conversation</a:t>
            </a:r>
          </a:p>
          <a:p>
            <a:r>
              <a:rPr lang="en-US" dirty="0"/>
              <a:t>Inviting</a:t>
            </a:r>
          </a:p>
          <a:p>
            <a:r>
              <a:rPr lang="en-US" dirty="0"/>
              <a:t>Giving / receiving compliments</a:t>
            </a:r>
          </a:p>
          <a:p>
            <a:r>
              <a:rPr lang="en-US" dirty="0"/>
              <a:t>Expressing feelings</a:t>
            </a:r>
          </a:p>
          <a:p>
            <a:r>
              <a:rPr lang="en-US" dirty="0"/>
              <a:t>Giving an opinion</a:t>
            </a:r>
          </a:p>
          <a:p>
            <a:r>
              <a:rPr lang="en-US" dirty="0"/>
              <a:t>Giving encouragement</a:t>
            </a:r>
          </a:p>
          <a:p>
            <a:r>
              <a:rPr lang="en-US" dirty="0"/>
              <a:t>Apologizing</a:t>
            </a:r>
          </a:p>
          <a:p>
            <a:r>
              <a:rPr lang="en-US" dirty="0"/>
              <a:t>Sportsmanship</a:t>
            </a:r>
          </a:p>
          <a:p>
            <a:r>
              <a:rPr lang="en-US" dirty="0"/>
              <a:t>Asking permission</a:t>
            </a:r>
          </a:p>
          <a:p>
            <a:r>
              <a:rPr lang="en-US" dirty="0"/>
              <a:t>Working in cooperative groups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goals</a:t>
            </a:r>
          </a:p>
        </p:txBody>
      </p:sp>
    </p:spTree>
    <p:extLst>
      <p:ext uri="{BB962C8B-B14F-4D97-AF65-F5344CB8AC3E}">
        <p14:creationId xmlns:p14="http://schemas.microsoft.com/office/powerpoint/2010/main" val="175193786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Solving problems</a:t>
            </a:r>
          </a:p>
          <a:p>
            <a:r>
              <a:rPr lang="en-US" dirty="0"/>
              <a:t>Giving a suggestion</a:t>
            </a:r>
          </a:p>
          <a:p>
            <a:r>
              <a:rPr lang="en-US" dirty="0"/>
              <a:t>Active listening</a:t>
            </a:r>
          </a:p>
          <a:p>
            <a:r>
              <a:rPr lang="en-US" dirty="0"/>
              <a:t>Being “other centered” (Perry’s words) </a:t>
            </a:r>
          </a:p>
          <a:p>
            <a:r>
              <a:rPr lang="en-US" dirty="0"/>
              <a:t>Dealing with teasing/ bullying</a:t>
            </a:r>
          </a:p>
          <a:p>
            <a:r>
              <a:rPr lang="en-US" dirty="0"/>
              <a:t>Joint attention</a:t>
            </a:r>
          </a:p>
          <a:p>
            <a:r>
              <a:rPr lang="en-US" dirty="0"/>
              <a:t>Time management</a:t>
            </a:r>
          </a:p>
          <a:p>
            <a:r>
              <a:rPr lang="en-US" dirty="0"/>
              <a:t>Organization</a:t>
            </a:r>
          </a:p>
          <a:p>
            <a:r>
              <a:rPr lang="en-US" dirty="0"/>
              <a:t>Self determination/ advocacy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goals</a:t>
            </a:r>
          </a:p>
        </p:txBody>
      </p:sp>
    </p:spTree>
    <p:extLst>
      <p:ext uri="{BB962C8B-B14F-4D97-AF65-F5344CB8AC3E}">
        <p14:creationId xmlns:p14="http://schemas.microsoft.com/office/powerpoint/2010/main" val="250725448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Some thoughts from Temple </a:t>
            </a:r>
            <a:r>
              <a:rPr lang="en-US" dirty="0" err="1"/>
              <a:t>Grandin</a:t>
            </a:r>
            <a:r>
              <a:rPr lang="en-US" dirty="0"/>
              <a:t> (Unwritten Rules of Social Relationships?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600" dirty="0"/>
              <a:t>Rules are not absolute: They are situation and person based</a:t>
            </a:r>
          </a:p>
          <a:p>
            <a:r>
              <a:rPr lang="en-US" sz="3600" dirty="0"/>
              <a:t>Not everything is equally important in the grand scheme of things</a:t>
            </a:r>
          </a:p>
          <a:p>
            <a:r>
              <a:rPr lang="en-US" sz="3600" dirty="0"/>
              <a:t>Everyone in the world makes mistakes. It doesn’t have to ruin your day</a:t>
            </a:r>
          </a:p>
          <a:p>
            <a:r>
              <a:rPr lang="en-US" sz="3600" dirty="0"/>
              <a:t>Honesty is different than diplomacy</a:t>
            </a:r>
          </a:p>
          <a:p>
            <a:r>
              <a:rPr lang="en-US" sz="3600" dirty="0"/>
              <a:t>Being polite is appropriate in every situation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07470" y="434547"/>
            <a:ext cx="1057275" cy="15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194047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thoughts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/>
              <a:t>Not everyone who is nice to me is my friend</a:t>
            </a:r>
          </a:p>
          <a:p>
            <a:r>
              <a:rPr lang="en-US" sz="3200" dirty="0"/>
              <a:t>People act differently in Public than they do in private</a:t>
            </a:r>
          </a:p>
          <a:p>
            <a:r>
              <a:rPr lang="en-US" sz="3200" dirty="0"/>
              <a:t>Know when you’re turning people off</a:t>
            </a:r>
          </a:p>
          <a:p>
            <a:r>
              <a:rPr lang="en-US" sz="3200" dirty="0"/>
              <a:t>“Fitting in” is often tied to looking and sounding like you fit in</a:t>
            </a:r>
          </a:p>
          <a:p>
            <a:r>
              <a:rPr lang="en-US" sz="3200" dirty="0"/>
              <a:t>People are responsible for their own behaviors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723462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Chapter 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dirty="0"/>
              <a:t>Service Delivery Models </a:t>
            </a:r>
          </a:p>
        </p:txBody>
      </p:sp>
    </p:spTree>
    <p:extLst>
      <p:ext uri="{BB962C8B-B14F-4D97-AF65-F5344CB8AC3E}">
        <p14:creationId xmlns:p14="http://schemas.microsoft.com/office/powerpoint/2010/main" val="27381923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000" dirty="0"/>
              <a:t>Or</a:t>
            </a:r>
            <a:r>
              <a:rPr lang="en-US" dirty="0"/>
              <a:t> Sheldon Cooper and Friends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3632200"/>
            <a:ext cx="9448800" cy="1619421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7250" y="3628501"/>
            <a:ext cx="2857500" cy="19443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276312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en-US" dirty="0">
                <a:solidFill>
                  <a:srgbClr val="FF0000"/>
                </a:solidFill>
              </a:rPr>
              <a:t>Where do we serve these students?</a:t>
            </a:r>
          </a:p>
          <a:p>
            <a:pPr algn="ctr">
              <a:buNone/>
            </a:pPr>
            <a:r>
              <a:rPr lang="en-US" dirty="0"/>
              <a:t>Speech room (initial instruction of skills)</a:t>
            </a:r>
          </a:p>
          <a:p>
            <a:pPr algn="ctr">
              <a:buNone/>
            </a:pPr>
            <a:r>
              <a:rPr lang="en-US" dirty="0">
                <a:solidFill>
                  <a:srgbClr val="FF0000"/>
                </a:solidFill>
              </a:rPr>
              <a:t>Use of skills in natural environments:</a:t>
            </a:r>
          </a:p>
          <a:p>
            <a:pPr algn="ctr">
              <a:buNone/>
            </a:pPr>
            <a:r>
              <a:rPr lang="en-US" dirty="0">
                <a:solidFill>
                  <a:srgbClr val="C00000"/>
                </a:solidFill>
              </a:rPr>
              <a:t>Work sites</a:t>
            </a:r>
          </a:p>
          <a:p>
            <a:pPr algn="ctr">
              <a:buNone/>
            </a:pPr>
            <a:r>
              <a:rPr lang="en-US" dirty="0">
                <a:solidFill>
                  <a:srgbClr val="92D050"/>
                </a:solidFill>
              </a:rPr>
              <a:t>Clubs</a:t>
            </a:r>
          </a:p>
          <a:p>
            <a:pPr algn="ctr">
              <a:buNone/>
            </a:pPr>
            <a:r>
              <a:rPr lang="en-US" dirty="0">
                <a:solidFill>
                  <a:srgbClr val="00B0F0"/>
                </a:solidFill>
              </a:rPr>
              <a:t>Art ,gym</a:t>
            </a:r>
          </a:p>
          <a:p>
            <a:pPr algn="ctr">
              <a:buNone/>
            </a:pPr>
            <a:r>
              <a:rPr lang="en-US" dirty="0">
                <a:solidFill>
                  <a:srgbClr val="0070C0"/>
                </a:solidFill>
              </a:rPr>
              <a:t>Lunch</a:t>
            </a:r>
          </a:p>
          <a:p>
            <a:pPr algn="ctr">
              <a:buNone/>
            </a:pPr>
            <a:r>
              <a:rPr lang="en-US" dirty="0">
                <a:solidFill>
                  <a:srgbClr val="7030A0"/>
                </a:solidFill>
              </a:rPr>
              <a:t>Playground</a:t>
            </a:r>
          </a:p>
          <a:p>
            <a:pPr algn="ctr">
              <a:buNone/>
            </a:pPr>
            <a:r>
              <a:rPr lang="en-US" dirty="0"/>
              <a:t>Hallways</a:t>
            </a:r>
          </a:p>
          <a:p>
            <a:pPr algn="ctr">
              <a:buNone/>
            </a:pPr>
            <a:r>
              <a:rPr lang="en-US" dirty="0">
                <a:solidFill>
                  <a:srgbClr val="00B050"/>
                </a:solidFill>
              </a:rPr>
              <a:t>Cottage industries</a:t>
            </a:r>
          </a:p>
          <a:p>
            <a:pPr algn="ctr">
              <a:buNone/>
            </a:pPr>
            <a:r>
              <a:rPr lang="en-US" dirty="0">
                <a:solidFill>
                  <a:srgbClr val="FFC000"/>
                </a:solidFill>
              </a:rPr>
              <a:t>Field trips………….</a:t>
            </a:r>
          </a:p>
          <a:p>
            <a:pPr algn="ctr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Least Restrictive Environment</a:t>
            </a:r>
          </a:p>
        </p:txBody>
      </p:sp>
    </p:spTree>
    <p:extLst>
      <p:ext uri="{BB962C8B-B14F-4D97-AF65-F5344CB8AC3E}">
        <p14:creationId xmlns:p14="http://schemas.microsoft.com/office/powerpoint/2010/main" val="184335101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Set up lunch buddy groups</a:t>
            </a:r>
          </a:p>
          <a:p>
            <a:r>
              <a:rPr lang="en-US" dirty="0"/>
              <a:t>Have a social group, meet in the library</a:t>
            </a:r>
          </a:p>
          <a:p>
            <a:r>
              <a:rPr lang="en-US" dirty="0"/>
              <a:t>Start a “book club” </a:t>
            </a:r>
          </a:p>
          <a:p>
            <a:r>
              <a:rPr lang="en-US" dirty="0"/>
              <a:t>Play ground groups</a:t>
            </a:r>
          </a:p>
          <a:p>
            <a:r>
              <a:rPr lang="en-US" dirty="0"/>
              <a:t>Peer partners</a:t>
            </a:r>
          </a:p>
          <a:p>
            <a:r>
              <a:rPr lang="en-US" dirty="0"/>
              <a:t>Cooperative groups in classrooms</a:t>
            </a:r>
          </a:p>
          <a:p>
            <a:r>
              <a:rPr lang="en-US" dirty="0"/>
              <a:t>“Unified” sports teams</a:t>
            </a:r>
          </a:p>
          <a:p>
            <a:r>
              <a:rPr lang="en-US" dirty="0"/>
              <a:t>Go to job sites/ work with job coaches (John, Amanda, Michael) </a:t>
            </a:r>
          </a:p>
          <a:p>
            <a:r>
              <a:rPr lang="en-US" dirty="0"/>
              <a:t>Managers of sports teams (Drew) </a:t>
            </a:r>
          </a:p>
          <a:p>
            <a:r>
              <a:rPr lang="en-US" dirty="0"/>
              <a:t>Participation in clubs</a:t>
            </a:r>
          </a:p>
          <a:p>
            <a:r>
              <a:rPr lang="en-US" dirty="0"/>
              <a:t>Dinner groups (Social Language Club I </a:t>
            </a:r>
            <a:r>
              <a:rPr lang="en-US" dirty="0" err="1"/>
              <a:t>nGreensboro</a:t>
            </a:r>
            <a:r>
              <a:rPr lang="en-US" dirty="0"/>
              <a:t>) </a:t>
            </a:r>
          </a:p>
          <a:p>
            <a:r>
              <a:rPr lang="en-US" dirty="0"/>
              <a:t>“Coach” sports team coaches</a:t>
            </a:r>
          </a:p>
          <a:p>
            <a:r>
              <a:rPr lang="en-US" dirty="0"/>
              <a:t>Allow some alone time if they need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ideas</a:t>
            </a:r>
          </a:p>
        </p:txBody>
      </p:sp>
    </p:spTree>
    <p:extLst>
      <p:ext uri="{BB962C8B-B14F-4D97-AF65-F5344CB8AC3E}">
        <p14:creationId xmlns:p14="http://schemas.microsoft.com/office/powerpoint/2010/main" val="89125182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Picture schedules of behaviors</a:t>
            </a:r>
          </a:p>
          <a:p>
            <a:r>
              <a:rPr lang="en-US" dirty="0"/>
              <a:t>Role plays</a:t>
            </a:r>
          </a:p>
          <a:p>
            <a:r>
              <a:rPr lang="en-US" dirty="0"/>
              <a:t>Videos of good and bad skill use</a:t>
            </a:r>
          </a:p>
          <a:p>
            <a:r>
              <a:rPr lang="en-US" dirty="0"/>
              <a:t>Still pictures</a:t>
            </a:r>
          </a:p>
          <a:p>
            <a:r>
              <a:rPr lang="en-US" dirty="0"/>
              <a:t>Social stories (cartoons, drawings, real pictures…) xtranormal.com (Sesame Street) </a:t>
            </a:r>
          </a:p>
          <a:p>
            <a:r>
              <a:rPr lang="en-US" dirty="0"/>
              <a:t>Cue cards (visual , verbal prompts, cues) </a:t>
            </a:r>
          </a:p>
          <a:p>
            <a:r>
              <a:rPr lang="en-US" dirty="0"/>
              <a:t>Visual reminders (in lockers, on desks, in books……</a:t>
            </a:r>
          </a:p>
          <a:p>
            <a:r>
              <a:rPr lang="en-US" dirty="0"/>
              <a:t>Scripts/ plays, puppets</a:t>
            </a:r>
          </a:p>
          <a:p>
            <a:r>
              <a:rPr lang="en-US" dirty="0"/>
              <a:t>E-mail buddies</a:t>
            </a:r>
          </a:p>
          <a:p>
            <a:r>
              <a:rPr lang="en-US" dirty="0"/>
              <a:t>Skype buddies</a:t>
            </a:r>
          </a:p>
          <a:p>
            <a:r>
              <a:rPr lang="en-US" dirty="0"/>
              <a:t>E-mail community workers who work at jobs of interest to the student</a:t>
            </a:r>
          </a:p>
          <a:p>
            <a:r>
              <a:rPr lang="en-US" dirty="0"/>
              <a:t>Other suggestions?????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Strategies/ scaffolds</a:t>
            </a:r>
          </a:p>
        </p:txBody>
      </p:sp>
    </p:spTree>
    <p:extLst>
      <p:ext uri="{BB962C8B-B14F-4D97-AF65-F5344CB8AC3E}">
        <p14:creationId xmlns:p14="http://schemas.microsoft.com/office/powerpoint/2010/main" val="266037906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case studies: Raj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9218141" y="1915298"/>
            <a:ext cx="2288058" cy="264434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161535" y="1915298"/>
            <a:ext cx="6759146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/>
              <a:t>Selective Mute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/>
              <a:t>Brilliantly smart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/>
              <a:t>“Gamer”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/>
              <a:t>Limited topics of interest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/>
              <a:t>Ego Centric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/>
              <a:t>Hyper sensitive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/>
              <a:t>Limited social experience for his age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/>
              <a:t>Your observations?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691788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Sheldon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9119286" y="2057401"/>
            <a:ext cx="2234899" cy="315715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322173" y="1519881"/>
            <a:ext cx="6499654" cy="5109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Brilliantly smart</a:t>
            </a:r>
          </a:p>
          <a:p>
            <a:r>
              <a:rPr lang="en-US" sz="2800" dirty="0" err="1"/>
              <a:t>Aspergers</a:t>
            </a:r>
            <a:r>
              <a:rPr lang="en-US" sz="2800" dirty="0"/>
              <a:t> syndrome? </a:t>
            </a:r>
          </a:p>
          <a:p>
            <a:r>
              <a:rPr lang="en-US" sz="2800" dirty="0"/>
              <a:t>Limited repertoire of topics</a:t>
            </a:r>
          </a:p>
          <a:p>
            <a:r>
              <a:rPr lang="en-US" sz="2800" dirty="0"/>
              <a:t>Does not read social cues/ non </a:t>
            </a:r>
            <a:r>
              <a:rPr lang="en-US" sz="2800" dirty="0" err="1"/>
              <a:t>verbals</a:t>
            </a:r>
            <a:endParaRPr lang="en-US" sz="2800" dirty="0"/>
          </a:p>
          <a:p>
            <a:r>
              <a:rPr lang="en-US" sz="2800" dirty="0"/>
              <a:t>Does not get sarcasm</a:t>
            </a:r>
          </a:p>
          <a:p>
            <a:r>
              <a:rPr lang="en-US" sz="2800" dirty="0"/>
              <a:t>Limited number of friends</a:t>
            </a:r>
          </a:p>
          <a:p>
            <a:r>
              <a:rPr lang="en-US" sz="2800" dirty="0"/>
              <a:t>Off putting</a:t>
            </a:r>
          </a:p>
          <a:p>
            <a:r>
              <a:rPr lang="en-US" sz="2800" dirty="0"/>
              <a:t>Many idiosyncrasies</a:t>
            </a:r>
          </a:p>
          <a:p>
            <a:r>
              <a:rPr lang="en-US" sz="2800" dirty="0"/>
              <a:t>Flat affect</a:t>
            </a:r>
          </a:p>
          <a:p>
            <a:r>
              <a:rPr lang="en-US" sz="2800" dirty="0"/>
              <a:t>Your observations?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066425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Our goal is to get students to use these behaviors in a variety of situations/ environments independently.  We need to contrive situations that permit this with our support but preferably without our direct interaction/involvement.  Remember peer helpers / tutors,  teachers parents….are so valuable in making this bridge to independence!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 Conclusion: Our Final </a:t>
            </a:r>
            <a:r>
              <a:rPr lang="en-US" dirty="0"/>
              <a:t>goal</a:t>
            </a:r>
          </a:p>
        </p:txBody>
      </p:sp>
    </p:spTree>
    <p:extLst>
      <p:ext uri="{BB962C8B-B14F-4D97-AF65-F5344CB8AC3E}">
        <p14:creationId xmlns:p14="http://schemas.microsoft.com/office/powerpoint/2010/main" val="227574627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Navigating the Social World, Jeanette McAfee, Future Horizons, Arlington, TX, ISBN 1-885477-82-1</a:t>
            </a:r>
          </a:p>
          <a:p>
            <a:r>
              <a:rPr lang="en-US" dirty="0"/>
              <a:t>Super Skills, Judith Coucouvanis, Autism Asperger Publishing Company, Shawnee Mission, KS., ISBN 1-931282-67-6</a:t>
            </a:r>
          </a:p>
          <a:p>
            <a:r>
              <a:rPr lang="en-US" dirty="0"/>
              <a:t>Teach Me Language, Sabrina Freeman, Lorelei </a:t>
            </a:r>
            <a:r>
              <a:rPr lang="en-US" dirty="0" err="1"/>
              <a:t>Dake</a:t>
            </a:r>
            <a:r>
              <a:rPr lang="en-US" dirty="0"/>
              <a:t>, SKF Books, Langley, B. C. Canada, ISBN 0-9657565-0-5</a:t>
            </a:r>
          </a:p>
          <a:p>
            <a:r>
              <a:rPr lang="en-US" dirty="0"/>
              <a:t>The Social Skills Picture Book, Jed Baker, Future Horizons, Arlington, TX, ISBN 1-885477-91-0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Selected references</a:t>
            </a:r>
          </a:p>
        </p:txBody>
      </p:sp>
    </p:spTree>
    <p:extLst>
      <p:ext uri="{BB962C8B-B14F-4D97-AF65-F5344CB8AC3E}">
        <p14:creationId xmlns:p14="http://schemas.microsoft.com/office/powerpoint/2010/main" val="40196219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Chapter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/>
              <a:t>At-Risk Populations: Curriculum and the Education Standards</a:t>
            </a:r>
          </a:p>
        </p:txBody>
      </p:sp>
    </p:spTree>
    <p:extLst>
      <p:ext uri="{BB962C8B-B14F-4D97-AF65-F5344CB8AC3E}">
        <p14:creationId xmlns:p14="http://schemas.microsoft.com/office/powerpoint/2010/main" val="36233435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Students with:</a:t>
            </a:r>
          </a:p>
          <a:p>
            <a:pPr lvl="1"/>
            <a:r>
              <a:rPr lang="en-US" dirty="0"/>
              <a:t>Autism</a:t>
            </a:r>
          </a:p>
          <a:p>
            <a:pPr lvl="1"/>
            <a:r>
              <a:rPr lang="en-US" dirty="0"/>
              <a:t>Intellectual disabilities</a:t>
            </a:r>
          </a:p>
          <a:p>
            <a:pPr lvl="1"/>
            <a:r>
              <a:rPr lang="en-US" dirty="0" err="1"/>
              <a:t>Asperger’s</a:t>
            </a:r>
            <a:r>
              <a:rPr lang="en-US" dirty="0"/>
              <a:t> Syndrome</a:t>
            </a:r>
          </a:p>
          <a:p>
            <a:pPr lvl="1"/>
            <a:r>
              <a:rPr lang="en-US" dirty="0"/>
              <a:t>Middle and high school students</a:t>
            </a:r>
          </a:p>
          <a:p>
            <a:pPr lvl="1"/>
            <a:r>
              <a:rPr lang="en-US" dirty="0"/>
              <a:t>Students with behavior issues</a:t>
            </a:r>
          </a:p>
          <a:p>
            <a:pPr lvl="1"/>
            <a:r>
              <a:rPr lang="en-US" dirty="0"/>
              <a:t>Who else????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Populations</a:t>
            </a:r>
          </a:p>
        </p:txBody>
      </p:sp>
    </p:spTree>
    <p:extLst>
      <p:ext uri="{BB962C8B-B14F-4D97-AF65-F5344CB8AC3E}">
        <p14:creationId xmlns:p14="http://schemas.microsoft.com/office/powerpoint/2010/main" val="6391558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Standard Course of Study</a:t>
            </a:r>
          </a:p>
          <a:p>
            <a:r>
              <a:rPr lang="en-US" dirty="0"/>
              <a:t>Occupational Course of Study</a:t>
            </a:r>
          </a:p>
          <a:p>
            <a:r>
              <a:rPr lang="en-US" dirty="0"/>
              <a:t>Functional performance</a:t>
            </a:r>
          </a:p>
          <a:p>
            <a:r>
              <a:rPr lang="en-US" dirty="0"/>
              <a:t>Extended Content Standards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Negative Impact on: </a:t>
            </a:r>
          </a:p>
        </p:txBody>
      </p:sp>
    </p:spTree>
    <p:extLst>
      <p:ext uri="{BB962C8B-B14F-4D97-AF65-F5344CB8AC3E}">
        <p14:creationId xmlns:p14="http://schemas.microsoft.com/office/powerpoint/2010/main" val="3839558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Could be speech-language primary, seen just for pragmatic skills</a:t>
            </a:r>
          </a:p>
          <a:p>
            <a:r>
              <a:rPr lang="en-US" dirty="0"/>
              <a:t>Could be related service students who need our social skills instruction to fully benefit from goals in primary area in other words meet all IEP goals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Eligibility</a:t>
            </a:r>
          </a:p>
        </p:txBody>
      </p:sp>
    </p:spTree>
    <p:extLst>
      <p:ext uri="{BB962C8B-B14F-4D97-AF65-F5344CB8AC3E}">
        <p14:creationId xmlns:p14="http://schemas.microsoft.com/office/powerpoint/2010/main" val="16116594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Some people call this a non-verbal learning disability</a:t>
            </a:r>
          </a:p>
          <a:p>
            <a:r>
              <a:rPr lang="en-US" dirty="0"/>
              <a:t>Pragmatic disorder</a:t>
            </a:r>
          </a:p>
          <a:p>
            <a:r>
              <a:rPr lang="en-US" dirty="0"/>
              <a:t>Others????</a:t>
            </a:r>
          </a:p>
          <a:p>
            <a:r>
              <a:rPr lang="en-US" dirty="0"/>
              <a:t>Pervasive Developmental Delay,  PDD</a:t>
            </a:r>
          </a:p>
          <a:p>
            <a:r>
              <a:rPr lang="en-US" dirty="0"/>
              <a:t>Not otherwise specified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names</a:t>
            </a:r>
          </a:p>
        </p:txBody>
      </p:sp>
    </p:spTree>
    <p:extLst>
      <p:ext uri="{BB962C8B-B14F-4D97-AF65-F5344CB8AC3E}">
        <p14:creationId xmlns:p14="http://schemas.microsoft.com/office/powerpoint/2010/main" val="14842642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en-US" dirty="0"/>
            </a:br>
            <a:r>
              <a:rPr lang="en-US" dirty="0"/>
              <a:t>Common Core Standards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Comprehension and Collaboration:</a:t>
            </a:r>
          </a:p>
          <a:p>
            <a:r>
              <a:rPr lang="en-US" cap="all" dirty="0">
                <a:hlinkClick r:id="rId2"/>
              </a:rPr>
              <a:t>CCSS.ELA-LITERACY.SL.K.1</a:t>
            </a:r>
            <a:br>
              <a:rPr lang="en-US" dirty="0"/>
            </a:br>
            <a:r>
              <a:rPr lang="en-US" dirty="0"/>
              <a:t>Participate in collaborative conversations with diverse partners about </a:t>
            </a:r>
            <a:r>
              <a:rPr lang="en-US" i="1" dirty="0"/>
              <a:t>kindergarten topics and texts</a:t>
            </a:r>
            <a:r>
              <a:rPr lang="en-US" dirty="0"/>
              <a:t> with peers and adults in small and larger groups.</a:t>
            </a:r>
          </a:p>
          <a:p>
            <a:r>
              <a:rPr lang="en-US" cap="all" dirty="0">
                <a:hlinkClick r:id="rId3"/>
              </a:rPr>
              <a:t>CCSS.ELA-LITERACY.SL.K.1.A</a:t>
            </a:r>
            <a:br>
              <a:rPr lang="en-US" dirty="0"/>
            </a:br>
            <a:r>
              <a:rPr lang="en-US" dirty="0"/>
              <a:t>Follow agreed-upon rules for discussions (e.g., listening to others and taking turns speaking about the topics and texts under discussion).</a:t>
            </a:r>
          </a:p>
          <a:p>
            <a:r>
              <a:rPr lang="en-US" cap="all" dirty="0">
                <a:hlinkClick r:id="rId4"/>
              </a:rPr>
              <a:t>CCSS.ELA-LITERACY.SL.K.1.B</a:t>
            </a:r>
            <a:br>
              <a:rPr lang="en-US" dirty="0"/>
            </a:br>
            <a:r>
              <a:rPr lang="en-US" dirty="0"/>
              <a:t>Continue a conversation through multiple exchanges.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7959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Standards continued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cap="all" dirty="0">
                <a:hlinkClick r:id="rId2"/>
              </a:rPr>
              <a:t>CCSS.ELA-LITERACY.SL.K.2</a:t>
            </a:r>
            <a:br>
              <a:rPr lang="en-US" dirty="0"/>
            </a:br>
            <a:r>
              <a:rPr lang="en-US" dirty="0"/>
              <a:t>Confirm understanding of a text read aloud or information presented orally or through other media by asking and answering questions about key details and requesting clarification if something is not understood.</a:t>
            </a:r>
          </a:p>
          <a:p>
            <a:r>
              <a:rPr lang="en-US" cap="all" dirty="0">
                <a:hlinkClick r:id="rId3"/>
              </a:rPr>
              <a:t>CCSS.ELA-LITERACY.SL.K.3</a:t>
            </a:r>
            <a:br>
              <a:rPr lang="en-US" dirty="0"/>
            </a:br>
            <a:r>
              <a:rPr lang="en-US" dirty="0"/>
              <a:t>Ask and answer questions in order to seek help, get information, or clarify something that is not understood.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4884789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Vapor Trail</Template>
  <TotalTime>789</TotalTime>
  <Words>948</Words>
  <Application>Microsoft Office PowerPoint</Application>
  <PresentationFormat>Widescreen</PresentationFormat>
  <Paragraphs>182</Paragraphs>
  <Slides>26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0" baseType="lpstr">
      <vt:lpstr>Arial</vt:lpstr>
      <vt:lpstr>Calibri</vt:lpstr>
      <vt:lpstr>Century Gothic</vt:lpstr>
      <vt:lpstr>Vapor Trail</vt:lpstr>
      <vt:lpstr>Social Language Skills</vt:lpstr>
      <vt:lpstr>Or Sheldon Cooper and Friends</vt:lpstr>
      <vt:lpstr>Chapter 1</vt:lpstr>
      <vt:lpstr>What Populations</vt:lpstr>
      <vt:lpstr>Negative Impact on: </vt:lpstr>
      <vt:lpstr>Eligibility</vt:lpstr>
      <vt:lpstr>Other names</vt:lpstr>
      <vt:lpstr> Common Core Standards</vt:lpstr>
      <vt:lpstr>Standards continued</vt:lpstr>
      <vt:lpstr>Standards continued</vt:lpstr>
      <vt:lpstr>Chapter 2</vt:lpstr>
      <vt:lpstr>IEP goals/ skills to target</vt:lpstr>
      <vt:lpstr>More goals</vt:lpstr>
      <vt:lpstr>More goals</vt:lpstr>
      <vt:lpstr>More goals</vt:lpstr>
      <vt:lpstr>More goals</vt:lpstr>
      <vt:lpstr>Some thoughts from Temple Grandin (Unwritten Rules of Social Relationships?</vt:lpstr>
      <vt:lpstr>More thoughts</vt:lpstr>
      <vt:lpstr>Chapter 3</vt:lpstr>
      <vt:lpstr>Least Restrictive Environment</vt:lpstr>
      <vt:lpstr>Some ideas</vt:lpstr>
      <vt:lpstr>Strategies/ scaffolds</vt:lpstr>
      <vt:lpstr>Some case studies: Raj</vt:lpstr>
      <vt:lpstr>Sheldon</vt:lpstr>
      <vt:lpstr>In Conclusion: Our Final goal</vt:lpstr>
      <vt:lpstr>Selected references</vt:lpstr>
    </vt:vector>
  </TitlesOfParts>
  <Company>UNC Greensboro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Social Language Skills</dc:title>
  <dc:creator>Perry Flynn</dc:creator>
  <cp:lastModifiedBy>Amy Rose</cp:lastModifiedBy>
  <cp:revision>23</cp:revision>
  <dcterms:created xsi:type="dcterms:W3CDTF">2016-01-13T15:23:44Z</dcterms:created>
  <dcterms:modified xsi:type="dcterms:W3CDTF">2018-07-26T00:45:52Z</dcterms:modified>
</cp:coreProperties>
</file>