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1" r:id="rId6"/>
    <p:sldId id="269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A4A"/>
    <a:srgbClr val="F2F2F2"/>
    <a:srgbClr val="014067"/>
    <a:srgbClr val="3F3F3F"/>
    <a:srgbClr val="014E7D"/>
    <a:srgbClr val="013657"/>
    <a:srgbClr val="01456F"/>
    <a:srgbClr val="014B79"/>
    <a:srgbClr val="0937C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5" autoAdjust="0"/>
    <p:restoredTop sz="94674" autoAdjust="0"/>
  </p:normalViewPr>
  <p:slideViewPr>
    <p:cSldViewPr snapToGrid="0" showGuides="1">
      <p:cViewPr varScale="1">
        <p:scale>
          <a:sx n="114" d="100"/>
          <a:sy n="114" d="100"/>
        </p:scale>
        <p:origin x="888" y="10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ffiliate.wcu.edu/projectinteract/scholar-application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54" y="1945403"/>
            <a:ext cx="8274204" cy="132703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8000" dirty="0"/>
              <a:t>PROJECT INTERACT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654" y="3221805"/>
            <a:ext cx="8274204" cy="9315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2400" dirty="0"/>
              <a:t>AN INTERPROFESSIONAL TRAINING OPPORTUNITY FOR GRADUATE STUDENTS IN PSYCHOLOGY, SPECIAL EDUCATION, AND SPEECH-LANGUAGE PATHOLOGY</a:t>
            </a:r>
          </a:p>
        </p:txBody>
      </p:sp>
      <p:pic>
        <p:nvPicPr>
          <p:cNvPr id="25" name="Picture 24" descr="A picture containing food&#10;&#10;Description automatically generated">
            <a:extLst>
              <a:ext uri="{FF2B5EF4-FFF2-40B4-BE49-F238E27FC236}">
                <a16:creationId xmlns:a16="http://schemas.microsoft.com/office/drawing/2014/main" id="{9493E59E-32B5-984C-8EC9-E251F7A05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637" y="5101819"/>
            <a:ext cx="3512363" cy="175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9949" y="1875074"/>
            <a:ext cx="10452102" cy="3354346"/>
          </a:xfrm>
        </p:spPr>
        <p:txBody>
          <a:bodyPr>
            <a:noAutofit/>
          </a:bodyPr>
          <a:lstStyle/>
          <a:p>
            <a:r>
              <a:rPr lang="en-US" sz="2600" dirty="0"/>
              <a:t>Scholars will be required to work in settings serving IDEA eligible children during two of the five years following grant completion.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600" dirty="0"/>
              <a:t>Any part- or full-time work settings serving children will meet this requirement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478586"/>
            <a:ext cx="8333222" cy="1147969"/>
          </a:xfrm>
        </p:spPr>
        <p:txBody>
          <a:bodyPr/>
          <a:lstStyle/>
          <a:p>
            <a:r>
              <a:rPr lang="en-US" dirty="0"/>
              <a:t>SCHOLAR REQUIREMENTS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9949" y="1751827"/>
            <a:ext cx="9096087" cy="3354346"/>
          </a:xfrm>
        </p:spPr>
        <p:txBody>
          <a:bodyPr>
            <a:noAutofit/>
          </a:bodyPr>
          <a:lstStyle/>
          <a:p>
            <a:r>
              <a:rPr lang="en-US" sz="2600" dirty="0"/>
              <a:t>Required application materials:</a:t>
            </a:r>
          </a:p>
          <a:p>
            <a:pPr lvl="1"/>
            <a:r>
              <a:rPr lang="en-US" sz="2600" b="1" dirty="0"/>
              <a:t>Letter of interest/application</a:t>
            </a:r>
          </a:p>
          <a:p>
            <a:pPr lvl="2"/>
            <a:r>
              <a:rPr lang="en-US" sz="2600" dirty="0"/>
              <a:t>This letter must detail your interest in working </a:t>
            </a:r>
            <a:r>
              <a:rPr lang="en-US" sz="2600" dirty="0" err="1"/>
              <a:t>interprofessionally</a:t>
            </a:r>
            <a:r>
              <a:rPr lang="en-US" sz="2600" dirty="0"/>
              <a:t> with children with Autism and intellectual disabilities.</a:t>
            </a:r>
          </a:p>
          <a:p>
            <a:pPr lvl="1"/>
            <a:r>
              <a:rPr lang="en-US" sz="2600" b="1" dirty="0"/>
              <a:t>Resume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478586"/>
            <a:ext cx="8333222" cy="1147969"/>
          </a:xfrm>
        </p:spPr>
        <p:txBody>
          <a:bodyPr/>
          <a:lstStyle/>
          <a:p>
            <a:r>
              <a:rPr lang="en-US" dirty="0"/>
              <a:t>HOW TO APPLY?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6E98E-790B-CA4C-832B-23A606D6B72C}"/>
              </a:ext>
            </a:extLst>
          </p:cNvPr>
          <p:cNvSpPr txBox="1"/>
          <p:nvPr/>
        </p:nvSpPr>
        <p:spPr>
          <a:xfrm>
            <a:off x="6424449" y="1751827"/>
            <a:ext cx="54627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70EA2-7AB0-574B-9378-C9C19CC16569}"/>
              </a:ext>
            </a:extLst>
          </p:cNvPr>
          <p:cNvSpPr txBox="1"/>
          <p:nvPr/>
        </p:nvSpPr>
        <p:spPr>
          <a:xfrm>
            <a:off x="1246909" y="4414982"/>
            <a:ext cx="10161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DEADLINE – Scholars </a:t>
            </a:r>
            <a:r>
              <a:rPr lang="en-US" sz="2400">
                <a:highlight>
                  <a:srgbClr val="FFFF00"/>
                </a:highlight>
              </a:rPr>
              <a:t>for 2024 </a:t>
            </a:r>
            <a:r>
              <a:rPr lang="en-US" sz="2400" dirty="0">
                <a:highlight>
                  <a:srgbClr val="FFFF00"/>
                </a:highlight>
              </a:rPr>
              <a:t>participation must have materials completed by </a:t>
            </a:r>
            <a:r>
              <a:rPr lang="en-US" sz="2400">
                <a:highlight>
                  <a:srgbClr val="FFFF00"/>
                </a:highlight>
              </a:rPr>
              <a:t>September 22, 2023 </a:t>
            </a:r>
            <a:r>
              <a:rPr lang="en-US" sz="2400" dirty="0">
                <a:highlight>
                  <a:srgbClr val="FFFF00"/>
                </a:highlight>
              </a:rPr>
              <a:t>.  The online application is found on our website: </a:t>
            </a:r>
            <a:r>
              <a:rPr lang="en-US" sz="2400" dirty="0">
                <a:highlight>
                  <a:srgbClr val="FFFF00"/>
                </a:highlight>
                <a:hlinkClick r:id="rId2"/>
              </a:rPr>
              <a:t>https://affiliate.wcu.edu/projectinteract/scholar-application/.  </a:t>
            </a:r>
            <a:r>
              <a:rPr lang="en-US" sz="2400" dirty="0">
                <a:highlight>
                  <a:srgbClr val="FFFF00"/>
                </a:highlight>
              </a:rPr>
              <a:t>INTERACT will actively seek to recruit and support students form underrepresented groups. </a:t>
            </a:r>
          </a:p>
          <a:p>
            <a:r>
              <a:rPr lang="en-US" sz="2400" dirty="0"/>
              <a:t>Interviews will be conducted later in the Fall semester.</a:t>
            </a:r>
          </a:p>
        </p:txBody>
      </p:sp>
    </p:spTree>
    <p:extLst>
      <p:ext uri="{BB962C8B-B14F-4D97-AF65-F5344CB8AC3E}">
        <p14:creationId xmlns:p14="http://schemas.microsoft.com/office/powerpoint/2010/main" val="413535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7B4C-6A52-4A4D-BFCA-E2DFE236A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70" y="2144901"/>
            <a:ext cx="10668262" cy="355616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ea typeface="+mj-lt"/>
                <a:cs typeface="+mj-lt"/>
              </a:rPr>
              <a:t>The contents of this PowerPoint were developed under a grant from the U.S. Department of Education, #H325K1990050. However, these contents do not necessarily represent the policy of the U.S. Department of Education, and you should not assume endorsement by the Federal Government. Project Officer, Anita Vermeer.</a:t>
            </a:r>
            <a:endParaRPr lang="en-US" sz="2400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07F5E-05E6-4E8A-B8CE-3FB2EC0C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C5D2B6F-7120-4ADE-B00B-0ADDEBB5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38" y="359877"/>
            <a:ext cx="4631140" cy="29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2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1911" y="1743179"/>
            <a:ext cx="10608177" cy="461317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Project INTERACT (Interprofessional Autism Collaborative Training) is a 5-year, Department of Education funded Personnel Preparation grant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INTERACT will train 12-15 students each year</a:t>
            </a:r>
            <a:r>
              <a:rPr lang="en-US" sz="2800"/>
              <a:t>, 4-5 from </a:t>
            </a:r>
            <a:r>
              <a:rPr lang="en-US" sz="2800" dirty="0"/>
              <a:t>each of the participating WCU disciplines (Psychology, Special Education, and Speech-Language Pathology</a:t>
            </a:r>
          </a:p>
          <a:p>
            <a:endParaRPr lang="en-US" sz="900" dirty="0"/>
          </a:p>
          <a:p>
            <a:r>
              <a:rPr lang="en-US" sz="2800" dirty="0"/>
              <a:t>Training will occur in one calendar year</a:t>
            </a:r>
          </a:p>
          <a:p>
            <a:endParaRPr lang="en-US" sz="900" dirty="0"/>
          </a:p>
          <a:p>
            <a:r>
              <a:rPr lang="en-US" sz="2800" dirty="0"/>
              <a:t>Courses will occur in the Spring, Summer (May and first and second summer sessions), and Fall terms</a:t>
            </a:r>
          </a:p>
          <a:p>
            <a:endParaRPr lang="en-US" sz="1000" dirty="0"/>
          </a:p>
          <a:p>
            <a:r>
              <a:rPr lang="en-US" sz="2800" dirty="0"/>
              <a:t>Collaborative clinical opportunities will occur during the summer and fall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8" y="202346"/>
            <a:ext cx="8333222" cy="1147969"/>
          </a:xfrm>
        </p:spPr>
        <p:txBody>
          <a:bodyPr/>
          <a:lstStyle/>
          <a:p>
            <a:r>
              <a:rPr lang="en-US" dirty="0"/>
              <a:t>WHAT IS PROJECT INTERACT?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9949" y="2252370"/>
            <a:ext cx="10452102" cy="3354346"/>
          </a:xfrm>
        </p:spPr>
        <p:txBody>
          <a:bodyPr>
            <a:normAutofit/>
          </a:bodyPr>
          <a:lstStyle/>
          <a:p>
            <a:r>
              <a:rPr lang="en-US" sz="2600" dirty="0"/>
              <a:t>To increase the number and quality of personnel serving children with high-intensity needs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INTERACT specifically trains participants (hereafter referred to as scholars) to meet the high intensity needs presented by children with Autism and moderate to severe intellectual disabilities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478586"/>
            <a:ext cx="8333222" cy="1147969"/>
          </a:xfrm>
        </p:spPr>
        <p:txBody>
          <a:bodyPr/>
          <a:lstStyle/>
          <a:p>
            <a:r>
              <a:rPr lang="en-US" dirty="0"/>
              <a:t>PURPOSE OF PROJECT INTERACT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709213"/>
            <a:ext cx="6400800" cy="18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5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404730"/>
            <a:ext cx="8155765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 MODEL OF INTERPROFESSIONAL TRAINING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029DF93-2B45-2D42-AAE9-88B002EF1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75" y="1567848"/>
            <a:ext cx="8492650" cy="47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9949" y="1554538"/>
            <a:ext cx="10452102" cy="3354346"/>
          </a:xfrm>
        </p:spPr>
        <p:txBody>
          <a:bodyPr>
            <a:noAutofit/>
          </a:bodyPr>
          <a:lstStyle/>
          <a:p>
            <a:r>
              <a:rPr lang="en-US" sz="2600" dirty="0"/>
              <a:t>Seminar 1 (Spring) – Interprofessional Teaming and Autism Spectrum Disorder</a:t>
            </a:r>
          </a:p>
          <a:p>
            <a:r>
              <a:rPr lang="en-US" sz="2600" dirty="0"/>
              <a:t>Seminar 2 (May Mini-</a:t>
            </a:r>
            <a:r>
              <a:rPr lang="en-US" sz="2600" dirty="0" err="1"/>
              <a:t>mester</a:t>
            </a:r>
            <a:r>
              <a:rPr lang="en-US" sz="2600" dirty="0"/>
              <a:t>) – Comprehensive Treatment Models for Autism Spectrum Disorders</a:t>
            </a:r>
          </a:p>
          <a:p>
            <a:r>
              <a:rPr lang="en-US" sz="2600" dirty="0"/>
              <a:t>Seminar 3 (Summer I) - Interprofessional Assessment of Autism Spectrum Disorder</a:t>
            </a:r>
          </a:p>
          <a:p>
            <a:r>
              <a:rPr lang="en-US" sz="2600" dirty="0"/>
              <a:t>Seminar 4 (Summer II) – Interprofessional Intervention for Autism Spectrum Disorder </a:t>
            </a:r>
          </a:p>
          <a:p>
            <a:r>
              <a:rPr lang="en-US" sz="2600" dirty="0"/>
              <a:t>Seminar 5 (Fall) – Interprofessional Capstone</a:t>
            </a:r>
          </a:p>
          <a:p>
            <a:endParaRPr lang="en-US" sz="2600" dirty="0"/>
          </a:p>
          <a:p>
            <a:r>
              <a:rPr lang="en-US" sz="2000" dirty="0"/>
              <a:t>15 total Credits leading to a program certificate (9 credit hours are in the summer)- There will be online meeting times to facilitate team building and interactive learning</a:t>
            </a:r>
          </a:p>
          <a:p>
            <a:pPr marL="0" indent="0">
              <a:buNone/>
            </a:pPr>
            <a:endParaRPr lang="en-US" dirty="0"/>
          </a:p>
          <a:p>
            <a:endParaRPr lang="en-US" sz="260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209028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INTERACT ONLINE COURSES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07" y="4593380"/>
            <a:ext cx="1978758" cy="1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9949" y="1875074"/>
            <a:ext cx="10452102" cy="3354346"/>
          </a:xfrm>
        </p:spPr>
        <p:txBody>
          <a:bodyPr>
            <a:noAutofit/>
          </a:bodyPr>
          <a:lstStyle/>
          <a:p>
            <a:r>
              <a:rPr lang="en-US" sz="2600" dirty="0"/>
              <a:t>Scholars will be divided creating teams comprised of representatives of each participating discipline</a:t>
            </a:r>
          </a:p>
          <a:p>
            <a:r>
              <a:rPr lang="en-US" sz="2600" dirty="0"/>
              <a:t>In the Assessment course (Summer I), each team will work together to conduct an assessment with a child.</a:t>
            </a:r>
          </a:p>
          <a:p>
            <a:r>
              <a:rPr lang="en-US" sz="2600" dirty="0"/>
              <a:t>In the Intervention course (Summer II), each team will work together to conduct a consultation of a child.</a:t>
            </a:r>
          </a:p>
          <a:p>
            <a:r>
              <a:rPr lang="en-US" sz="2600" dirty="0"/>
              <a:t>In the Capstone course (Fall), students will work collaboratively to deliver one evidenced-based practice with a child </a:t>
            </a:r>
          </a:p>
          <a:p>
            <a:r>
              <a:rPr lang="en-US" sz="2600" dirty="0"/>
              <a:t>Scholars will be training and delivering services alongside discipline peers in a fully immersive interprofessional experience </a:t>
            </a:r>
          </a:p>
          <a:p>
            <a:r>
              <a:rPr lang="en-US" sz="2600" dirty="0"/>
              <a:t>Scholars will work with families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2" y="480611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INTERACT CLINICAL OPPORTUNITIES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8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1010186"/>
            <a:ext cx="7774690" cy="3354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INTERACT faculty are nationally recognized experts in Autism and Intellectual Disabilities including: (left to right)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dirty="0"/>
              <a:t>Billy Ogletree, Ph.D., WCU Speech-Language Pathology </a:t>
            </a:r>
            <a:r>
              <a:rPr lang="en-US" sz="2200" dirty="0" err="1"/>
              <a:t>ogletree@wcu.edu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Amy Rose, Ph.D., WCU Speech-Language Pathology </a:t>
            </a:r>
            <a:r>
              <a:rPr lang="en-US" sz="2200" dirty="0" err="1"/>
              <a:t>ajrose@wcu.edu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Johanna Price, Ph.D., WCU Speech-Language Pathology  </a:t>
            </a:r>
            <a:r>
              <a:rPr lang="en-US" sz="2200" dirty="0" err="1"/>
              <a:t>jprice@wcu.edu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Karena Cooper-Duffy, Ph.D. WCU Special Education  </a:t>
            </a:r>
            <a:r>
              <a:rPr lang="en-US" sz="2200" dirty="0" err="1"/>
              <a:t>kcooper@wcu.edu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Jonathan Campbell, Ph.D., WCU Psychology   </a:t>
            </a:r>
            <a:r>
              <a:rPr lang="en-US" sz="2200" dirty="0" err="1"/>
              <a:t>jmcampbell@wcu.edu</a:t>
            </a:r>
            <a:endParaRPr lang="en-US" sz="2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dirty="0"/>
              <a:t>Questions? Contact any INTERACT faculty or Grant Coordinator, Machelle Cathey (mcathey@wcu.edu).</a:t>
            </a:r>
          </a:p>
          <a:p>
            <a:endParaRPr lang="en-US" sz="260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187" y="1440810"/>
            <a:ext cx="4957011" cy="539117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 FACULTY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8DD086-2BF3-BA49-A0E0-DAA6CE606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75" y="2175272"/>
            <a:ext cx="5563923" cy="3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3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9949" y="1875074"/>
            <a:ext cx="10452102" cy="3354346"/>
          </a:xfrm>
        </p:spPr>
        <p:txBody>
          <a:bodyPr>
            <a:noAutofit/>
          </a:bodyPr>
          <a:lstStyle/>
          <a:p>
            <a:r>
              <a:rPr lang="en-US" sz="2600" dirty="0"/>
              <a:t>Scholars will receive cutting-edge interprofessional education and practice experiences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Scholars will have one year of graduate school paid for at an in-state rate. Out of state students may be required to pay costs above and beyond the in-state rate.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Scholars will have access to a travel fund for continuing education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600" dirty="0"/>
              <a:t>Scholars will receive a certificate of training post completion (VERY USEFUL with job searches)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478586"/>
            <a:ext cx="8333222" cy="1147969"/>
          </a:xfrm>
        </p:spPr>
        <p:txBody>
          <a:bodyPr/>
          <a:lstStyle/>
          <a:p>
            <a:r>
              <a:rPr lang="en-US" dirty="0"/>
              <a:t>SCHOLAR BENEFITS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5F6F1-AA7D-474C-9C96-9DC0979A5F91}"/>
              </a:ext>
            </a:extLst>
          </p:cNvPr>
          <p:cNvSpPr/>
          <p:nvPr/>
        </p:nvSpPr>
        <p:spPr>
          <a:xfrm>
            <a:off x="11146971" y="209028"/>
            <a:ext cx="740227" cy="53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89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2D1E49"/>
      </a:accent1>
      <a:accent2>
        <a:srgbClr val="EAB200"/>
      </a:accent2>
      <a:accent3>
        <a:srgbClr val="F2F2F2"/>
      </a:accent3>
      <a:accent4>
        <a:srgbClr val="704995"/>
      </a:accent4>
      <a:accent5>
        <a:srgbClr val="846833"/>
      </a:accent5>
      <a:accent6>
        <a:srgbClr val="2A2C67"/>
      </a:accent6>
      <a:hlink>
        <a:srgbClr val="00194C"/>
      </a:hlink>
      <a:folHlink>
        <a:srgbClr val="B991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39d3036-d873-4d7e-8d44-76c1dbd0d7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A100C7E91324CA16888EBC466DC21" ma:contentTypeVersion="12" ma:contentTypeDescription="Create a new document." ma:contentTypeScope="" ma:versionID="16d8555c54c4abc0b07fd40c6c93f057">
  <xsd:schema xmlns:xsd="http://www.w3.org/2001/XMLSchema" xmlns:xs="http://www.w3.org/2001/XMLSchema" xmlns:p="http://schemas.microsoft.com/office/2006/metadata/properties" xmlns:ns2="c39d3036-d873-4d7e-8d44-76c1dbd0d718" xmlns:ns3="d97054aa-386a-4234-8eb2-6b169aa3cad0" targetNamespace="http://schemas.microsoft.com/office/2006/metadata/properties" ma:root="true" ma:fieldsID="ff3ef7132174189e0a50273a64b77c24" ns2:_="" ns3:_="">
    <xsd:import namespace="c39d3036-d873-4d7e-8d44-76c1dbd0d718"/>
    <xsd:import namespace="d97054aa-386a-4234-8eb2-6b169aa3c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d3036-d873-4d7e-8d44-76c1dbd0d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54aa-386a-4234-8eb2-6b169aa3c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c39d3036-d873-4d7e-8d44-76c1dbd0d718"/>
    <ds:schemaRef ds:uri="http://www.w3.org/XML/1998/namespace"/>
    <ds:schemaRef ds:uri="http://purl.org/dc/elements/1.1/"/>
    <ds:schemaRef ds:uri="d97054aa-386a-4234-8eb2-6b169aa3cad0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8B3585-CE25-455A-ADEC-BC7C96613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d3036-d873-4d7e-8d44-76c1dbd0d718"/>
    <ds:schemaRef ds:uri="d97054aa-386a-4234-8eb2-6b169aa3c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726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SemiBold</vt:lpstr>
      <vt:lpstr>Times New Roman</vt:lpstr>
      <vt:lpstr>Office Theme</vt:lpstr>
      <vt:lpstr>PROJECT INTERACT</vt:lpstr>
      <vt:lpstr>The contents of this PowerPoint were developed under a grant from the U.S. Department of Education, #H325K1990050. However, these contents do not necessarily represent the policy of the U.S. Department of Education, and you should not assume endorsement by the Federal Government. Project Officer, Anita Vermeer.</vt:lpstr>
      <vt:lpstr>WHAT IS PROJECT INTERACT?</vt:lpstr>
      <vt:lpstr>PURPOSE OF PROJECT INTERACT</vt:lpstr>
      <vt:lpstr>INTERACT MODEL OF INTERPROFESSIONAL TRAINING</vt:lpstr>
      <vt:lpstr>PROJECT INTERACT ONLINE COURSES</vt:lpstr>
      <vt:lpstr>PROJECT INTERACT CLINICAL OPPORTUNITIES</vt:lpstr>
      <vt:lpstr>INTERACT FACULTY</vt:lpstr>
      <vt:lpstr>SCHOLAR BENEFITS</vt:lpstr>
      <vt:lpstr>SCHOLAR REQUIREMENTS</vt:lpstr>
      <vt:lpstr>HOW TO APPLY?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INTERACT</dc:title>
  <dc:creator/>
  <cp:lastModifiedBy/>
  <cp:revision>14</cp:revision>
  <dcterms:created xsi:type="dcterms:W3CDTF">2019-10-10T18:39:24Z</dcterms:created>
  <dcterms:modified xsi:type="dcterms:W3CDTF">2022-10-04T19:32:43Z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0x010100FF6A100C7E91324CA16888EBC466DC21</vt:lpwstr>
  </property>
</Properties>
</file>