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56" r:id="rId2"/>
    <p:sldId id="257" r:id="rId3"/>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582667-6102-27E7-ED8E-01A166EB4B6B}" name="Guest User" initials="GU" userId="Guest User"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8067D"/>
    <a:srgbClr val="CAC1FF"/>
    <a:srgbClr val="D8D1FF"/>
    <a:srgbClr val="DED9FF"/>
    <a:srgbClr val="DAFEF3"/>
    <a:srgbClr val="DAB1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1" d="100"/>
          <a:sy n="21" d="100"/>
        </p:scale>
        <p:origin x="525"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theme" Target="theme/theme1.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1.xml"/><Relationship Id="rId5" Type="http://schemas.openxmlformats.org/officeDocument/2006/relationships/presProps" Target="presProps.xml"/><Relationship Id="rId10" Type="http://schemas.microsoft.com/office/2018/10/relationships/authors" Target="authors.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providerId="Windows Live" clId="Web-{4759F0E6-3B06-C7AE-1D9F-5668ACBF801E}"/>
    <pc:docChg chg="modSld">
      <pc:chgData name="Guest User" userId="" providerId="Windows Live" clId="Web-{4759F0E6-3B06-C7AE-1D9F-5668ACBF801E}" dt="2026-02-02T18:26:44.568" v="641" actId="20577"/>
      <pc:docMkLst>
        <pc:docMk/>
      </pc:docMkLst>
      <pc:sldChg chg="modSp">
        <pc:chgData name="Guest User" userId="" providerId="Windows Live" clId="Web-{4759F0E6-3B06-C7AE-1D9F-5668ACBF801E}" dt="2026-02-02T18:26:44.568" v="641" actId="20577"/>
        <pc:sldMkLst>
          <pc:docMk/>
          <pc:sldMk cId="1443880982" sldId="256"/>
        </pc:sldMkLst>
        <pc:spChg chg="mod">
          <ac:chgData name="Guest User" userId="" providerId="Windows Live" clId="Web-{4759F0E6-3B06-C7AE-1D9F-5668ACBF801E}" dt="2026-02-02T18:26:44.568" v="641" actId="20577"/>
          <ac:spMkLst>
            <pc:docMk/>
            <pc:sldMk cId="1443880982" sldId="256"/>
            <ac:spMk id="7" creationId="{5C0BCEB6-5D11-CDE6-0A40-496653075A6B}"/>
          </ac:spMkLst>
        </pc:spChg>
        <pc:spChg chg="mod">
          <ac:chgData name="Guest User" userId="" providerId="Windows Live" clId="Web-{4759F0E6-3B06-C7AE-1D9F-5668ACBF801E}" dt="2026-02-02T18:14:49.578" v="363" actId="1076"/>
          <ac:spMkLst>
            <pc:docMk/>
            <pc:sldMk cId="1443880982" sldId="256"/>
            <ac:spMk id="34" creationId="{C45F32BC-2054-BD07-281E-EFFFBF75B147}"/>
          </ac:spMkLst>
        </pc:spChg>
        <pc:spChg chg="mod">
          <ac:chgData name="Guest User" userId="" providerId="Windows Live" clId="Web-{4759F0E6-3B06-C7AE-1D9F-5668ACBF801E}" dt="2026-02-02T18:14:41.203" v="361" actId="1076"/>
          <ac:spMkLst>
            <pc:docMk/>
            <pc:sldMk cId="1443880982" sldId="256"/>
            <ac:spMk id="37" creationId="{F152672E-1857-0218-9C42-E2070F5B1C00}"/>
          </ac:spMkLst>
        </pc:spChg>
        <pc:graphicFrameChg chg="mod modGraphic">
          <ac:chgData name="Guest User" userId="" providerId="Windows Live" clId="Web-{4759F0E6-3B06-C7AE-1D9F-5668ACBF801E}" dt="2026-02-02T18:20:02.820" v="486"/>
          <ac:graphicFrameMkLst>
            <pc:docMk/>
            <pc:sldMk cId="1443880982" sldId="256"/>
            <ac:graphicFrameMk id="18" creationId="{C6F287D9-8301-3FA1-5C6E-81490A4091E0}"/>
          </ac:graphicFrameMkLst>
        </pc:graphicFrameChg>
      </pc:sldChg>
    </pc:docChg>
  </pc:docChgLst>
  <pc:docChgLst>
    <pc:chgData name="Guest User" providerId="Windows Live" clId="Web-{E9813EFE-6F2E-EF50-09DC-4115731AA49B}"/>
    <pc:docChg chg="mod modSld">
      <pc:chgData name="Guest User" userId="" providerId="Windows Live" clId="Web-{E9813EFE-6F2E-EF50-09DC-4115731AA49B}" dt="2026-02-03T17:17:33.238" v="2097" actId="20577"/>
      <pc:docMkLst>
        <pc:docMk/>
      </pc:docMkLst>
      <pc:sldChg chg="addSp delSp modSp modCm">
        <pc:chgData name="Guest User" userId="" providerId="Windows Live" clId="Web-{E9813EFE-6F2E-EF50-09DC-4115731AA49B}" dt="2026-02-03T17:17:33.238" v="2097" actId="20577"/>
        <pc:sldMkLst>
          <pc:docMk/>
          <pc:sldMk cId="1443880982" sldId="256"/>
        </pc:sldMkLst>
        <pc:spChg chg="mod">
          <ac:chgData name="Guest User" userId="" providerId="Windows Live" clId="Web-{E9813EFE-6F2E-EF50-09DC-4115731AA49B}" dt="2026-02-02T22:20:33.198" v="1227" actId="20577"/>
          <ac:spMkLst>
            <pc:docMk/>
            <pc:sldMk cId="1443880982" sldId="256"/>
            <ac:spMk id="4" creationId="{055C8173-4B6D-F546-2169-BDA74825101C}"/>
          </ac:spMkLst>
        </pc:spChg>
        <pc:spChg chg="mod">
          <ac:chgData name="Guest User" userId="" providerId="Windows Live" clId="Web-{E9813EFE-6F2E-EF50-09DC-4115731AA49B}" dt="2026-02-03T16:21:54.372" v="1721" actId="1076"/>
          <ac:spMkLst>
            <pc:docMk/>
            <pc:sldMk cId="1443880982" sldId="256"/>
            <ac:spMk id="6" creationId="{7E5A1F06-8565-60C1-9ED2-5C06B1735A98}"/>
          </ac:spMkLst>
        </pc:spChg>
        <pc:spChg chg="mod">
          <ac:chgData name="Guest User" userId="" providerId="Windows Live" clId="Web-{E9813EFE-6F2E-EF50-09DC-4115731AA49B}" dt="2026-02-03T16:57:48.996" v="1934" actId="20577"/>
          <ac:spMkLst>
            <pc:docMk/>
            <pc:sldMk cId="1443880982" sldId="256"/>
            <ac:spMk id="7" creationId="{5C0BCEB6-5D11-CDE6-0A40-496653075A6B}"/>
          </ac:spMkLst>
        </pc:spChg>
        <pc:spChg chg="mod">
          <ac:chgData name="Guest User" userId="" providerId="Windows Live" clId="Web-{E9813EFE-6F2E-EF50-09DC-4115731AA49B}" dt="2026-02-03T17:17:33.238" v="2097" actId="20577"/>
          <ac:spMkLst>
            <pc:docMk/>
            <pc:sldMk cId="1443880982" sldId="256"/>
            <ac:spMk id="8" creationId="{ED92A456-4E5B-BECB-9D60-78A9AE09ECF3}"/>
          </ac:spMkLst>
        </pc:spChg>
        <pc:spChg chg="add mod ord topLvl">
          <ac:chgData name="Guest User" userId="" providerId="Windows Live" clId="Web-{E9813EFE-6F2E-EF50-09DC-4115731AA49B}" dt="2026-02-03T02:09:25.685" v="1469"/>
          <ac:spMkLst>
            <pc:docMk/>
            <pc:sldMk cId="1443880982" sldId="256"/>
            <ac:spMk id="9" creationId="{13BA209A-29D0-9E51-25A4-7EF9266D6525}"/>
          </ac:spMkLst>
        </pc:spChg>
        <pc:spChg chg="add mod">
          <ac:chgData name="Guest User" userId="" providerId="Windows Live" clId="Web-{E9813EFE-6F2E-EF50-09DC-4115731AA49B}" dt="2026-02-03T16:16:24.035" v="1595" actId="20577"/>
          <ac:spMkLst>
            <pc:docMk/>
            <pc:sldMk cId="1443880982" sldId="256"/>
            <ac:spMk id="10" creationId="{E3BB90E6-4ECD-48B2-C299-6C28E94809A7}"/>
          </ac:spMkLst>
        </pc:spChg>
        <pc:spChg chg="mod">
          <ac:chgData name="Guest User" userId="" providerId="Windows Live" clId="Web-{E9813EFE-6F2E-EF50-09DC-4115731AA49B}" dt="2026-02-03T16:55:34.226" v="1908" actId="1076"/>
          <ac:spMkLst>
            <pc:docMk/>
            <pc:sldMk cId="1443880982" sldId="256"/>
            <ac:spMk id="11" creationId="{E72B80E4-781E-BE59-B8A2-E6E5502966B8}"/>
          </ac:spMkLst>
        </pc:spChg>
        <pc:spChg chg="mod ord">
          <ac:chgData name="Guest User" userId="" providerId="Windows Live" clId="Web-{E9813EFE-6F2E-EF50-09DC-4115731AA49B}" dt="2026-02-02T22:12:00.829" v="1210" actId="1076"/>
          <ac:spMkLst>
            <pc:docMk/>
            <pc:sldMk cId="1443880982" sldId="256"/>
            <ac:spMk id="12" creationId="{1F817DB4-B7B8-2268-A0F7-2B077ADEBCE5}"/>
          </ac:spMkLst>
        </pc:spChg>
        <pc:spChg chg="mod">
          <ac:chgData name="Guest User" userId="" providerId="Windows Live" clId="Web-{E9813EFE-6F2E-EF50-09DC-4115731AA49B}" dt="2026-02-02T22:12:04.516" v="1213" actId="1076"/>
          <ac:spMkLst>
            <pc:docMk/>
            <pc:sldMk cId="1443880982" sldId="256"/>
            <ac:spMk id="14" creationId="{259AC22F-0C07-A47F-E8C0-10B561611068}"/>
          </ac:spMkLst>
        </pc:spChg>
        <pc:spChg chg="mod">
          <ac:chgData name="Guest User" userId="" providerId="Windows Live" clId="Web-{E9813EFE-6F2E-EF50-09DC-4115731AA49B}" dt="2026-02-03T16:22:36.153" v="1741" actId="20577"/>
          <ac:spMkLst>
            <pc:docMk/>
            <pc:sldMk cId="1443880982" sldId="256"/>
            <ac:spMk id="16" creationId="{A41E7D3C-6309-42FD-F8D4-B8B9C65AE45C}"/>
          </ac:spMkLst>
        </pc:spChg>
        <pc:spChg chg="mod">
          <ac:chgData name="Guest User" userId="" providerId="Windows Live" clId="Web-{E9813EFE-6F2E-EF50-09DC-4115731AA49B}" dt="2026-02-03T16:55:13.397" v="1904" actId="1076"/>
          <ac:spMkLst>
            <pc:docMk/>
            <pc:sldMk cId="1443880982" sldId="256"/>
            <ac:spMk id="20" creationId="{E302076B-C606-DB4A-A7F4-CDFD5525A12A}"/>
          </ac:spMkLst>
        </pc:spChg>
        <pc:spChg chg="mod">
          <ac:chgData name="Guest User" userId="" providerId="Windows Live" clId="Web-{E9813EFE-6F2E-EF50-09DC-4115731AA49B}" dt="2026-02-03T16:55:13.631" v="1905" actId="1076"/>
          <ac:spMkLst>
            <pc:docMk/>
            <pc:sldMk cId="1443880982" sldId="256"/>
            <ac:spMk id="21" creationId="{E1EC8981-8BC0-FBB4-020E-C560B4362D6B}"/>
          </ac:spMkLst>
        </pc:spChg>
        <pc:spChg chg="mod">
          <ac:chgData name="Guest User" userId="" providerId="Windows Live" clId="Web-{E9813EFE-6F2E-EF50-09DC-4115731AA49B}" dt="2026-02-02T22:13:28.189" v="1215" actId="1076"/>
          <ac:spMkLst>
            <pc:docMk/>
            <pc:sldMk cId="1443880982" sldId="256"/>
            <ac:spMk id="26" creationId="{D4C8EFF0-FEF7-711A-5C5E-DAD44CB88E3A}"/>
          </ac:spMkLst>
        </pc:spChg>
        <pc:spChg chg="add mod">
          <ac:chgData name="Guest User" userId="" providerId="Windows Live" clId="Web-{E9813EFE-6F2E-EF50-09DC-4115731AA49B}" dt="2026-02-03T16:16:52.473" v="1599" actId="20577"/>
          <ac:spMkLst>
            <pc:docMk/>
            <pc:sldMk cId="1443880982" sldId="256"/>
            <ac:spMk id="28" creationId="{5FBCADBE-A24D-6DBD-5C33-78CCC9A30102}"/>
          </ac:spMkLst>
        </pc:spChg>
        <pc:spChg chg="add mod">
          <ac:chgData name="Guest User" userId="" providerId="Windows Live" clId="Web-{E9813EFE-6F2E-EF50-09DC-4115731AA49B}" dt="2026-02-03T16:18:19.289" v="1633" actId="20577"/>
          <ac:spMkLst>
            <pc:docMk/>
            <pc:sldMk cId="1443880982" sldId="256"/>
            <ac:spMk id="29" creationId="{714C0E4E-DC39-0F3E-48D6-17C7A0EE7D45}"/>
          </ac:spMkLst>
        </pc:spChg>
        <pc:spChg chg="add mod">
          <ac:chgData name="Guest User" userId="" providerId="Windows Live" clId="Web-{E9813EFE-6F2E-EF50-09DC-4115731AA49B}" dt="2026-02-03T16:18:34.445" v="1637" actId="20577"/>
          <ac:spMkLst>
            <pc:docMk/>
            <pc:sldMk cId="1443880982" sldId="256"/>
            <ac:spMk id="31" creationId="{1C375846-E83F-BE9E-285F-0680339459B2}"/>
          </ac:spMkLst>
        </pc:spChg>
        <pc:spChg chg="mod">
          <ac:chgData name="Guest User" userId="" providerId="Windows Live" clId="Web-{E9813EFE-6F2E-EF50-09DC-4115731AA49B}" dt="2026-02-03T16:55:30.647" v="1907" actId="1076"/>
          <ac:spMkLst>
            <pc:docMk/>
            <pc:sldMk cId="1443880982" sldId="256"/>
            <ac:spMk id="33" creationId="{93F05B85-23A4-4980-9926-0AC408BC676F}"/>
          </ac:spMkLst>
        </pc:spChg>
        <pc:spChg chg="mod">
          <ac:chgData name="Guest User" userId="" providerId="Windows Live" clId="Web-{E9813EFE-6F2E-EF50-09DC-4115731AA49B}" dt="2026-02-03T16:57:58.012" v="1935" actId="1076"/>
          <ac:spMkLst>
            <pc:docMk/>
            <pc:sldMk cId="1443880982" sldId="256"/>
            <ac:spMk id="34" creationId="{C45F32BC-2054-BD07-281E-EFFFBF75B147}"/>
          </ac:spMkLst>
        </pc:spChg>
        <pc:spChg chg="add mod">
          <ac:chgData name="Guest User" userId="" providerId="Windows Live" clId="Web-{E9813EFE-6F2E-EF50-09DC-4115731AA49B}" dt="2026-02-03T02:09:53.779" v="1471" actId="1076"/>
          <ac:spMkLst>
            <pc:docMk/>
            <pc:sldMk cId="1443880982" sldId="256"/>
            <ac:spMk id="35" creationId="{1F65588E-C6E8-7B21-688A-6B684DED0B22}"/>
          </ac:spMkLst>
        </pc:spChg>
        <pc:spChg chg="mod">
          <ac:chgData name="Guest User" userId="" providerId="Windows Live" clId="Web-{E9813EFE-6F2E-EF50-09DC-4115731AA49B}" dt="2026-02-03T16:56:47.072" v="1909" actId="1076"/>
          <ac:spMkLst>
            <pc:docMk/>
            <pc:sldMk cId="1443880982" sldId="256"/>
            <ac:spMk id="37" creationId="{F152672E-1857-0218-9C42-E2070F5B1C00}"/>
          </ac:spMkLst>
        </pc:spChg>
        <pc:spChg chg="mod">
          <ac:chgData name="Guest User" userId="" providerId="Windows Live" clId="Web-{E9813EFE-6F2E-EF50-09DC-4115731AA49B}" dt="2026-02-02T19:05:39.960" v="227" actId="20577"/>
          <ac:spMkLst>
            <pc:docMk/>
            <pc:sldMk cId="1443880982" sldId="256"/>
            <ac:spMk id="38" creationId="{3A1319A2-E1EE-B2FD-0AAA-D04EAE776A15}"/>
          </ac:spMkLst>
        </pc:spChg>
        <pc:spChg chg="mod">
          <ac:chgData name="Guest User" userId="" providerId="Windows Live" clId="Web-{E9813EFE-6F2E-EF50-09DC-4115731AA49B}" dt="2026-02-02T22:22:10.169" v="1249" actId="20577"/>
          <ac:spMkLst>
            <pc:docMk/>
            <pc:sldMk cId="1443880982" sldId="256"/>
            <ac:spMk id="39" creationId="{B7C5989E-B40B-E7C4-604C-A0711E3721B8}"/>
          </ac:spMkLst>
        </pc:spChg>
        <pc:spChg chg="add mod">
          <ac:chgData name="Guest User" userId="" providerId="Windows Live" clId="Web-{E9813EFE-6F2E-EF50-09DC-4115731AA49B}" dt="2026-02-03T01:53:36.406" v="1431" actId="1076"/>
          <ac:spMkLst>
            <pc:docMk/>
            <pc:sldMk cId="1443880982" sldId="256"/>
            <ac:spMk id="41" creationId="{CEE8871B-D8A6-21C3-7CFE-8E74966A27D5}"/>
          </ac:spMkLst>
        </pc:spChg>
        <pc:spChg chg="mod">
          <ac:chgData name="Guest User" userId="" providerId="Windows Live" clId="Web-{E9813EFE-6F2E-EF50-09DC-4115731AA49B}" dt="2026-02-02T22:07:05.857" v="1180" actId="1076"/>
          <ac:spMkLst>
            <pc:docMk/>
            <pc:sldMk cId="1443880982" sldId="256"/>
            <ac:spMk id="42" creationId="{814A9952-C93E-AEE3-C80B-98AC59DDD200}"/>
          </ac:spMkLst>
        </pc:spChg>
        <pc:spChg chg="add mod ord topLvl">
          <ac:chgData name="Guest User" userId="" providerId="Windows Live" clId="Web-{E9813EFE-6F2E-EF50-09DC-4115731AA49B}" dt="2026-02-03T01:54:08.797" v="1435" actId="1076"/>
          <ac:spMkLst>
            <pc:docMk/>
            <pc:sldMk cId="1443880982" sldId="256"/>
            <ac:spMk id="43" creationId="{BE09585B-80B6-5345-163E-332885169759}"/>
          </ac:spMkLst>
        </pc:spChg>
        <pc:spChg chg="add mod ord topLvl">
          <ac:chgData name="Guest User" userId="" providerId="Windows Live" clId="Web-{E9813EFE-6F2E-EF50-09DC-4115731AA49B}" dt="2026-02-03T01:55:11.362" v="1440"/>
          <ac:spMkLst>
            <pc:docMk/>
            <pc:sldMk cId="1443880982" sldId="256"/>
            <ac:spMk id="44" creationId="{86355E34-42A2-8A5B-D7CD-038D29E58AF2}"/>
          </ac:spMkLst>
        </pc:spChg>
        <pc:spChg chg="add mod ord topLvl">
          <ac:chgData name="Guest User" userId="" providerId="Windows Live" clId="Web-{E9813EFE-6F2E-EF50-09DC-4115731AA49B}" dt="2026-02-03T01:55:03.268" v="1439"/>
          <ac:spMkLst>
            <pc:docMk/>
            <pc:sldMk cId="1443880982" sldId="256"/>
            <ac:spMk id="45" creationId="{592B9FC8-6BD3-BF24-D4D9-47B5CC49724A}"/>
          </ac:spMkLst>
        </pc:spChg>
        <pc:spChg chg="add mod topLvl">
          <ac:chgData name="Guest User" userId="" providerId="Windows Live" clId="Web-{E9813EFE-6F2E-EF50-09DC-4115731AA49B}" dt="2026-02-03T02:13:11.453" v="1475" actId="1076"/>
          <ac:spMkLst>
            <pc:docMk/>
            <pc:sldMk cId="1443880982" sldId="256"/>
            <ac:spMk id="46" creationId="{C7A6454E-A755-490D-149A-D4ABE533FC91}"/>
          </ac:spMkLst>
        </pc:spChg>
        <pc:spChg chg="add mod">
          <ac:chgData name="Guest User" userId="" providerId="Windows Live" clId="Web-{E9813EFE-6F2E-EF50-09DC-4115731AA49B}" dt="2026-02-03T02:09:53.967" v="1472" actId="1076"/>
          <ac:spMkLst>
            <pc:docMk/>
            <pc:sldMk cId="1443880982" sldId="256"/>
            <ac:spMk id="50" creationId="{B8A58D30-F8B9-6EEB-306C-EF1FD3B95D4E}"/>
          </ac:spMkLst>
        </pc:spChg>
        <pc:spChg chg="add mod">
          <ac:chgData name="Guest User" userId="" providerId="Windows Live" clId="Web-{E9813EFE-6F2E-EF50-09DC-4115731AA49B}" dt="2026-02-03T01:53:36.593" v="1432" actId="1076"/>
          <ac:spMkLst>
            <pc:docMk/>
            <pc:sldMk cId="1443880982" sldId="256"/>
            <ac:spMk id="51" creationId="{9F17B8D5-01C9-A05D-81D8-6548B283EB51}"/>
          </ac:spMkLst>
        </pc:spChg>
        <pc:spChg chg="add mod">
          <ac:chgData name="Guest User" userId="" providerId="Windows Live" clId="Web-{E9813EFE-6F2E-EF50-09DC-4115731AA49B}" dt="2026-02-03T01:58:16.293" v="1463" actId="1076"/>
          <ac:spMkLst>
            <pc:docMk/>
            <pc:sldMk cId="1443880982" sldId="256"/>
            <ac:spMk id="52" creationId="{CCFBB292-79EB-4F24-5C15-EDCBE9CD1F98}"/>
          </ac:spMkLst>
        </pc:spChg>
        <pc:spChg chg="add mod">
          <ac:chgData name="Guest User" userId="" providerId="Windows Live" clId="Web-{E9813EFE-6F2E-EF50-09DC-4115731AA49B}" dt="2026-02-03T01:55:39.629" v="1442" actId="1076"/>
          <ac:spMkLst>
            <pc:docMk/>
            <pc:sldMk cId="1443880982" sldId="256"/>
            <ac:spMk id="53" creationId="{B688D487-9A9B-F17F-7293-8147A9C9A7AD}"/>
          </ac:spMkLst>
        </pc:spChg>
        <pc:spChg chg="add mod">
          <ac:chgData name="Guest User" userId="" providerId="Windows Live" clId="Web-{E9813EFE-6F2E-EF50-09DC-4115731AA49B}" dt="2026-02-03T01:55:52.255" v="1444" actId="14100"/>
          <ac:spMkLst>
            <pc:docMk/>
            <pc:sldMk cId="1443880982" sldId="256"/>
            <ac:spMk id="54" creationId="{22CDE80B-E825-97A8-C134-864F5C9010EA}"/>
          </ac:spMkLst>
        </pc:spChg>
        <pc:spChg chg="add mod">
          <ac:chgData name="Guest User" userId="" providerId="Windows Live" clId="Web-{E9813EFE-6F2E-EF50-09DC-4115731AA49B}" dt="2026-02-03T01:57:31.042" v="1461" actId="14100"/>
          <ac:spMkLst>
            <pc:docMk/>
            <pc:sldMk cId="1443880982" sldId="256"/>
            <ac:spMk id="55" creationId="{7459E460-7A67-5E46-2DBD-3F6FA6AAFBA3}"/>
          </ac:spMkLst>
        </pc:spChg>
        <pc:grpChg chg="add mod">
          <ac:chgData name="Guest User" userId="" providerId="Windows Live" clId="Web-{E9813EFE-6F2E-EF50-09DC-4115731AA49B}" dt="2026-02-03T16:25:32.131" v="1767" actId="1076"/>
          <ac:grpSpMkLst>
            <pc:docMk/>
            <pc:sldMk cId="1443880982" sldId="256"/>
            <ac:grpSpMk id="56" creationId="{06BF20BB-A2AB-849D-4868-4F679D8FAE55}"/>
          </ac:grpSpMkLst>
        </pc:grpChg>
        <pc:graphicFrameChg chg="mod modGraphic">
          <ac:chgData name="Guest User" userId="" providerId="Windows Live" clId="Web-{E9813EFE-6F2E-EF50-09DC-4115731AA49B}" dt="2026-02-02T21:35:24.042" v="487"/>
          <ac:graphicFrameMkLst>
            <pc:docMk/>
            <pc:sldMk cId="1443880982" sldId="256"/>
            <ac:graphicFrameMk id="3" creationId="{351F514D-AE9E-F085-1C69-9814EA98F0D6}"/>
          </ac:graphicFrameMkLst>
        </pc:graphicFrameChg>
        <pc:graphicFrameChg chg="mod modGraphic">
          <ac:chgData name="Guest User" userId="" providerId="Windows Live" clId="Web-{E9813EFE-6F2E-EF50-09DC-4115731AA49B}" dt="2026-02-02T22:14:04.595" v="1216" actId="1076"/>
          <ac:graphicFrameMkLst>
            <pc:docMk/>
            <pc:sldMk cId="1443880982" sldId="256"/>
            <ac:graphicFrameMk id="18" creationId="{C6F287D9-8301-3FA1-5C6E-81490A4091E0}"/>
          </ac:graphicFrameMkLst>
        </pc:graphicFrameChg>
        <pc:graphicFrameChg chg="mod modGraphic">
          <ac:chgData name="Guest User" userId="" providerId="Windows Live" clId="Web-{E9813EFE-6F2E-EF50-09DC-4115731AA49B}" dt="2026-02-02T22:12:03.579" v="1212" actId="1076"/>
          <ac:graphicFrameMkLst>
            <pc:docMk/>
            <pc:sldMk cId="1443880982" sldId="256"/>
            <ac:graphicFrameMk id="19" creationId="{BAE226B1-2561-6D2E-5CB2-BEC2FFE6C773}"/>
          </ac:graphicFrameMkLst>
        </pc:graphicFrameChg>
        <pc:picChg chg="mod">
          <ac:chgData name="Guest User" userId="" providerId="Windows Live" clId="Web-{E9813EFE-6F2E-EF50-09DC-4115731AA49B}" dt="2026-02-03T16:55:12.928" v="1902" actId="1076"/>
          <ac:picMkLst>
            <pc:docMk/>
            <pc:sldMk cId="1443880982" sldId="256"/>
            <ac:picMk id="13" creationId="{8BD95CF5-9A5C-3620-EFCE-237B24F5544B}"/>
          </ac:picMkLst>
        </pc:picChg>
        <pc:picChg chg="mod">
          <ac:chgData name="Guest User" userId="" providerId="Windows Live" clId="Web-{E9813EFE-6F2E-EF50-09DC-4115731AA49B}" dt="2026-02-03T16:55:13.178" v="1903" actId="1076"/>
          <ac:picMkLst>
            <pc:docMk/>
            <pc:sldMk cId="1443880982" sldId="256"/>
            <ac:picMk id="15" creationId="{F771C5B8-4F14-DF9B-11D1-C4BFA513D1BF}"/>
          </ac:picMkLst>
        </pc:picChg>
        <pc:picChg chg="add mod ord">
          <ac:chgData name="Guest User" userId="" providerId="Windows Live" clId="Web-{E9813EFE-6F2E-EF50-09DC-4115731AA49B}" dt="2026-02-03T01:59:01.123" v="1465"/>
          <ac:picMkLst>
            <pc:docMk/>
            <pc:sldMk cId="1443880982" sldId="256"/>
            <ac:picMk id="22" creationId="{5C7DBDED-7212-5E8E-9579-1E2F4CA80658}"/>
          </ac:picMkLst>
        </pc:picChg>
        <pc:picChg chg="add mod ord modCrop">
          <ac:chgData name="Guest User" userId="" providerId="Windows Live" clId="Web-{E9813EFE-6F2E-EF50-09DC-4115731AA49B}" dt="2026-02-03T02:09:53.576" v="1470" actId="1076"/>
          <ac:picMkLst>
            <pc:docMk/>
            <pc:sldMk cId="1443880982" sldId="256"/>
            <ac:picMk id="24" creationId="{5C6A5B77-F60A-653F-119E-4A717E5C5142}"/>
          </ac:picMkLst>
        </pc:picChg>
        <pc:picChg chg="add mod">
          <ac:chgData name="Guest User" userId="" providerId="Windows Live" clId="Web-{E9813EFE-6F2E-EF50-09DC-4115731AA49B}" dt="2026-02-03T01:55:39.411" v="1441" actId="1076"/>
          <ac:picMkLst>
            <pc:docMk/>
            <pc:sldMk cId="1443880982" sldId="256"/>
            <ac:picMk id="25" creationId="{589E2D6E-D270-AA2E-2C60-A9E4DB964E70}"/>
          </ac:picMkLst>
        </pc:picChg>
        <pc:picChg chg="add mod">
          <ac:chgData name="Guest User" userId="" providerId="Windows Live" clId="Web-{E9813EFE-6F2E-EF50-09DC-4115731AA49B}" dt="2026-02-03T01:53:36.188" v="1430" actId="1076"/>
          <ac:picMkLst>
            <pc:docMk/>
            <pc:sldMk cId="1443880982" sldId="256"/>
            <ac:picMk id="27" creationId="{2513BF51-4AAD-6D2B-04E4-2448415C7CF8}"/>
          </ac:picMkLst>
        </pc:picChg>
        <pc:picChg chg="mod">
          <ac:chgData name="Guest User" userId="" providerId="Windows Live" clId="Web-{E9813EFE-6F2E-EF50-09DC-4115731AA49B}" dt="2026-02-02T22:07:17.154" v="1182" actId="1076"/>
          <ac:picMkLst>
            <pc:docMk/>
            <pc:sldMk cId="1443880982" sldId="256"/>
            <ac:picMk id="40" creationId="{68E8BDB1-931B-24E4-26DC-33576D8EFF61}"/>
          </ac:picMkLst>
        </pc:picChg>
        <pc:picChg chg="add mod ord modCrop">
          <ac:chgData name="Guest User" userId="" providerId="Windows Live" clId="Web-{E9813EFE-6F2E-EF50-09DC-4115731AA49B}" dt="2026-02-02T22:12:01.704" v="1211" actId="1076"/>
          <ac:picMkLst>
            <pc:docMk/>
            <pc:sldMk cId="1443880982" sldId="256"/>
            <ac:picMk id="47" creationId="{DBF4E5FE-1E59-6EAD-8AA7-24AE6ABF0858}"/>
          </ac:picMkLst>
        </pc:picChg>
        <pc:extLst>
          <p:ext xmlns:p="http://schemas.openxmlformats.org/presentationml/2006/main" uri="{D6D511B9-2390-475A-947B-AFAB55BFBCF1}">
            <pc226:cmChg xmlns:pc226="http://schemas.microsoft.com/office/powerpoint/2022/06/main/command" chg="mod">
              <pc226:chgData name="Guest User" userId="" providerId="Windows Live" clId="Web-{E9813EFE-6F2E-EF50-09DC-4115731AA49B}" dt="2026-02-03T16:11:13.790" v="1533" actId="20577"/>
              <pc2:cmMkLst xmlns:pc2="http://schemas.microsoft.com/office/powerpoint/2019/9/main/command">
                <pc:docMk/>
                <pc:sldMk cId="1443880982" sldId="256"/>
                <pc2:cmMk id="{2DC3D12C-DA28-4D62-97AA-99E439E9CD10}"/>
              </pc2:cmMkLst>
            </pc226:cmChg>
            <pc226:cmChg xmlns:pc226="http://schemas.microsoft.com/office/powerpoint/2022/06/main/command" chg="mod">
              <pc226:chgData name="Guest User" userId="" providerId="Windows Live" clId="Web-{E9813EFE-6F2E-EF50-09DC-4115731AA49B}" dt="2026-02-03T16:54:56.255" v="1901" actId="20577"/>
              <pc2:cmMkLst xmlns:pc2="http://schemas.microsoft.com/office/powerpoint/2019/9/main/command">
                <pc:docMk/>
                <pc:sldMk cId="1443880982" sldId="256"/>
                <pc2:cmMk id="{F2B97360-BBD4-494E-927B-77912D97B991}"/>
              </pc2:cmMkLst>
            </pc226:cmChg>
          </p:ext>
        </pc:extLst>
      </pc:sldChg>
    </pc:docChg>
  </pc:docChgLst>
  <pc:docChgLst>
    <pc:chgData name="Guest User" providerId="Windows Live" clId="Web-{DCCC762A-8CA7-70C2-2C5C-842E301CA84E}"/>
    <pc:docChg chg="modSld">
      <pc:chgData name="Guest User" userId="" providerId="Windows Live" clId="Web-{DCCC762A-8CA7-70C2-2C5C-842E301CA84E}" dt="2026-02-05T23:11:37.203" v="66" actId="20577"/>
      <pc:docMkLst>
        <pc:docMk/>
      </pc:docMkLst>
      <pc:sldChg chg="modSp">
        <pc:chgData name="Guest User" userId="" providerId="Windows Live" clId="Web-{DCCC762A-8CA7-70C2-2C5C-842E301CA84E}" dt="2026-02-05T23:11:37.203" v="66" actId="20577"/>
        <pc:sldMkLst>
          <pc:docMk/>
          <pc:sldMk cId="1443880982" sldId="256"/>
        </pc:sldMkLst>
        <pc:spChg chg="mod">
          <ac:chgData name="Guest User" userId="" providerId="Windows Live" clId="Web-{DCCC762A-8CA7-70C2-2C5C-842E301CA84E}" dt="2026-02-05T23:11:37.203" v="66" actId="20577"/>
          <ac:spMkLst>
            <pc:docMk/>
            <pc:sldMk cId="1443880982" sldId="256"/>
            <ac:spMk id="4" creationId="{055C8173-4B6D-F546-2169-BDA74825101C}"/>
          </ac:spMkLst>
        </pc:spChg>
        <pc:spChg chg="mod">
          <ac:chgData name="Guest User" userId="" providerId="Windows Live" clId="Web-{DCCC762A-8CA7-70C2-2C5C-842E301CA84E}" dt="2026-02-05T23:03:19.202" v="26" actId="1076"/>
          <ac:spMkLst>
            <pc:docMk/>
            <pc:sldMk cId="1443880982" sldId="256"/>
            <ac:spMk id="6" creationId="{7E5A1F06-8565-60C1-9ED2-5C06B1735A98}"/>
          </ac:spMkLst>
        </pc:spChg>
        <pc:spChg chg="mod">
          <ac:chgData name="Guest User" userId="" providerId="Windows Live" clId="Web-{DCCC762A-8CA7-70C2-2C5C-842E301CA84E}" dt="2026-02-05T23:04:31.206" v="49" actId="20577"/>
          <ac:spMkLst>
            <pc:docMk/>
            <pc:sldMk cId="1443880982" sldId="256"/>
            <ac:spMk id="7" creationId="{5C0BCEB6-5D11-CDE6-0A40-496653075A6B}"/>
          </ac:spMkLst>
        </pc:spChg>
        <pc:spChg chg="mod">
          <ac:chgData name="Guest User" userId="" providerId="Windows Live" clId="Web-{DCCC762A-8CA7-70C2-2C5C-842E301CA84E}" dt="2026-02-05T23:00:03.827" v="8" actId="20577"/>
          <ac:spMkLst>
            <pc:docMk/>
            <pc:sldMk cId="1443880982" sldId="256"/>
            <ac:spMk id="8" creationId="{ED92A456-4E5B-BECB-9D60-78A9AE09ECF3}"/>
          </ac:spMkLst>
        </pc:spChg>
        <pc:spChg chg="mod">
          <ac:chgData name="Guest User" userId="" providerId="Windows Live" clId="Web-{DCCC762A-8CA7-70C2-2C5C-842E301CA84E}" dt="2026-02-05T23:01:40.507" v="21" actId="20577"/>
          <ac:spMkLst>
            <pc:docMk/>
            <pc:sldMk cId="1443880982" sldId="256"/>
            <ac:spMk id="11" creationId="{E72B80E4-781E-BE59-B8A2-E6E5502966B8}"/>
          </ac:spMkLst>
        </pc:spChg>
        <pc:spChg chg="mod">
          <ac:chgData name="Guest User" userId="" providerId="Windows Live" clId="Web-{DCCC762A-8CA7-70C2-2C5C-842E301CA84E}" dt="2026-02-05T23:04:36.503" v="50" actId="1076"/>
          <ac:spMkLst>
            <pc:docMk/>
            <pc:sldMk cId="1443880982" sldId="256"/>
            <ac:spMk id="12" creationId="{1F817DB4-B7B8-2268-A0F7-2B077ADEBCE5}"/>
          </ac:spMkLst>
        </pc:spChg>
        <pc:spChg chg="mod">
          <ac:chgData name="Guest User" userId="" providerId="Windows Live" clId="Web-{DCCC762A-8CA7-70C2-2C5C-842E301CA84E}" dt="2026-02-05T23:11:22.234" v="59" actId="20577"/>
          <ac:spMkLst>
            <pc:docMk/>
            <pc:sldMk cId="1443880982" sldId="256"/>
            <ac:spMk id="37" creationId="{F152672E-1857-0218-9C42-E2070F5B1C00}"/>
          </ac:spMkLst>
        </pc:spChg>
        <pc:graphicFrameChg chg="mod">
          <ac:chgData name="Guest User" userId="" providerId="Windows Live" clId="Web-{DCCC762A-8CA7-70C2-2C5C-842E301CA84E}" dt="2026-02-05T23:03:13.529" v="25" actId="1076"/>
          <ac:graphicFrameMkLst>
            <pc:docMk/>
            <pc:sldMk cId="1443880982" sldId="256"/>
            <ac:graphicFrameMk id="18" creationId="{C6F287D9-8301-3FA1-5C6E-81490A4091E0}"/>
          </ac:graphicFrameMkLst>
        </pc:graphicFrameChg>
        <pc:picChg chg="mod">
          <ac:chgData name="Guest User" userId="" providerId="Windows Live" clId="Web-{DCCC762A-8CA7-70C2-2C5C-842E301CA84E}" dt="2026-02-05T23:03:58.032" v="31" actId="1076"/>
          <ac:picMkLst>
            <pc:docMk/>
            <pc:sldMk cId="1443880982" sldId="256"/>
            <ac:picMk id="47" creationId="{DBF4E5FE-1E59-6EAD-8AA7-24AE6ABF0858}"/>
          </ac:picMkLst>
        </pc:picChg>
      </pc:sldChg>
    </pc:docChg>
  </pc:docChgLst>
  <pc:docChgLst>
    <pc:chgData name="Tayler Franklin" userId="144a2f5a5db99869" providerId="LiveId" clId="{407EFBA1-3437-4718-9E13-630CDADA5703}"/>
    <pc:docChg chg="undo custSel modSld">
      <pc:chgData name="Tayler Franklin" userId="144a2f5a5db99869" providerId="LiveId" clId="{407EFBA1-3437-4718-9E13-630CDADA5703}" dt="2026-02-02T23:24:43.721" v="43" actId="571"/>
      <pc:docMkLst>
        <pc:docMk/>
      </pc:docMkLst>
      <pc:sldChg chg="addSp delSp modSp mod">
        <pc:chgData name="Tayler Franklin" userId="144a2f5a5db99869" providerId="LiveId" clId="{407EFBA1-3437-4718-9E13-630CDADA5703}" dt="2026-02-02T23:24:43.721" v="43" actId="571"/>
        <pc:sldMkLst>
          <pc:docMk/>
          <pc:sldMk cId="1443880982" sldId="256"/>
        </pc:sldMkLst>
      </pc:sldChg>
    </pc:docChg>
  </pc:docChgLst>
  <pc:docChgLst>
    <pc:chgData name="Tayler Franklin" userId="144a2f5a5db99869" providerId="LiveId" clId="{25BD40F1-8D90-4D64-94F4-D1B31DA71E98}"/>
    <pc:docChg chg="undo custSel modSld">
      <pc:chgData name="Tayler Franklin" userId="144a2f5a5db99869" providerId="LiveId" clId="{25BD40F1-8D90-4D64-94F4-D1B31DA71E98}" dt="2026-02-06T18:43:52.213" v="12350" actId="1076"/>
      <pc:docMkLst>
        <pc:docMk/>
      </pc:docMkLst>
      <pc:sldChg chg="addSp delSp modSp mod setBg modCm modNotesTx">
        <pc:chgData name="Tayler Franklin" userId="144a2f5a5db99869" providerId="LiveId" clId="{25BD40F1-8D90-4D64-94F4-D1B31DA71E98}" dt="2026-02-06T18:43:52.213" v="12350" actId="1076"/>
        <pc:sldMkLst>
          <pc:docMk/>
          <pc:sldMk cId="1443880982" sldId="256"/>
        </pc:sldMkLst>
        <pc:spChg chg="add mod">
          <ac:chgData name="Tayler Franklin" userId="144a2f5a5db99869" providerId="LiveId" clId="{25BD40F1-8D90-4D64-94F4-D1B31DA71E98}" dt="2026-02-06T15:32:39.511" v="11920" actId="255"/>
          <ac:spMkLst>
            <pc:docMk/>
            <pc:sldMk cId="1443880982" sldId="256"/>
            <ac:spMk id="6" creationId="{7E5A1F06-8565-60C1-9ED2-5C06B1735A98}"/>
          </ac:spMkLst>
        </pc:spChg>
        <pc:spChg chg="add mod">
          <ac:chgData name="Tayler Franklin" userId="144a2f5a5db99869" providerId="LiveId" clId="{25BD40F1-8D90-4D64-94F4-D1B31DA71E98}" dt="2026-02-06T18:38:43.325" v="12004" actId="20577"/>
          <ac:spMkLst>
            <pc:docMk/>
            <pc:sldMk cId="1443880982" sldId="256"/>
            <ac:spMk id="7" creationId="{5C0BCEB6-5D11-CDE6-0A40-496653075A6B}"/>
          </ac:spMkLst>
        </pc:spChg>
        <pc:spChg chg="add mod">
          <ac:chgData name="Tayler Franklin" userId="144a2f5a5db99869" providerId="LiveId" clId="{25BD40F1-8D90-4D64-94F4-D1B31DA71E98}" dt="2026-02-03T17:16:37.270" v="11349" actId="20577"/>
          <ac:spMkLst>
            <pc:docMk/>
            <pc:sldMk cId="1443880982" sldId="256"/>
            <ac:spMk id="8" creationId="{ED92A456-4E5B-BECB-9D60-78A9AE09ECF3}"/>
          </ac:spMkLst>
        </pc:spChg>
        <pc:spChg chg="mod">
          <ac:chgData name="Tayler Franklin" userId="144a2f5a5db99869" providerId="LiveId" clId="{25BD40F1-8D90-4D64-94F4-D1B31DA71E98}" dt="2026-02-03T14:59:05.978" v="10900" actId="34135"/>
          <ac:spMkLst>
            <pc:docMk/>
            <pc:sldMk cId="1443880982" sldId="256"/>
            <ac:spMk id="9" creationId="{13BA209A-29D0-9E51-25A4-7EF9266D6525}"/>
          </ac:spMkLst>
        </pc:spChg>
        <pc:spChg chg="mod">
          <ac:chgData name="Tayler Franklin" userId="144a2f5a5db99869" providerId="LiveId" clId="{25BD40F1-8D90-4D64-94F4-D1B31DA71E98}" dt="2026-02-06T18:40:00.017" v="12007" actId="255"/>
          <ac:spMkLst>
            <pc:docMk/>
            <pc:sldMk cId="1443880982" sldId="256"/>
            <ac:spMk id="10" creationId="{E3BB90E6-4ECD-48B2-C299-6C28E94809A7}"/>
          </ac:spMkLst>
        </pc:spChg>
        <pc:spChg chg="add mod">
          <ac:chgData name="Tayler Franklin" userId="144a2f5a5db99869" providerId="LiveId" clId="{25BD40F1-8D90-4D64-94F4-D1B31DA71E98}" dt="2026-02-06T15:07:02.182" v="11682" actId="20577"/>
          <ac:spMkLst>
            <pc:docMk/>
            <pc:sldMk cId="1443880982" sldId="256"/>
            <ac:spMk id="11" creationId="{E72B80E4-781E-BE59-B8A2-E6E5502966B8}"/>
          </ac:spMkLst>
        </pc:spChg>
        <pc:spChg chg="add mod">
          <ac:chgData name="Tayler Franklin" userId="144a2f5a5db99869" providerId="LiveId" clId="{25BD40F1-8D90-4D64-94F4-D1B31DA71E98}" dt="2026-02-06T15:32:44.359" v="11921" actId="255"/>
          <ac:spMkLst>
            <pc:docMk/>
            <pc:sldMk cId="1443880982" sldId="256"/>
            <ac:spMk id="12" creationId="{1F817DB4-B7B8-2268-A0F7-2B077ADEBCE5}"/>
          </ac:spMkLst>
        </pc:spChg>
        <pc:spChg chg="add mod">
          <ac:chgData name="Tayler Franklin" userId="144a2f5a5db99869" providerId="LiveId" clId="{25BD40F1-8D90-4D64-94F4-D1B31DA71E98}" dt="2026-02-06T15:32:58.991" v="11923" actId="1076"/>
          <ac:spMkLst>
            <pc:docMk/>
            <pc:sldMk cId="1443880982" sldId="256"/>
            <ac:spMk id="14" creationId="{259AC22F-0C07-A47F-E8C0-10B561611068}"/>
          </ac:spMkLst>
        </pc:spChg>
        <pc:spChg chg="add mod">
          <ac:chgData name="Tayler Franklin" userId="144a2f5a5db99869" providerId="LiveId" clId="{25BD40F1-8D90-4D64-94F4-D1B31DA71E98}" dt="2026-02-06T15:32:28.555" v="11918" actId="255"/>
          <ac:spMkLst>
            <pc:docMk/>
            <pc:sldMk cId="1443880982" sldId="256"/>
            <ac:spMk id="16" creationId="{A41E7D3C-6309-42FD-F8D4-B8B9C65AE45C}"/>
          </ac:spMkLst>
        </pc:spChg>
        <pc:spChg chg="add mod">
          <ac:chgData name="Tayler Franklin" userId="144a2f5a5db99869" providerId="LiveId" clId="{25BD40F1-8D90-4D64-94F4-D1B31DA71E98}" dt="2026-02-06T15:31:57.094" v="11912" actId="255"/>
          <ac:spMkLst>
            <pc:docMk/>
            <pc:sldMk cId="1443880982" sldId="256"/>
            <ac:spMk id="20" creationId="{E302076B-C606-DB4A-A7F4-CDFD5525A12A}"/>
          </ac:spMkLst>
        </pc:spChg>
        <pc:spChg chg="add mod">
          <ac:chgData name="Tayler Franklin" userId="144a2f5a5db99869" providerId="LiveId" clId="{25BD40F1-8D90-4D64-94F4-D1B31DA71E98}" dt="2026-02-06T15:32:19.044" v="11917" actId="1036"/>
          <ac:spMkLst>
            <pc:docMk/>
            <pc:sldMk cId="1443880982" sldId="256"/>
            <ac:spMk id="21" creationId="{E1EC8981-8BC0-FBB4-020E-C560B4362D6B}"/>
          </ac:spMkLst>
        </pc:spChg>
        <pc:spChg chg="mod">
          <ac:chgData name="Tayler Franklin" userId="144a2f5a5db99869" providerId="LiveId" clId="{25BD40F1-8D90-4D64-94F4-D1B31DA71E98}" dt="2026-02-03T14:55:08.044" v="10887" actId="34135"/>
          <ac:spMkLst>
            <pc:docMk/>
            <pc:sldMk cId="1443880982" sldId="256"/>
            <ac:spMk id="26" creationId="{D4C8EFF0-FEF7-711A-5C5E-DAD44CB88E3A}"/>
          </ac:spMkLst>
        </pc:spChg>
        <pc:spChg chg="mod">
          <ac:chgData name="Tayler Franklin" userId="144a2f5a5db99869" providerId="LiveId" clId="{25BD40F1-8D90-4D64-94F4-D1B31DA71E98}" dt="2026-02-06T18:40:05.206" v="12008" actId="255"/>
          <ac:spMkLst>
            <pc:docMk/>
            <pc:sldMk cId="1443880982" sldId="256"/>
            <ac:spMk id="28" creationId="{5FBCADBE-A24D-6DBD-5C33-78CCC9A30102}"/>
          </ac:spMkLst>
        </pc:spChg>
        <pc:spChg chg="mod">
          <ac:chgData name="Tayler Franklin" userId="144a2f5a5db99869" providerId="LiveId" clId="{25BD40F1-8D90-4D64-94F4-D1B31DA71E98}" dt="2026-02-06T18:40:23.769" v="12010" actId="255"/>
          <ac:spMkLst>
            <pc:docMk/>
            <pc:sldMk cId="1443880982" sldId="256"/>
            <ac:spMk id="29" creationId="{714C0E4E-DC39-0F3E-48D6-17C7A0EE7D45}"/>
          </ac:spMkLst>
        </pc:spChg>
        <pc:spChg chg="mod">
          <ac:chgData name="Tayler Franklin" userId="144a2f5a5db99869" providerId="LiveId" clId="{25BD40F1-8D90-4D64-94F4-D1B31DA71E98}" dt="2026-02-06T18:40:16.956" v="12009" actId="255"/>
          <ac:spMkLst>
            <pc:docMk/>
            <pc:sldMk cId="1443880982" sldId="256"/>
            <ac:spMk id="31" creationId="{1C375846-E83F-BE9E-285F-0680339459B2}"/>
          </ac:spMkLst>
        </pc:spChg>
        <pc:spChg chg="mod">
          <ac:chgData name="Tayler Franklin" userId="144a2f5a5db99869" providerId="LiveId" clId="{25BD40F1-8D90-4D64-94F4-D1B31DA71E98}" dt="2026-02-02T20:53:27.413" v="10629" actId="14100"/>
          <ac:spMkLst>
            <pc:docMk/>
            <pc:sldMk cId="1443880982" sldId="256"/>
            <ac:spMk id="32" creationId="{006D33D3-07EC-42AC-0566-B0F98A3DE9ED}"/>
          </ac:spMkLst>
        </pc:spChg>
        <pc:spChg chg="mod">
          <ac:chgData name="Tayler Franklin" userId="144a2f5a5db99869" providerId="LiveId" clId="{25BD40F1-8D90-4D64-94F4-D1B31DA71E98}" dt="2026-02-03T17:21:17.826" v="11357" actId="1076"/>
          <ac:spMkLst>
            <pc:docMk/>
            <pc:sldMk cId="1443880982" sldId="256"/>
            <ac:spMk id="34" creationId="{C45F32BC-2054-BD07-281E-EFFFBF75B147}"/>
          </ac:spMkLst>
        </pc:spChg>
        <pc:spChg chg="add mod">
          <ac:chgData name="Tayler Franklin" userId="144a2f5a5db99869" providerId="LiveId" clId="{25BD40F1-8D90-4D64-94F4-D1B31DA71E98}" dt="2026-02-06T15:34:44.479" v="11945" actId="20577"/>
          <ac:spMkLst>
            <pc:docMk/>
            <pc:sldMk cId="1443880982" sldId="256"/>
            <ac:spMk id="37" creationId="{F152672E-1857-0218-9C42-E2070F5B1C00}"/>
          </ac:spMkLst>
        </pc:spChg>
        <pc:spChg chg="add mod">
          <ac:chgData name="Tayler Franklin" userId="144a2f5a5db99869" providerId="LiveId" clId="{25BD40F1-8D90-4D64-94F4-D1B31DA71E98}" dt="2026-02-03T17:20:57.724" v="11352" actId="1076"/>
          <ac:spMkLst>
            <pc:docMk/>
            <pc:sldMk cId="1443880982" sldId="256"/>
            <ac:spMk id="38" creationId="{3A1319A2-E1EE-B2FD-0AAA-D04EAE776A15}"/>
          </ac:spMkLst>
        </pc:spChg>
        <pc:spChg chg="add mod">
          <ac:chgData name="Tayler Franklin" userId="144a2f5a5db99869" providerId="LiveId" clId="{25BD40F1-8D90-4D64-94F4-D1B31DA71E98}" dt="2026-02-06T18:43:09.166" v="12345" actId="20577"/>
          <ac:spMkLst>
            <pc:docMk/>
            <pc:sldMk cId="1443880982" sldId="256"/>
            <ac:spMk id="39" creationId="{B7C5989E-B40B-E7C4-604C-A0711E3721B8}"/>
          </ac:spMkLst>
        </pc:spChg>
        <pc:spChg chg="add mod">
          <ac:chgData name="Tayler Franklin" userId="144a2f5a5db99869" providerId="LiveId" clId="{25BD40F1-8D90-4D64-94F4-D1B31DA71E98}" dt="2026-02-06T18:43:28.201" v="12347" actId="14100"/>
          <ac:spMkLst>
            <pc:docMk/>
            <pc:sldMk cId="1443880982" sldId="256"/>
            <ac:spMk id="42" creationId="{814A9952-C93E-AEE3-C80B-98AC59DDD200}"/>
          </ac:spMkLst>
        </pc:spChg>
        <pc:spChg chg="mod">
          <ac:chgData name="Tayler Franklin" userId="144a2f5a5db99869" providerId="LiveId" clId="{25BD40F1-8D90-4D64-94F4-D1B31DA71E98}" dt="2026-02-03T14:59:08.683" v="10901" actId="34135"/>
          <ac:spMkLst>
            <pc:docMk/>
            <pc:sldMk cId="1443880982" sldId="256"/>
            <ac:spMk id="43" creationId="{BE09585B-80B6-5345-163E-332885169759}"/>
          </ac:spMkLst>
        </pc:spChg>
        <pc:spChg chg="mod">
          <ac:chgData name="Tayler Franklin" userId="144a2f5a5db99869" providerId="LiveId" clId="{25BD40F1-8D90-4D64-94F4-D1B31DA71E98}" dt="2026-02-03T14:59:02.838" v="10899" actId="34135"/>
          <ac:spMkLst>
            <pc:docMk/>
            <pc:sldMk cId="1443880982" sldId="256"/>
            <ac:spMk id="44" creationId="{86355E34-42A2-8A5B-D7CD-038D29E58AF2}"/>
          </ac:spMkLst>
        </pc:spChg>
        <pc:spChg chg="mod">
          <ac:chgData name="Tayler Franklin" userId="144a2f5a5db99869" providerId="LiveId" clId="{25BD40F1-8D90-4D64-94F4-D1B31DA71E98}" dt="2026-02-03T14:58:55.449" v="10898" actId="34135"/>
          <ac:spMkLst>
            <pc:docMk/>
            <pc:sldMk cId="1443880982" sldId="256"/>
            <ac:spMk id="45" creationId="{592B9FC8-6BD3-BF24-D4D9-47B5CC49724A}"/>
          </ac:spMkLst>
        </pc:spChg>
        <pc:spChg chg="mod">
          <ac:chgData name="Tayler Franklin" userId="144a2f5a5db99869" providerId="LiveId" clId="{25BD40F1-8D90-4D64-94F4-D1B31DA71E98}" dt="2026-02-06T18:39:33.269" v="12006" actId="1076"/>
          <ac:spMkLst>
            <pc:docMk/>
            <pc:sldMk cId="1443880982" sldId="256"/>
            <ac:spMk id="46" creationId="{C7A6454E-A755-490D-149A-D4ABE533FC91}"/>
          </ac:spMkLst>
        </pc:spChg>
        <pc:grpChg chg="mod">
          <ac:chgData name="Tayler Franklin" userId="144a2f5a5db99869" providerId="LiveId" clId="{25BD40F1-8D90-4D64-94F4-D1B31DA71E98}" dt="2026-02-06T15:16:06.791" v="11706" actId="1076"/>
          <ac:grpSpMkLst>
            <pc:docMk/>
            <pc:sldMk cId="1443880982" sldId="256"/>
            <ac:grpSpMk id="56" creationId="{06BF20BB-A2AB-849D-4868-4F679D8FAE55}"/>
          </ac:grpSpMkLst>
        </pc:grpChg>
        <pc:graphicFrameChg chg="mod modGraphic">
          <ac:chgData name="Tayler Franklin" userId="144a2f5a5db99869" providerId="LiveId" clId="{25BD40F1-8D90-4D64-94F4-D1B31DA71E98}" dt="2026-02-06T18:37:23.580" v="11999" actId="20577"/>
          <ac:graphicFrameMkLst>
            <pc:docMk/>
            <pc:sldMk cId="1443880982" sldId="256"/>
            <ac:graphicFrameMk id="3" creationId="{351F514D-AE9E-F085-1C69-9814EA98F0D6}"/>
          </ac:graphicFrameMkLst>
        </pc:graphicFrameChg>
        <pc:graphicFrameChg chg="mod modGraphic">
          <ac:chgData name="Tayler Franklin" userId="144a2f5a5db99869" providerId="LiveId" clId="{25BD40F1-8D90-4D64-94F4-D1B31DA71E98}" dt="2026-02-06T15:31:28.142" v="11899" actId="1076"/>
          <ac:graphicFrameMkLst>
            <pc:docMk/>
            <pc:sldMk cId="1443880982" sldId="256"/>
            <ac:graphicFrameMk id="18" creationId="{C6F287D9-8301-3FA1-5C6E-81490A4091E0}"/>
          </ac:graphicFrameMkLst>
        </pc:graphicFrameChg>
        <pc:graphicFrameChg chg="mod modGraphic">
          <ac:chgData name="Tayler Franklin" userId="144a2f5a5db99869" providerId="LiveId" clId="{25BD40F1-8D90-4D64-94F4-D1B31DA71E98}" dt="2026-02-06T15:33:22.036" v="11927" actId="1035"/>
          <ac:graphicFrameMkLst>
            <pc:docMk/>
            <pc:sldMk cId="1443880982" sldId="256"/>
            <ac:graphicFrameMk id="19" creationId="{BAE226B1-2561-6D2E-5CB2-BEC2FFE6C773}"/>
          </ac:graphicFrameMkLst>
        </pc:graphicFrameChg>
        <pc:picChg chg="add mod modCrop">
          <ac:chgData name="Tayler Franklin" userId="144a2f5a5db99869" providerId="LiveId" clId="{25BD40F1-8D90-4D64-94F4-D1B31DA71E98}" dt="2026-02-03T15:05:20.287" v="11134" actId="1076"/>
          <ac:picMkLst>
            <pc:docMk/>
            <pc:sldMk cId="1443880982" sldId="256"/>
            <ac:picMk id="13" creationId="{8BD95CF5-9A5C-3620-EFCE-237B24F5544B}"/>
          </ac:picMkLst>
        </pc:picChg>
        <pc:picChg chg="add mod">
          <ac:chgData name="Tayler Franklin" userId="144a2f5a5db99869" providerId="LiveId" clId="{25BD40F1-8D90-4D64-94F4-D1B31DA71E98}" dt="2026-02-06T18:43:52.213" v="12350" actId="1076"/>
          <ac:picMkLst>
            <pc:docMk/>
            <pc:sldMk cId="1443880982" sldId="256"/>
            <ac:picMk id="40" creationId="{68E8BDB1-931B-24E4-26DC-33576D8EFF61}"/>
          </ac:picMkLst>
        </pc:picChg>
        <pc:picChg chg="mod">
          <ac:chgData name="Tayler Franklin" userId="144a2f5a5db99869" providerId="LiveId" clId="{25BD40F1-8D90-4D64-94F4-D1B31DA71E98}" dt="2026-02-06T15:19:49.982" v="11739" actId="1076"/>
          <ac:picMkLst>
            <pc:docMk/>
            <pc:sldMk cId="1443880982" sldId="256"/>
            <ac:picMk id="47" creationId="{DBF4E5FE-1E59-6EAD-8AA7-24AE6ABF0858}"/>
          </ac:picMkLst>
        </pc:picChg>
        <pc:extLst>
          <p:ext xmlns:p="http://schemas.openxmlformats.org/presentationml/2006/main" uri="{D6D511B9-2390-475A-947B-AFAB55BFBCF1}">
            <pc226:cmChg xmlns:pc226="http://schemas.microsoft.com/office/powerpoint/2022/06/main/command" chg="mod">
              <pc226:chgData name="Tayler Franklin" userId="144a2f5a5db99869" providerId="LiveId" clId="{25BD40F1-8D90-4D64-94F4-D1B31DA71E98}" dt="2026-02-03T15:09:25.525" v="11154" actId="20577"/>
              <pc2:cmMkLst xmlns:pc2="http://schemas.microsoft.com/office/powerpoint/2019/9/main/command">
                <pc:docMk/>
                <pc:sldMk cId="1443880982" sldId="256"/>
                <pc2:cmMk id="{2DC3D12C-DA28-4D62-97AA-99E439E9CD10}"/>
              </pc2:cmMkLst>
            </pc226:cmChg>
            <pc226:cmChg xmlns:pc226="http://schemas.microsoft.com/office/powerpoint/2022/06/main/command" chg="mod">
              <pc226:chgData name="Tayler Franklin" userId="144a2f5a5db99869" providerId="LiveId" clId="{25BD40F1-8D90-4D64-94F4-D1B31DA71E98}" dt="2026-02-03T16:53:28.329" v="11282" actId="20577"/>
              <pc2:cmMkLst xmlns:pc2="http://schemas.microsoft.com/office/powerpoint/2019/9/main/command">
                <pc:docMk/>
                <pc:sldMk cId="1443880982" sldId="256"/>
                <pc2:cmMk id="{F2B97360-BBD4-494E-927B-77912D97B991}"/>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2E7014-5C6D-4856-A0CB-5FE4B81F29CD}" type="datetimeFigureOut">
              <a:t>3/1/2026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565255-E9CD-4079-8A3A-0B0D83B84018}" type="slidenum">
              <a:t>‹#›</a:t>
            </a:fld>
            <a:endParaRPr lang="en-US"/>
          </a:p>
        </p:txBody>
      </p:sp>
    </p:spTree>
    <p:extLst>
      <p:ext uri="{BB962C8B-B14F-4D97-AF65-F5344CB8AC3E}">
        <p14:creationId xmlns:p14="http://schemas.microsoft.com/office/powerpoint/2010/main" val="297530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Notes for Tayler/me to do: </a:t>
            </a:r>
          </a:p>
          <a:p>
            <a:pPr marL="171450" indent="-171450">
              <a:buFont typeface="Calibri"/>
              <a:buChar char="-"/>
            </a:pPr>
            <a:r>
              <a:rPr lang="en-US">
                <a:ea typeface="Calibri"/>
                <a:cs typeface="Calibri"/>
              </a:rPr>
              <a:t>I </a:t>
            </a:r>
            <a:r>
              <a:rPr lang="en-US" err="1">
                <a:ea typeface="Calibri"/>
                <a:cs typeface="Calibri"/>
              </a:rPr>
              <a:t>kinda</a:t>
            </a:r>
            <a:r>
              <a:rPr lang="en-US">
                <a:ea typeface="Calibri"/>
                <a:cs typeface="Calibri"/>
              </a:rPr>
              <a:t> roughed the background- check proportions of margins and shapes. Center results better, text in tables needs to be centered.</a:t>
            </a:r>
          </a:p>
        </p:txBody>
      </p:sp>
      <p:sp>
        <p:nvSpPr>
          <p:cNvPr id="4" name="Slide Number Placeholder 3"/>
          <p:cNvSpPr>
            <a:spLocks noGrp="1"/>
          </p:cNvSpPr>
          <p:nvPr>
            <p:ph type="sldNum" sz="quarter" idx="5"/>
          </p:nvPr>
        </p:nvSpPr>
        <p:spPr/>
        <p:txBody>
          <a:bodyPr/>
          <a:lstStyle/>
          <a:p>
            <a:fld id="{3B565255-E9CD-4079-8A3A-0B0D83B84018}" type="slidenum">
              <a:t>1</a:t>
            </a:fld>
            <a:endParaRPr lang="en-US"/>
          </a:p>
        </p:txBody>
      </p:sp>
    </p:spTree>
    <p:extLst>
      <p:ext uri="{BB962C8B-B14F-4D97-AF65-F5344CB8AC3E}">
        <p14:creationId xmlns:p14="http://schemas.microsoft.com/office/powerpoint/2010/main" val="2560758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Notes for Tayler/me to do: </a:t>
            </a:r>
          </a:p>
          <a:p>
            <a:pPr marL="171450" indent="-171450">
              <a:buFont typeface="Calibri"/>
              <a:buChar char="-"/>
            </a:pPr>
            <a:r>
              <a:rPr lang="en-US">
                <a:ea typeface="Calibri"/>
                <a:cs typeface="Calibri"/>
              </a:rPr>
              <a:t>I </a:t>
            </a:r>
            <a:r>
              <a:rPr lang="en-US" err="1">
                <a:ea typeface="Calibri"/>
                <a:cs typeface="Calibri"/>
              </a:rPr>
              <a:t>kinda</a:t>
            </a:r>
            <a:r>
              <a:rPr lang="en-US">
                <a:ea typeface="Calibri"/>
                <a:cs typeface="Calibri"/>
              </a:rPr>
              <a:t> roughed the background- check proportions of margins and shapes. Center results better, text in tables needs to be centered.</a:t>
            </a:r>
          </a:p>
        </p:txBody>
      </p:sp>
      <p:sp>
        <p:nvSpPr>
          <p:cNvPr id="4" name="Slide Number Placeholder 3"/>
          <p:cNvSpPr>
            <a:spLocks noGrp="1"/>
          </p:cNvSpPr>
          <p:nvPr>
            <p:ph type="sldNum" sz="quarter" idx="5"/>
          </p:nvPr>
        </p:nvSpPr>
        <p:spPr/>
        <p:txBody>
          <a:bodyPr/>
          <a:lstStyle/>
          <a:p>
            <a:fld id="{3B565255-E9CD-4079-8A3A-0B0D83B84018}" type="slidenum">
              <a:t>2</a:t>
            </a:fld>
            <a:endParaRPr lang="en-US"/>
          </a:p>
        </p:txBody>
      </p:sp>
    </p:spTree>
    <p:extLst>
      <p:ext uri="{BB962C8B-B14F-4D97-AF65-F5344CB8AC3E}">
        <p14:creationId xmlns:p14="http://schemas.microsoft.com/office/powerpoint/2010/main" val="2560758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p>
        </p:txBody>
      </p:sp>
      <p:sp>
        <p:nvSpPr>
          <p:cNvPr id="4" name="Date Placeholder 3"/>
          <p:cNvSpPr>
            <a:spLocks noGrp="1"/>
          </p:cNvSpPr>
          <p:nvPr>
            <p:ph type="dt" sz="half" idx="10"/>
          </p:nvPr>
        </p:nvSpPr>
        <p:spPr/>
        <p:txBody>
          <a:bodyPr/>
          <a:lstStyle/>
          <a:p>
            <a:fld id="{5D0D1CF1-B9CA-4BD0-9172-5A2F802F9CB8}"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26A00-07C5-42EF-A564-89FB95B5BCF4}" type="slidenum">
              <a:rPr lang="en-US" smtClean="0"/>
              <a:t>‹#›</a:t>
            </a:fld>
            <a:endParaRPr lang="en-US"/>
          </a:p>
        </p:txBody>
      </p:sp>
    </p:spTree>
    <p:extLst>
      <p:ext uri="{BB962C8B-B14F-4D97-AF65-F5344CB8AC3E}">
        <p14:creationId xmlns:p14="http://schemas.microsoft.com/office/powerpoint/2010/main" val="2986831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0D1CF1-B9CA-4BD0-9172-5A2F802F9CB8}"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26A00-07C5-42EF-A564-89FB95B5BCF4}" type="slidenum">
              <a:rPr lang="en-US" smtClean="0"/>
              <a:t>‹#›</a:t>
            </a:fld>
            <a:endParaRPr lang="en-US"/>
          </a:p>
        </p:txBody>
      </p:sp>
    </p:spTree>
    <p:extLst>
      <p:ext uri="{BB962C8B-B14F-4D97-AF65-F5344CB8AC3E}">
        <p14:creationId xmlns:p14="http://schemas.microsoft.com/office/powerpoint/2010/main" val="2347587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0D1CF1-B9CA-4BD0-9172-5A2F802F9CB8}"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26A00-07C5-42EF-A564-89FB95B5BCF4}" type="slidenum">
              <a:rPr lang="en-US" smtClean="0"/>
              <a:t>‹#›</a:t>
            </a:fld>
            <a:endParaRPr lang="en-US"/>
          </a:p>
        </p:txBody>
      </p:sp>
    </p:spTree>
    <p:extLst>
      <p:ext uri="{BB962C8B-B14F-4D97-AF65-F5344CB8AC3E}">
        <p14:creationId xmlns:p14="http://schemas.microsoft.com/office/powerpoint/2010/main" val="591086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0D1CF1-B9CA-4BD0-9172-5A2F802F9CB8}"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26A00-07C5-42EF-A564-89FB95B5BCF4}" type="slidenum">
              <a:rPr lang="en-US" smtClean="0"/>
              <a:t>‹#›</a:t>
            </a:fld>
            <a:endParaRPr lang="en-US"/>
          </a:p>
        </p:txBody>
      </p:sp>
    </p:spTree>
    <p:extLst>
      <p:ext uri="{BB962C8B-B14F-4D97-AF65-F5344CB8AC3E}">
        <p14:creationId xmlns:p14="http://schemas.microsoft.com/office/powerpoint/2010/main" val="1414244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tint val="82000"/>
                  </a:schemeClr>
                </a:solidFill>
              </a:defRPr>
            </a:lvl1pPr>
            <a:lvl2pPr marL="2194560" indent="0">
              <a:buNone/>
              <a:defRPr sz="9600">
                <a:solidFill>
                  <a:schemeClr val="tx1">
                    <a:tint val="82000"/>
                  </a:schemeClr>
                </a:solidFill>
              </a:defRPr>
            </a:lvl2pPr>
            <a:lvl3pPr marL="4389120" indent="0">
              <a:buNone/>
              <a:defRPr sz="8640">
                <a:solidFill>
                  <a:schemeClr val="tx1">
                    <a:tint val="82000"/>
                  </a:schemeClr>
                </a:solidFill>
              </a:defRPr>
            </a:lvl3pPr>
            <a:lvl4pPr marL="6583680" indent="0">
              <a:buNone/>
              <a:defRPr sz="7680">
                <a:solidFill>
                  <a:schemeClr val="tx1">
                    <a:tint val="82000"/>
                  </a:schemeClr>
                </a:solidFill>
              </a:defRPr>
            </a:lvl4pPr>
            <a:lvl5pPr marL="8778240" indent="0">
              <a:buNone/>
              <a:defRPr sz="7680">
                <a:solidFill>
                  <a:schemeClr val="tx1">
                    <a:tint val="82000"/>
                  </a:schemeClr>
                </a:solidFill>
              </a:defRPr>
            </a:lvl5pPr>
            <a:lvl6pPr marL="10972800" indent="0">
              <a:buNone/>
              <a:defRPr sz="7680">
                <a:solidFill>
                  <a:schemeClr val="tx1">
                    <a:tint val="82000"/>
                  </a:schemeClr>
                </a:solidFill>
              </a:defRPr>
            </a:lvl6pPr>
            <a:lvl7pPr marL="13167360" indent="0">
              <a:buNone/>
              <a:defRPr sz="7680">
                <a:solidFill>
                  <a:schemeClr val="tx1">
                    <a:tint val="82000"/>
                  </a:schemeClr>
                </a:solidFill>
              </a:defRPr>
            </a:lvl7pPr>
            <a:lvl8pPr marL="15361920" indent="0">
              <a:buNone/>
              <a:defRPr sz="7680">
                <a:solidFill>
                  <a:schemeClr val="tx1">
                    <a:tint val="82000"/>
                  </a:schemeClr>
                </a:solidFill>
              </a:defRPr>
            </a:lvl8pPr>
            <a:lvl9pPr marL="17556480" indent="0">
              <a:buNone/>
              <a:defRPr sz="76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0D1CF1-B9CA-4BD0-9172-5A2F802F9CB8}"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26A00-07C5-42EF-A564-89FB95B5BCF4}" type="slidenum">
              <a:rPr lang="en-US" smtClean="0"/>
              <a:t>‹#›</a:t>
            </a:fld>
            <a:endParaRPr lang="en-US"/>
          </a:p>
        </p:txBody>
      </p:sp>
    </p:spTree>
    <p:extLst>
      <p:ext uri="{BB962C8B-B14F-4D97-AF65-F5344CB8AC3E}">
        <p14:creationId xmlns:p14="http://schemas.microsoft.com/office/powerpoint/2010/main" val="4103686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0D1CF1-B9CA-4BD0-9172-5A2F802F9CB8}" type="datetimeFigureOut">
              <a:rPr lang="en-US" smtClean="0"/>
              <a:t>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26A00-07C5-42EF-A564-89FB95B5BCF4}" type="slidenum">
              <a:rPr lang="en-US" smtClean="0"/>
              <a:t>‹#›</a:t>
            </a:fld>
            <a:endParaRPr lang="en-US"/>
          </a:p>
        </p:txBody>
      </p:sp>
    </p:spTree>
    <p:extLst>
      <p:ext uri="{BB962C8B-B14F-4D97-AF65-F5344CB8AC3E}">
        <p14:creationId xmlns:p14="http://schemas.microsoft.com/office/powerpoint/2010/main" val="2693591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0D1CF1-B9CA-4BD0-9172-5A2F802F9CB8}" type="datetimeFigureOut">
              <a:rPr lang="en-US" smtClean="0"/>
              <a:t>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26A00-07C5-42EF-A564-89FB95B5BCF4}" type="slidenum">
              <a:rPr lang="en-US" smtClean="0"/>
              <a:t>‹#›</a:t>
            </a:fld>
            <a:endParaRPr lang="en-US"/>
          </a:p>
        </p:txBody>
      </p:sp>
    </p:spTree>
    <p:extLst>
      <p:ext uri="{BB962C8B-B14F-4D97-AF65-F5344CB8AC3E}">
        <p14:creationId xmlns:p14="http://schemas.microsoft.com/office/powerpoint/2010/main" val="1595479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0D1CF1-B9CA-4BD0-9172-5A2F802F9CB8}" type="datetimeFigureOut">
              <a:rPr lang="en-US" smtClean="0"/>
              <a:t>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A26A00-07C5-42EF-A564-89FB95B5BCF4}" type="slidenum">
              <a:rPr lang="en-US" smtClean="0"/>
              <a:t>‹#›</a:t>
            </a:fld>
            <a:endParaRPr lang="en-US"/>
          </a:p>
        </p:txBody>
      </p:sp>
    </p:spTree>
    <p:extLst>
      <p:ext uri="{BB962C8B-B14F-4D97-AF65-F5344CB8AC3E}">
        <p14:creationId xmlns:p14="http://schemas.microsoft.com/office/powerpoint/2010/main" val="1788073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0D1CF1-B9CA-4BD0-9172-5A2F802F9CB8}" type="datetimeFigureOut">
              <a:rPr lang="en-US" smtClean="0"/>
              <a:t>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A26A00-07C5-42EF-A564-89FB95B5BCF4}" type="slidenum">
              <a:rPr lang="en-US" smtClean="0"/>
              <a:t>‹#›</a:t>
            </a:fld>
            <a:endParaRPr lang="en-US"/>
          </a:p>
        </p:txBody>
      </p:sp>
    </p:spTree>
    <p:extLst>
      <p:ext uri="{BB962C8B-B14F-4D97-AF65-F5344CB8AC3E}">
        <p14:creationId xmlns:p14="http://schemas.microsoft.com/office/powerpoint/2010/main" val="3608642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5D0D1CF1-B9CA-4BD0-9172-5A2F802F9CB8}" type="datetimeFigureOut">
              <a:rPr lang="en-US" smtClean="0"/>
              <a:t>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26A00-07C5-42EF-A564-89FB95B5BCF4}" type="slidenum">
              <a:rPr lang="en-US" smtClean="0"/>
              <a:t>‹#›</a:t>
            </a:fld>
            <a:endParaRPr lang="en-US"/>
          </a:p>
        </p:txBody>
      </p:sp>
    </p:spTree>
    <p:extLst>
      <p:ext uri="{BB962C8B-B14F-4D97-AF65-F5344CB8AC3E}">
        <p14:creationId xmlns:p14="http://schemas.microsoft.com/office/powerpoint/2010/main" val="132549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5D0D1CF1-B9CA-4BD0-9172-5A2F802F9CB8}" type="datetimeFigureOut">
              <a:rPr lang="en-US" smtClean="0"/>
              <a:t>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26A00-07C5-42EF-A564-89FB95B5BCF4}" type="slidenum">
              <a:rPr lang="en-US" smtClean="0"/>
              <a:t>‹#›</a:t>
            </a:fld>
            <a:endParaRPr lang="en-US"/>
          </a:p>
        </p:txBody>
      </p:sp>
    </p:spTree>
    <p:extLst>
      <p:ext uri="{BB962C8B-B14F-4D97-AF65-F5344CB8AC3E}">
        <p14:creationId xmlns:p14="http://schemas.microsoft.com/office/powerpoint/2010/main" val="2979981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82000"/>
                  </a:schemeClr>
                </a:solidFill>
              </a:defRPr>
            </a:lvl1pPr>
          </a:lstStyle>
          <a:p>
            <a:fld id="{5D0D1CF1-B9CA-4BD0-9172-5A2F802F9CB8}" type="datetimeFigureOut">
              <a:rPr lang="en-US" smtClean="0"/>
              <a:t>3/1/2026</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82000"/>
                  </a:schemeClr>
                </a:solidFill>
              </a:defRPr>
            </a:lvl1pPr>
          </a:lstStyle>
          <a:p>
            <a:fld id="{1CA26A00-07C5-42EF-A564-89FB95B5BCF4}" type="slidenum">
              <a:rPr lang="en-US" smtClean="0"/>
              <a:t>‹#›</a:t>
            </a:fld>
            <a:endParaRPr lang="en-US"/>
          </a:p>
        </p:txBody>
      </p:sp>
    </p:spTree>
    <p:extLst>
      <p:ext uri="{BB962C8B-B14F-4D97-AF65-F5344CB8AC3E}">
        <p14:creationId xmlns:p14="http://schemas.microsoft.com/office/powerpoint/2010/main" val="14006697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067D"/>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4C8EFF0-FEF7-711A-5C5E-DAD44CB88E3A}"/>
              </a:ext>
            </a:extLst>
          </p:cNvPr>
          <p:cNvSpPr>
            <a:spLocks noGrp="1" noRot="1" noMove="1" noResize="1" noEditPoints="1" noAdjustHandles="1" noChangeArrowheads="1" noChangeShapeType="1"/>
          </p:cNvSpPr>
          <p:nvPr/>
        </p:nvSpPr>
        <p:spPr>
          <a:xfrm>
            <a:off x="340252" y="3711847"/>
            <a:ext cx="43216296" cy="2878894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B20E65-0DAD-C6FA-2687-51DDFB3C3470}"/>
              </a:ext>
            </a:extLst>
          </p:cNvPr>
          <p:cNvSpPr>
            <a:spLocks noGrp="1"/>
          </p:cNvSpPr>
          <p:nvPr>
            <p:ph type="ctrTitle"/>
          </p:nvPr>
        </p:nvSpPr>
        <p:spPr>
          <a:xfrm>
            <a:off x="103281" y="415211"/>
            <a:ext cx="43854817" cy="1070404"/>
          </a:xfrm>
        </p:spPr>
        <p:txBody>
          <a:bodyPr>
            <a:noAutofit/>
          </a:bodyPr>
          <a:lstStyle/>
          <a:p>
            <a:r>
              <a:rPr lang="en-US" sz="5400" b="1">
                <a:solidFill>
                  <a:srgbClr val="FFFFFF"/>
                </a:solidFill>
                <a:latin typeface="Times New Roman"/>
                <a:cs typeface="Times New Roman"/>
              </a:rPr>
              <a:t>Assessing Potential for Individual Variation in Maxillary Sinuses and Mastoid Air Cells: Metric Size Components</a:t>
            </a:r>
          </a:p>
        </p:txBody>
      </p:sp>
      <p:sp>
        <p:nvSpPr>
          <p:cNvPr id="4" name="TextBox 3">
            <a:extLst>
              <a:ext uri="{FF2B5EF4-FFF2-40B4-BE49-F238E27FC236}">
                <a16:creationId xmlns:a16="http://schemas.microsoft.com/office/drawing/2014/main" id="{055C8173-4B6D-F546-2169-BDA74825101C}"/>
              </a:ext>
            </a:extLst>
          </p:cNvPr>
          <p:cNvSpPr txBox="1"/>
          <p:nvPr/>
        </p:nvSpPr>
        <p:spPr>
          <a:xfrm>
            <a:off x="45438" y="1820134"/>
            <a:ext cx="43805924" cy="630942"/>
          </a:xfrm>
          <a:prstGeom prst="rect">
            <a:avLst/>
          </a:prstGeom>
          <a:noFill/>
        </p:spPr>
        <p:txBody>
          <a:bodyPr wrap="square" lIns="91440" tIns="45720" rIns="91440" bIns="45720" rtlCol="0" anchor="t">
            <a:spAutoFit/>
          </a:bodyPr>
          <a:lstStyle/>
          <a:p>
            <a:pPr algn="ctr"/>
            <a:r>
              <a:rPr lang="en-US" sz="3500">
                <a:solidFill>
                  <a:srgbClr val="FFFFFF"/>
                </a:solidFill>
                <a:latin typeface="Times New Roman"/>
                <a:cs typeface="Times New Roman"/>
              </a:rPr>
              <a:t>Tayler R. Franklin and Kaleigh C. Best</a:t>
            </a:r>
            <a:r>
              <a:rPr lang="en-US" sz="3500" dirty="0">
                <a:solidFill>
                  <a:srgbClr val="FFFFFF"/>
                </a:solidFill>
                <a:latin typeface="Times New Roman"/>
                <a:cs typeface="Times New Roman"/>
              </a:rPr>
              <a:t>, Ph.D.</a:t>
            </a:r>
            <a:endParaRPr lang="en-US" sz="3500">
              <a:solidFill>
                <a:srgbClr val="FFFFFF"/>
              </a:solidFill>
              <a:latin typeface="Times New Roman"/>
              <a:cs typeface="Times New Roman"/>
            </a:endParaRPr>
          </a:p>
        </p:txBody>
      </p:sp>
      <p:sp>
        <p:nvSpPr>
          <p:cNvPr id="5" name="TextBox 4">
            <a:extLst>
              <a:ext uri="{FF2B5EF4-FFF2-40B4-BE49-F238E27FC236}">
                <a16:creationId xmlns:a16="http://schemas.microsoft.com/office/drawing/2014/main" id="{D1D15189-992E-DEFD-37BA-DAE948265667}"/>
              </a:ext>
            </a:extLst>
          </p:cNvPr>
          <p:cNvSpPr txBox="1"/>
          <p:nvPr/>
        </p:nvSpPr>
        <p:spPr>
          <a:xfrm>
            <a:off x="31130" y="2721366"/>
            <a:ext cx="43820232" cy="630942"/>
          </a:xfrm>
          <a:prstGeom prst="rect">
            <a:avLst/>
          </a:prstGeom>
          <a:noFill/>
        </p:spPr>
        <p:txBody>
          <a:bodyPr wrap="square" lIns="91440" tIns="45720" rIns="91440" bIns="45720" rtlCol="0" anchor="t">
            <a:spAutoFit/>
          </a:bodyPr>
          <a:lstStyle/>
          <a:p>
            <a:pPr algn="ctr"/>
            <a:r>
              <a:rPr lang="en-US" sz="3500" i="1">
                <a:solidFill>
                  <a:srgbClr val="FFFFFF"/>
                </a:solidFill>
                <a:latin typeface="Times New Roman" panose="02020603050405020304" pitchFamily="18" charset="0"/>
                <a:cs typeface="Times New Roman" panose="02020603050405020304" pitchFamily="18" charset="0"/>
              </a:rPr>
              <a:t>Department of Anthropology and Sociology, Western Carolina University</a:t>
            </a:r>
          </a:p>
        </p:txBody>
      </p:sp>
      <p:sp>
        <p:nvSpPr>
          <p:cNvPr id="8" name="TextBox 7">
            <a:extLst>
              <a:ext uri="{FF2B5EF4-FFF2-40B4-BE49-F238E27FC236}">
                <a16:creationId xmlns:a16="http://schemas.microsoft.com/office/drawing/2014/main" id="{ED92A456-4E5B-BECB-9D60-78A9AE09ECF3}"/>
              </a:ext>
            </a:extLst>
          </p:cNvPr>
          <p:cNvSpPr txBox="1"/>
          <p:nvPr/>
        </p:nvSpPr>
        <p:spPr>
          <a:xfrm>
            <a:off x="620364" y="5476919"/>
            <a:ext cx="11610407" cy="8171468"/>
          </a:xfrm>
          <a:prstGeom prst="rect">
            <a:avLst/>
          </a:prstGeom>
          <a:noFill/>
        </p:spPr>
        <p:txBody>
          <a:bodyPr wrap="square" lIns="91440" tIns="45720" rIns="91440" bIns="45720" rtlCol="0" anchor="t">
            <a:spAutoFit/>
          </a:bodyPr>
          <a:lstStyle/>
          <a:p>
            <a:pPr algn="just"/>
            <a:r>
              <a:rPr lang="en-US" sz="3500">
                <a:latin typeface="Times New Roman"/>
                <a:cs typeface="Times New Roman"/>
              </a:rPr>
              <a:t>Personal identification is the method of associating an unknown individual with a known identity. In forensic anthropology </a:t>
            </a:r>
            <a:r>
              <a:rPr lang="en-US" sz="3500" dirty="0">
                <a:latin typeface="Times New Roman"/>
                <a:cs typeface="Times New Roman"/>
              </a:rPr>
              <a:t>the</a:t>
            </a:r>
            <a:r>
              <a:rPr lang="en-US" sz="3500">
                <a:latin typeface="Times New Roman"/>
                <a:cs typeface="Times New Roman"/>
              </a:rPr>
              <a:t> frontal sinus, a highly-variable cavity in the mid-facial region of the cranium, has been extensively researched for its potential applicability in personal identification methods.</a:t>
            </a:r>
            <a:r>
              <a:rPr lang="en-US" sz="3500" baseline="30000">
                <a:latin typeface="Times New Roman"/>
                <a:cs typeface="Times New Roman"/>
              </a:rPr>
              <a:t>1-5 </a:t>
            </a:r>
            <a:r>
              <a:rPr lang="en-US" sz="3500">
                <a:latin typeface="Times New Roman"/>
                <a:cs typeface="Times New Roman"/>
              </a:rPr>
              <a:t>However, the other facial sinuses and cranial cavities have been underrepresented in research, despite sharing some developmental origins with the frontal sinus</a:t>
            </a:r>
            <a:r>
              <a:rPr lang="en-US" sz="3500" baseline="30000">
                <a:latin typeface="Times New Roman"/>
                <a:cs typeface="Times New Roman"/>
              </a:rPr>
              <a:t>6</a:t>
            </a:r>
            <a:r>
              <a:rPr lang="en-US" sz="3500">
                <a:latin typeface="Times New Roman"/>
                <a:cs typeface="Times New Roman"/>
              </a:rPr>
              <a:t>. The following study was conducted to assess the potential of two other cranial structures, the maxillary sinuses and mastoid region, for their applicability to personal identification. While other studies</a:t>
            </a:r>
            <a:r>
              <a:rPr lang="en-US" sz="3500" baseline="30000">
                <a:latin typeface="Times New Roman"/>
                <a:cs typeface="Times New Roman"/>
              </a:rPr>
              <a:t>7-10 </a:t>
            </a:r>
            <a:r>
              <a:rPr lang="en-US" sz="3500">
                <a:latin typeface="Times New Roman"/>
                <a:cs typeface="Times New Roman"/>
              </a:rPr>
              <a:t>explore their variation or provide a case study highlighting their potential for ID,</a:t>
            </a:r>
            <a:r>
              <a:rPr lang="en-US" sz="3500" baseline="30000">
                <a:latin typeface="Times New Roman"/>
                <a:cs typeface="Times New Roman"/>
              </a:rPr>
              <a:t>11</a:t>
            </a:r>
            <a:r>
              <a:rPr lang="en-US" sz="3500">
                <a:latin typeface="Times New Roman"/>
                <a:cs typeface="Times New Roman"/>
              </a:rPr>
              <a:t> this novel research quantifies and assesses these spaces for variation bilaterally and between individuals using metric components.</a:t>
            </a:r>
          </a:p>
        </p:txBody>
      </p:sp>
      <p:sp>
        <p:nvSpPr>
          <p:cNvPr id="11" name="TextBox 10">
            <a:extLst>
              <a:ext uri="{FF2B5EF4-FFF2-40B4-BE49-F238E27FC236}">
                <a16:creationId xmlns:a16="http://schemas.microsoft.com/office/drawing/2014/main" id="{E72B80E4-781E-BE59-B8A2-E6E5502966B8}"/>
              </a:ext>
            </a:extLst>
          </p:cNvPr>
          <p:cNvSpPr txBox="1"/>
          <p:nvPr/>
        </p:nvSpPr>
        <p:spPr>
          <a:xfrm>
            <a:off x="692615" y="15295149"/>
            <a:ext cx="11538157" cy="10325904"/>
          </a:xfrm>
          <a:prstGeom prst="rect">
            <a:avLst/>
          </a:prstGeom>
          <a:noFill/>
        </p:spPr>
        <p:txBody>
          <a:bodyPr wrap="square" lIns="91440" tIns="45720" rIns="91440" bIns="45720" rtlCol="0" anchor="t">
            <a:spAutoFit/>
          </a:bodyPr>
          <a:lstStyle/>
          <a:p>
            <a:pPr algn="just"/>
            <a:r>
              <a:rPr lang="en-US" sz="3500">
                <a:latin typeface="Times New Roman"/>
                <a:cs typeface="Times New Roman"/>
              </a:rPr>
              <a:t>Cranial computed tomography (CT) scans of 28 anonymized individuals (15 male, 13 female) were obtained from the New Mexico Decedent Image Database (NMDID).</a:t>
            </a:r>
            <a:r>
              <a:rPr lang="en-US" sz="3500" baseline="30000">
                <a:latin typeface="Times New Roman"/>
                <a:cs typeface="Times New Roman"/>
              </a:rPr>
              <a:t>12</a:t>
            </a:r>
            <a:r>
              <a:rPr lang="en-US" sz="3500">
                <a:latin typeface="Times New Roman"/>
                <a:cs typeface="Times New Roman"/>
              </a:rPr>
              <a:t> Selection criteria were individuals 30-60 years old, listed as White/Caucasian race, with no reported facial trauma or reconstruction. 3D renderings  of the maxillary sinuses and mastoid regions were obtained bilaterally for each individual using the 3D Slicer Image Computing Software</a:t>
            </a:r>
            <a:r>
              <a:rPr lang="en-US" sz="3500" baseline="30000">
                <a:latin typeface="Times New Roman"/>
                <a:cs typeface="Times New Roman"/>
              </a:rPr>
              <a:t>13</a:t>
            </a:r>
            <a:r>
              <a:rPr lang="en-US" sz="3500">
                <a:latin typeface="Times New Roman"/>
                <a:cs typeface="Times New Roman"/>
              </a:rPr>
              <a:t> (Figures 1 and 2). The renderings were then quantified </a:t>
            </a:r>
            <a:r>
              <a:rPr lang="en-US" sz="3500" dirty="0">
                <a:latin typeface="Times New Roman"/>
                <a:cs typeface="Times New Roman"/>
              </a:rPr>
              <a:t>in </a:t>
            </a:r>
            <a:r>
              <a:rPr lang="en-US" sz="3500">
                <a:latin typeface="Times New Roman"/>
                <a:cs typeface="Times New Roman"/>
              </a:rPr>
              <a:t>volume and surface area using 3D Slicer and exported to R Statistical Software</a:t>
            </a:r>
            <a:r>
              <a:rPr lang="en-US" sz="3500" baseline="30000">
                <a:latin typeface="Times New Roman"/>
                <a:cs typeface="Times New Roman"/>
              </a:rPr>
              <a:t>14</a:t>
            </a:r>
            <a:r>
              <a:rPr lang="en-US" sz="3500">
                <a:latin typeface="Times New Roman"/>
                <a:cs typeface="Times New Roman"/>
              </a:rPr>
              <a:t> for analysis.</a:t>
            </a:r>
          </a:p>
          <a:p>
            <a:pPr algn="just"/>
            <a:endParaRPr lang="en-US" sz="2800">
              <a:latin typeface="Times New Roman"/>
              <a:cs typeface="Times New Roman"/>
            </a:endParaRPr>
          </a:p>
          <a:p>
            <a:pPr algn="just"/>
            <a:r>
              <a:rPr lang="en-US" sz="3500">
                <a:latin typeface="Times New Roman"/>
                <a:cs typeface="Times New Roman"/>
              </a:rPr>
              <a:t>Prior to further analyses, tests for normalcy were conducted using graphical and Shapiro-Wilks tests in addition to other descriptive statistics (Table 1). Data were then </a:t>
            </a:r>
            <a:r>
              <a:rPr lang="en-US" sz="3500" dirty="0">
                <a:latin typeface="Times New Roman"/>
                <a:cs typeface="Times New Roman"/>
              </a:rPr>
              <a:t>plotted </a:t>
            </a:r>
            <a:r>
              <a:rPr lang="en-US" sz="3500">
                <a:latin typeface="Times New Roman"/>
                <a:cs typeface="Times New Roman"/>
              </a:rPr>
              <a:t>by sex (</a:t>
            </a:r>
            <a:r>
              <a:rPr lang="en-US" sz="3500" dirty="0">
                <a:latin typeface="Times New Roman"/>
                <a:cs typeface="Times New Roman"/>
              </a:rPr>
              <a:t>Figure 3) </a:t>
            </a:r>
            <a:r>
              <a:rPr lang="en-US" sz="3500">
                <a:latin typeface="Times New Roman"/>
                <a:cs typeface="Times New Roman"/>
              </a:rPr>
              <a:t>and examined for significance using a Welch ANOVA (Table 2). Using all parameters, data were subjected to a linear discriminant function analysis (</a:t>
            </a:r>
            <a:r>
              <a:rPr lang="en-US" sz="3500" dirty="0">
                <a:latin typeface="Times New Roman"/>
                <a:cs typeface="Times New Roman"/>
              </a:rPr>
              <a:t>LDFA) (</a:t>
            </a:r>
            <a:r>
              <a:rPr lang="en-US" sz="3500">
                <a:latin typeface="Times New Roman"/>
                <a:cs typeface="Times New Roman"/>
              </a:rPr>
              <a:t>Figure 4) and bilateral differences were compared (Table 3). </a:t>
            </a:r>
          </a:p>
        </p:txBody>
      </p:sp>
      <p:pic>
        <p:nvPicPr>
          <p:cNvPr id="13" name="Picture 12">
            <a:extLst>
              <a:ext uri="{FF2B5EF4-FFF2-40B4-BE49-F238E27FC236}">
                <a16:creationId xmlns:a16="http://schemas.microsoft.com/office/drawing/2014/main" id="{8BD95CF5-9A5C-3620-EFCE-237B24F5544B}"/>
              </a:ext>
            </a:extLst>
          </p:cNvPr>
          <p:cNvPicPr>
            <a:picLocks noChangeAspect="1"/>
          </p:cNvPicPr>
          <p:nvPr/>
        </p:nvPicPr>
        <p:blipFill>
          <a:blip r:embed="rId3"/>
          <a:srcRect l="7518" t="6591" r="-25" b="2729"/>
          <a:stretch>
            <a:fillRect/>
          </a:stretch>
        </p:blipFill>
        <p:spPr>
          <a:xfrm>
            <a:off x="805265" y="25847120"/>
            <a:ext cx="5804109" cy="4489174"/>
          </a:xfrm>
          <a:prstGeom prst="rect">
            <a:avLst/>
          </a:prstGeom>
          <a:ln w="38100">
            <a:solidFill>
              <a:schemeClr val="tx1"/>
            </a:solidFill>
          </a:ln>
        </p:spPr>
      </p:pic>
      <p:pic>
        <p:nvPicPr>
          <p:cNvPr id="15" name="Picture 14">
            <a:extLst>
              <a:ext uri="{FF2B5EF4-FFF2-40B4-BE49-F238E27FC236}">
                <a16:creationId xmlns:a16="http://schemas.microsoft.com/office/drawing/2014/main" id="{F771C5B8-4F14-DF9B-11D1-C4BFA513D1BF}"/>
              </a:ext>
            </a:extLst>
          </p:cNvPr>
          <p:cNvPicPr>
            <a:picLocks noChangeAspect="1"/>
          </p:cNvPicPr>
          <p:nvPr/>
        </p:nvPicPr>
        <p:blipFill>
          <a:blip r:embed="rId4"/>
          <a:stretch>
            <a:fillRect/>
          </a:stretch>
        </p:blipFill>
        <p:spPr>
          <a:xfrm>
            <a:off x="7470358" y="25854440"/>
            <a:ext cx="4545006" cy="4491389"/>
          </a:xfrm>
          <a:prstGeom prst="rect">
            <a:avLst/>
          </a:prstGeom>
          <a:ln w="38100">
            <a:solidFill>
              <a:schemeClr val="tx1"/>
            </a:solidFill>
          </a:ln>
        </p:spPr>
      </p:pic>
      <p:sp>
        <p:nvSpPr>
          <p:cNvPr id="20" name="TextBox 19">
            <a:extLst>
              <a:ext uri="{FF2B5EF4-FFF2-40B4-BE49-F238E27FC236}">
                <a16:creationId xmlns:a16="http://schemas.microsoft.com/office/drawing/2014/main" id="{E302076B-C606-DB4A-A7F4-CDFD5525A12A}"/>
              </a:ext>
            </a:extLst>
          </p:cNvPr>
          <p:cNvSpPr txBox="1"/>
          <p:nvPr/>
        </p:nvSpPr>
        <p:spPr>
          <a:xfrm>
            <a:off x="782870" y="30469898"/>
            <a:ext cx="5848901" cy="1631216"/>
          </a:xfrm>
          <a:prstGeom prst="rect">
            <a:avLst/>
          </a:prstGeom>
          <a:noFill/>
        </p:spPr>
        <p:txBody>
          <a:bodyPr wrap="square" lIns="91440" tIns="45720" rIns="91440" bIns="45720" anchor="t">
            <a:spAutoFit/>
          </a:bodyPr>
          <a:lstStyle/>
          <a:p>
            <a:pPr algn="just"/>
            <a:r>
              <a:rPr lang="en-US" sz="2500" b="1" dirty="0">
                <a:latin typeface="Times New Roman"/>
                <a:cs typeface="Times New Roman"/>
              </a:rPr>
              <a:t>Figure 1: </a:t>
            </a:r>
            <a:r>
              <a:rPr lang="en-US" sz="2500" dirty="0">
                <a:latin typeface="Times New Roman"/>
                <a:cs typeface="Times New Roman"/>
              </a:rPr>
              <a:t>Rendering of the anterior surface of the left maxillary sinus in 3D Slicer. Note that the rendering is representative of a hollow cavity defined by osseus borders.</a:t>
            </a:r>
            <a:endParaRPr lang="en-US" sz="2500" b="1" dirty="0">
              <a:latin typeface="Times New Roman"/>
              <a:cs typeface="Times New Roman"/>
            </a:endParaRPr>
          </a:p>
        </p:txBody>
      </p:sp>
      <p:sp>
        <p:nvSpPr>
          <p:cNvPr id="21" name="TextBox 20">
            <a:extLst>
              <a:ext uri="{FF2B5EF4-FFF2-40B4-BE49-F238E27FC236}">
                <a16:creationId xmlns:a16="http://schemas.microsoft.com/office/drawing/2014/main" id="{E1EC8981-8BC0-FBB4-020E-C560B4362D6B}"/>
              </a:ext>
            </a:extLst>
          </p:cNvPr>
          <p:cNvSpPr txBox="1"/>
          <p:nvPr/>
        </p:nvSpPr>
        <p:spPr>
          <a:xfrm>
            <a:off x="7381203" y="30448674"/>
            <a:ext cx="4944021" cy="2015936"/>
          </a:xfrm>
          <a:prstGeom prst="rect">
            <a:avLst/>
          </a:prstGeom>
          <a:noFill/>
        </p:spPr>
        <p:txBody>
          <a:bodyPr wrap="square" lIns="91440" tIns="45720" rIns="91440" bIns="45720" anchor="t">
            <a:spAutoFit/>
          </a:bodyPr>
          <a:lstStyle/>
          <a:p>
            <a:pPr algn="just"/>
            <a:r>
              <a:rPr lang="en-US" sz="2500" b="1" dirty="0">
                <a:latin typeface="Times New Roman"/>
                <a:cs typeface="Times New Roman"/>
              </a:rPr>
              <a:t>Figure 2: </a:t>
            </a:r>
            <a:r>
              <a:rPr lang="en-US" sz="2500" dirty="0">
                <a:latin typeface="Times New Roman"/>
                <a:cs typeface="Times New Roman"/>
              </a:rPr>
              <a:t>Rendering of the lateral surface of the left mastoid region in 3D Slicer. Note that the rendering is representative of osseus tissue, not the isolated mastoid air cells.</a:t>
            </a:r>
            <a:endParaRPr lang="en-US" sz="2500" b="1"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351F514D-AE9E-F085-1C69-9814EA98F0D6}"/>
              </a:ext>
            </a:extLst>
          </p:cNvPr>
          <p:cNvGraphicFramePr>
            <a:graphicFrameLocks noGrp="1"/>
          </p:cNvGraphicFramePr>
          <p:nvPr>
            <p:extLst>
              <p:ext uri="{D42A27DB-BD31-4B8C-83A1-F6EECF244321}">
                <p14:modId xmlns:p14="http://schemas.microsoft.com/office/powerpoint/2010/main" val="2084758315"/>
              </p:ext>
            </p:extLst>
          </p:nvPr>
        </p:nvGraphicFramePr>
        <p:xfrm>
          <a:off x="13174444" y="5059914"/>
          <a:ext cx="16904771" cy="5090160"/>
        </p:xfrm>
        <a:graphic>
          <a:graphicData uri="http://schemas.openxmlformats.org/drawingml/2006/table">
            <a:tbl>
              <a:tblPr firstRow="1" bandRow="1">
                <a:tableStyleId>{93296810-A885-4BE3-A3E7-6D5BEEA58F35}</a:tableStyleId>
              </a:tblPr>
              <a:tblGrid>
                <a:gridCol w="3395989">
                  <a:extLst>
                    <a:ext uri="{9D8B030D-6E8A-4147-A177-3AD203B41FA5}">
                      <a16:colId xmlns:a16="http://schemas.microsoft.com/office/drawing/2014/main" val="452246232"/>
                    </a:ext>
                  </a:extLst>
                </a:gridCol>
                <a:gridCol w="2645957">
                  <a:extLst>
                    <a:ext uri="{9D8B030D-6E8A-4147-A177-3AD203B41FA5}">
                      <a16:colId xmlns:a16="http://schemas.microsoft.com/office/drawing/2014/main" val="3632268662"/>
                    </a:ext>
                  </a:extLst>
                </a:gridCol>
                <a:gridCol w="3280649">
                  <a:extLst>
                    <a:ext uri="{9D8B030D-6E8A-4147-A177-3AD203B41FA5}">
                      <a16:colId xmlns:a16="http://schemas.microsoft.com/office/drawing/2014/main" val="4173765706"/>
                    </a:ext>
                  </a:extLst>
                </a:gridCol>
                <a:gridCol w="2817461">
                  <a:extLst>
                    <a:ext uri="{9D8B030D-6E8A-4147-A177-3AD203B41FA5}">
                      <a16:colId xmlns:a16="http://schemas.microsoft.com/office/drawing/2014/main" val="2431398274"/>
                    </a:ext>
                  </a:extLst>
                </a:gridCol>
                <a:gridCol w="2484112">
                  <a:extLst>
                    <a:ext uri="{9D8B030D-6E8A-4147-A177-3AD203B41FA5}">
                      <a16:colId xmlns:a16="http://schemas.microsoft.com/office/drawing/2014/main" val="1148574109"/>
                    </a:ext>
                  </a:extLst>
                </a:gridCol>
                <a:gridCol w="2280603">
                  <a:extLst>
                    <a:ext uri="{9D8B030D-6E8A-4147-A177-3AD203B41FA5}">
                      <a16:colId xmlns:a16="http://schemas.microsoft.com/office/drawing/2014/main" val="947006017"/>
                    </a:ext>
                  </a:extLst>
                </a:gridCol>
              </a:tblGrid>
              <a:tr h="936701">
                <a:tc>
                  <a:txBody>
                    <a:bodyPr/>
                    <a:lstStyle/>
                    <a:p>
                      <a:pPr algn="ctr"/>
                      <a:r>
                        <a:rPr lang="en-US" sz="2800">
                          <a:latin typeface="Times New Roman"/>
                          <a:cs typeface="Times New Roman"/>
                        </a:rPr>
                        <a:t>Aspect</a:t>
                      </a:r>
                    </a:p>
                  </a:txBody>
                  <a:tcPr>
                    <a:solidFill>
                      <a:schemeClr val="accent6">
                        <a:lumMod val="75000"/>
                      </a:schemeClr>
                    </a:solidFill>
                  </a:tcPr>
                </a:tc>
                <a:tc>
                  <a:txBody>
                    <a:bodyPr/>
                    <a:lstStyle/>
                    <a:p>
                      <a:pPr algn="ctr"/>
                      <a:r>
                        <a:rPr lang="en-US" sz="2800">
                          <a:latin typeface="Times New Roman"/>
                          <a:cs typeface="Times New Roman"/>
                        </a:rPr>
                        <a:t>Shapiro-Wilks p-value</a:t>
                      </a:r>
                    </a:p>
                  </a:txBody>
                  <a:tcPr>
                    <a:solidFill>
                      <a:schemeClr val="accent6">
                        <a:lumMod val="75000"/>
                      </a:schemeClr>
                    </a:solidFill>
                  </a:tcPr>
                </a:tc>
                <a:tc>
                  <a:txBody>
                    <a:bodyPr/>
                    <a:lstStyle/>
                    <a:p>
                      <a:pPr algn="ctr"/>
                      <a:r>
                        <a:rPr lang="en-US" sz="2800">
                          <a:latin typeface="Times New Roman"/>
                          <a:cs typeface="Times New Roman"/>
                        </a:rPr>
                        <a:t>Minimum </a:t>
                      </a:r>
                    </a:p>
                  </a:txBody>
                  <a:tcPr>
                    <a:solidFill>
                      <a:schemeClr val="accent6">
                        <a:lumMod val="75000"/>
                      </a:schemeClr>
                    </a:solidFill>
                  </a:tcPr>
                </a:tc>
                <a:tc>
                  <a:txBody>
                    <a:bodyPr/>
                    <a:lstStyle/>
                    <a:p>
                      <a:pPr algn="ctr"/>
                      <a:r>
                        <a:rPr lang="en-US" sz="2800">
                          <a:latin typeface="Times New Roman"/>
                          <a:cs typeface="Times New Roman"/>
                        </a:rPr>
                        <a:t>Mean</a:t>
                      </a:r>
                    </a:p>
                  </a:txBody>
                  <a:tcPr>
                    <a:solidFill>
                      <a:schemeClr val="accent6">
                        <a:lumMod val="75000"/>
                      </a:schemeClr>
                    </a:solidFill>
                  </a:tcPr>
                </a:tc>
                <a:tc>
                  <a:txBody>
                    <a:bodyPr/>
                    <a:lstStyle/>
                    <a:p>
                      <a:pPr algn="ctr"/>
                      <a:r>
                        <a:rPr lang="en-US" sz="2800" dirty="0">
                          <a:latin typeface="Times New Roman"/>
                          <a:cs typeface="Times New Roman"/>
                        </a:rPr>
                        <a:t>Maximum</a:t>
                      </a:r>
                    </a:p>
                  </a:txBody>
                  <a:tcPr>
                    <a:solidFill>
                      <a:schemeClr val="accent6">
                        <a:lumMod val="75000"/>
                      </a:schemeClr>
                    </a:solidFill>
                  </a:tcPr>
                </a:tc>
                <a:tc>
                  <a:txBody>
                    <a:bodyPr/>
                    <a:lstStyle/>
                    <a:p>
                      <a:pPr algn="ctr"/>
                      <a:r>
                        <a:rPr lang="en-US" sz="2800" dirty="0">
                          <a:latin typeface="Times New Roman"/>
                          <a:cs typeface="Times New Roman"/>
                        </a:rPr>
                        <a:t>Standard Deviation</a:t>
                      </a:r>
                    </a:p>
                  </a:txBody>
                  <a:tcPr>
                    <a:solidFill>
                      <a:schemeClr val="accent6">
                        <a:lumMod val="75000"/>
                      </a:schemeClr>
                    </a:solidFill>
                  </a:tcPr>
                </a:tc>
                <a:extLst>
                  <a:ext uri="{0D108BD9-81ED-4DB2-BD59-A6C34878D82A}">
                    <a16:rowId xmlns:a16="http://schemas.microsoft.com/office/drawing/2014/main" val="4189890724"/>
                  </a:ext>
                </a:extLst>
              </a:tr>
              <a:tr h="508495">
                <a:tc>
                  <a:txBody>
                    <a:bodyPr/>
                    <a:lstStyle/>
                    <a:p>
                      <a:pPr algn="ctr"/>
                      <a:r>
                        <a:rPr lang="en-US" sz="2800">
                          <a:latin typeface="Times New Roman"/>
                          <a:cs typeface="Times New Roman"/>
                        </a:rPr>
                        <a:t>LMax Vol (cm</a:t>
                      </a:r>
                      <a:r>
                        <a:rPr lang="en-US" sz="2800" baseline="30000">
                          <a:latin typeface="Times New Roman"/>
                          <a:cs typeface="Times New Roman"/>
                        </a:rPr>
                        <a:t>3</a:t>
                      </a:r>
                      <a:r>
                        <a:rPr lang="en-US" sz="2800">
                          <a:latin typeface="Times New Roman"/>
                          <a:cs typeface="Times New Roman"/>
                        </a:rPr>
                        <a:t>)</a:t>
                      </a:r>
                    </a:p>
                  </a:txBody>
                  <a:tcPr/>
                </a:tc>
                <a:tc>
                  <a:txBody>
                    <a:bodyPr/>
                    <a:lstStyle/>
                    <a:p>
                      <a:pPr algn="ctr"/>
                      <a:r>
                        <a:rPr lang="en-US" sz="2800" u="none" strike="noStrike" noProof="0">
                          <a:solidFill>
                            <a:srgbClr val="000000"/>
                          </a:solidFill>
                          <a:latin typeface="Times New Roman"/>
                          <a:cs typeface="Times New Roman"/>
                        </a:rPr>
                        <a:t>0.419</a:t>
                      </a:r>
                      <a:endParaRPr lang="en-US" sz="2800">
                        <a:latin typeface="Times New Roman"/>
                        <a:cs typeface="Times New Roman"/>
                      </a:endParaRPr>
                    </a:p>
                  </a:txBody>
                  <a:tcPr/>
                </a:tc>
                <a:tc>
                  <a:txBody>
                    <a:bodyPr/>
                    <a:lstStyle/>
                    <a:p>
                      <a:pPr algn="ctr"/>
                      <a:r>
                        <a:rPr lang="en-US" sz="2800">
                          <a:latin typeface="Times New Roman"/>
                          <a:cs typeface="Times New Roman"/>
                        </a:rPr>
                        <a:t>6.36</a:t>
                      </a:r>
                    </a:p>
                  </a:txBody>
                  <a:tcPr/>
                </a:tc>
                <a:tc>
                  <a:txBody>
                    <a:bodyPr/>
                    <a:lstStyle/>
                    <a:p>
                      <a:pPr algn="ctr"/>
                      <a:r>
                        <a:rPr lang="en-US" sz="2800">
                          <a:latin typeface="Times New Roman"/>
                          <a:cs typeface="Times New Roman"/>
                        </a:rPr>
                        <a:t>17.33</a:t>
                      </a:r>
                    </a:p>
                  </a:txBody>
                  <a:tcPr/>
                </a:tc>
                <a:tc>
                  <a:txBody>
                    <a:bodyPr/>
                    <a:lstStyle/>
                    <a:p>
                      <a:pPr algn="ctr"/>
                      <a:r>
                        <a:rPr lang="en-US" sz="2800" dirty="0">
                          <a:latin typeface="Times New Roman"/>
                          <a:cs typeface="Times New Roman"/>
                        </a:rPr>
                        <a:t>24.74</a:t>
                      </a:r>
                    </a:p>
                  </a:txBody>
                  <a:tcPr/>
                </a:tc>
                <a:tc>
                  <a:txBody>
                    <a:bodyPr/>
                    <a:lstStyle/>
                    <a:p>
                      <a:pPr algn="ctr"/>
                      <a:r>
                        <a:rPr lang="en-US" sz="2800" dirty="0">
                          <a:latin typeface="Times New Roman"/>
                          <a:cs typeface="Times New Roman"/>
                        </a:rPr>
                        <a:t>3.94</a:t>
                      </a:r>
                    </a:p>
                  </a:txBody>
                  <a:tcPr/>
                </a:tc>
                <a:extLst>
                  <a:ext uri="{0D108BD9-81ED-4DB2-BD59-A6C34878D82A}">
                    <a16:rowId xmlns:a16="http://schemas.microsoft.com/office/drawing/2014/main" val="3765840489"/>
                  </a:ext>
                </a:extLst>
              </a:tr>
              <a:tr h="508495">
                <a:tc>
                  <a:txBody>
                    <a:bodyPr/>
                    <a:lstStyle/>
                    <a:p>
                      <a:pPr lvl="0" algn="ctr">
                        <a:buNone/>
                      </a:pPr>
                      <a:r>
                        <a:rPr lang="en-US" sz="2800" u="none" strike="noStrike" noProof="0">
                          <a:solidFill>
                            <a:srgbClr val="000000"/>
                          </a:solidFill>
                          <a:latin typeface="Times New Roman"/>
                          <a:cs typeface="Times New Roman"/>
                        </a:rPr>
                        <a:t>LMax SA (cm</a:t>
                      </a:r>
                      <a:r>
                        <a:rPr lang="en-US" sz="2800" u="none" strike="noStrike" baseline="30000" noProof="0">
                          <a:solidFill>
                            <a:srgbClr val="000000"/>
                          </a:solidFill>
                          <a:latin typeface="Times New Roman"/>
                          <a:cs typeface="Times New Roman"/>
                        </a:rPr>
                        <a:t>2</a:t>
                      </a:r>
                      <a:r>
                        <a:rPr lang="en-US" sz="2800" u="none" strike="noStrike" noProof="0">
                          <a:solidFill>
                            <a:srgbClr val="000000"/>
                          </a:solidFill>
                          <a:latin typeface="Times New Roman"/>
                          <a:cs typeface="Times New Roman"/>
                        </a:rPr>
                        <a:t>)</a:t>
                      </a:r>
                      <a:endParaRPr lang="en-US" sz="2800">
                        <a:latin typeface="Times New Roman"/>
                        <a:cs typeface="Times New Roman"/>
                      </a:endParaRPr>
                    </a:p>
                  </a:txBody>
                  <a:tcPr/>
                </a:tc>
                <a:tc>
                  <a:txBody>
                    <a:bodyPr/>
                    <a:lstStyle/>
                    <a:p>
                      <a:pPr lvl="0" algn="ctr">
                        <a:buNone/>
                      </a:pPr>
                      <a:r>
                        <a:rPr lang="en-US" sz="2800" u="none" strike="noStrike" noProof="0">
                          <a:solidFill>
                            <a:srgbClr val="000000"/>
                          </a:solidFill>
                          <a:latin typeface="Times New Roman"/>
                          <a:cs typeface="Times New Roman"/>
                        </a:rPr>
                        <a:t>0.101</a:t>
                      </a:r>
                      <a:endParaRPr lang="en-US" sz="2800">
                        <a:latin typeface="Times New Roman"/>
                        <a:cs typeface="Times New Roman"/>
                      </a:endParaRPr>
                    </a:p>
                  </a:txBody>
                  <a:tcPr/>
                </a:tc>
                <a:tc>
                  <a:txBody>
                    <a:bodyPr/>
                    <a:lstStyle/>
                    <a:p>
                      <a:pPr algn="ctr"/>
                      <a:r>
                        <a:rPr lang="en-US" sz="2800">
                          <a:latin typeface="Times New Roman"/>
                          <a:cs typeface="Times New Roman"/>
                        </a:rPr>
                        <a:t>19.72</a:t>
                      </a:r>
                    </a:p>
                  </a:txBody>
                  <a:tcPr/>
                </a:tc>
                <a:tc>
                  <a:txBody>
                    <a:bodyPr/>
                    <a:lstStyle/>
                    <a:p>
                      <a:pPr algn="ctr"/>
                      <a:r>
                        <a:rPr lang="en-US" sz="2800">
                          <a:latin typeface="Times New Roman"/>
                          <a:cs typeface="Times New Roman"/>
                        </a:rPr>
                        <a:t>42.1</a:t>
                      </a:r>
                    </a:p>
                  </a:txBody>
                  <a:tcPr/>
                </a:tc>
                <a:tc>
                  <a:txBody>
                    <a:bodyPr/>
                    <a:lstStyle/>
                    <a:p>
                      <a:pPr algn="ctr"/>
                      <a:r>
                        <a:rPr lang="en-US" sz="2800" dirty="0">
                          <a:latin typeface="Times New Roman"/>
                          <a:cs typeface="Times New Roman"/>
                        </a:rPr>
                        <a:t>55.53</a:t>
                      </a:r>
                    </a:p>
                  </a:txBody>
                  <a:tcPr/>
                </a:tc>
                <a:tc>
                  <a:txBody>
                    <a:bodyPr/>
                    <a:lstStyle/>
                    <a:p>
                      <a:pPr algn="ctr"/>
                      <a:r>
                        <a:rPr lang="en-US" sz="2800" dirty="0">
                          <a:latin typeface="Times New Roman"/>
                          <a:cs typeface="Times New Roman"/>
                        </a:rPr>
                        <a:t>7.19</a:t>
                      </a:r>
                    </a:p>
                  </a:txBody>
                  <a:tcPr/>
                </a:tc>
                <a:extLst>
                  <a:ext uri="{0D108BD9-81ED-4DB2-BD59-A6C34878D82A}">
                    <a16:rowId xmlns:a16="http://schemas.microsoft.com/office/drawing/2014/main" val="812829454"/>
                  </a:ext>
                </a:extLst>
              </a:tr>
              <a:tr h="508495">
                <a:tc>
                  <a:txBody>
                    <a:bodyPr/>
                    <a:lstStyle/>
                    <a:p>
                      <a:pPr lvl="0" algn="ctr">
                        <a:buNone/>
                      </a:pPr>
                      <a:r>
                        <a:rPr lang="en-US" sz="2800" u="none" strike="noStrike" noProof="0">
                          <a:solidFill>
                            <a:srgbClr val="000000"/>
                          </a:solidFill>
                          <a:latin typeface="Times New Roman"/>
                          <a:cs typeface="Times New Roman"/>
                        </a:rPr>
                        <a:t>RMax Vol (cm</a:t>
                      </a:r>
                      <a:r>
                        <a:rPr lang="en-US" sz="2000" u="none" strike="noStrike" baseline="30000" noProof="0">
                          <a:solidFill>
                            <a:srgbClr val="000000"/>
                          </a:solidFill>
                          <a:latin typeface="Times New Roman"/>
                          <a:cs typeface="Times New Roman"/>
                        </a:rPr>
                        <a:t>3</a:t>
                      </a:r>
                      <a:r>
                        <a:rPr lang="en-US" sz="2800" u="none" strike="noStrike" noProof="0">
                          <a:solidFill>
                            <a:srgbClr val="000000"/>
                          </a:solidFill>
                          <a:latin typeface="Times New Roman"/>
                          <a:cs typeface="Times New Roman"/>
                        </a:rPr>
                        <a:t>)</a:t>
                      </a:r>
                      <a:endParaRPr lang="en-US" sz="2800">
                        <a:latin typeface="Times New Roman"/>
                        <a:cs typeface="Times New Roman"/>
                      </a:endParaRPr>
                    </a:p>
                  </a:txBody>
                  <a:tcPr/>
                </a:tc>
                <a:tc>
                  <a:txBody>
                    <a:bodyPr/>
                    <a:lstStyle/>
                    <a:p>
                      <a:pPr algn="ctr"/>
                      <a:r>
                        <a:rPr lang="en-US" sz="2800">
                          <a:latin typeface="Times New Roman"/>
                          <a:cs typeface="Times New Roman"/>
                        </a:rPr>
                        <a:t>0.8999</a:t>
                      </a:r>
                    </a:p>
                  </a:txBody>
                  <a:tcPr/>
                </a:tc>
                <a:tc>
                  <a:txBody>
                    <a:bodyPr/>
                    <a:lstStyle/>
                    <a:p>
                      <a:pPr algn="ctr"/>
                      <a:r>
                        <a:rPr lang="en-US" sz="2800">
                          <a:latin typeface="Times New Roman"/>
                          <a:cs typeface="Times New Roman"/>
                        </a:rPr>
                        <a:t>9.74</a:t>
                      </a:r>
                    </a:p>
                  </a:txBody>
                  <a:tcPr/>
                </a:tc>
                <a:tc>
                  <a:txBody>
                    <a:bodyPr/>
                    <a:lstStyle/>
                    <a:p>
                      <a:pPr algn="ctr"/>
                      <a:r>
                        <a:rPr lang="en-US" sz="2800">
                          <a:latin typeface="Times New Roman"/>
                          <a:cs typeface="Times New Roman"/>
                        </a:rPr>
                        <a:t>17.00</a:t>
                      </a:r>
                    </a:p>
                  </a:txBody>
                  <a:tcPr/>
                </a:tc>
                <a:tc>
                  <a:txBody>
                    <a:bodyPr/>
                    <a:lstStyle/>
                    <a:p>
                      <a:pPr algn="ctr"/>
                      <a:r>
                        <a:rPr lang="en-US" sz="2800" dirty="0">
                          <a:latin typeface="Times New Roman"/>
                          <a:cs typeface="Times New Roman"/>
                        </a:rPr>
                        <a:t>24.57</a:t>
                      </a:r>
                    </a:p>
                  </a:txBody>
                  <a:tcPr/>
                </a:tc>
                <a:tc>
                  <a:txBody>
                    <a:bodyPr/>
                    <a:lstStyle/>
                    <a:p>
                      <a:pPr algn="ctr"/>
                      <a:r>
                        <a:rPr lang="en-US" sz="2800" dirty="0">
                          <a:latin typeface="Times New Roman"/>
                          <a:cs typeface="Times New Roman"/>
                        </a:rPr>
                        <a:t>3.55</a:t>
                      </a:r>
                    </a:p>
                  </a:txBody>
                  <a:tcPr/>
                </a:tc>
                <a:extLst>
                  <a:ext uri="{0D108BD9-81ED-4DB2-BD59-A6C34878D82A}">
                    <a16:rowId xmlns:a16="http://schemas.microsoft.com/office/drawing/2014/main" val="1173023425"/>
                  </a:ext>
                </a:extLst>
              </a:tr>
              <a:tr h="508495">
                <a:tc>
                  <a:txBody>
                    <a:bodyPr/>
                    <a:lstStyle/>
                    <a:p>
                      <a:pPr lvl="0" algn="ctr">
                        <a:buNone/>
                      </a:pPr>
                      <a:r>
                        <a:rPr lang="en-US" sz="2800" u="none" strike="noStrike" noProof="0">
                          <a:solidFill>
                            <a:srgbClr val="000000"/>
                          </a:solidFill>
                          <a:latin typeface="Times New Roman"/>
                          <a:cs typeface="Times New Roman"/>
                        </a:rPr>
                        <a:t>RMax SA (cm</a:t>
                      </a:r>
                      <a:r>
                        <a:rPr lang="en-US" sz="2800" u="none" strike="noStrike" baseline="30000" noProof="0">
                          <a:solidFill>
                            <a:srgbClr val="000000"/>
                          </a:solidFill>
                          <a:latin typeface="Times New Roman"/>
                          <a:cs typeface="Times New Roman"/>
                        </a:rPr>
                        <a:t>2</a:t>
                      </a:r>
                      <a:r>
                        <a:rPr lang="en-US" sz="2800" u="none" strike="noStrike" noProof="0">
                          <a:solidFill>
                            <a:srgbClr val="000000"/>
                          </a:solidFill>
                          <a:latin typeface="Times New Roman"/>
                          <a:cs typeface="Times New Roman"/>
                        </a:rPr>
                        <a:t>)</a:t>
                      </a:r>
                      <a:endParaRPr lang="en-US" sz="2800">
                        <a:latin typeface="Times New Roman"/>
                        <a:cs typeface="Times New Roman"/>
                      </a:endParaRPr>
                    </a:p>
                  </a:txBody>
                  <a:tcPr/>
                </a:tc>
                <a:tc>
                  <a:txBody>
                    <a:bodyPr/>
                    <a:lstStyle/>
                    <a:p>
                      <a:pPr lvl="0" algn="ctr">
                        <a:buNone/>
                      </a:pPr>
                      <a:r>
                        <a:rPr lang="en-US" sz="2800" u="none" strike="noStrike" noProof="0">
                          <a:solidFill>
                            <a:srgbClr val="000000"/>
                          </a:solidFill>
                          <a:latin typeface="Times New Roman"/>
                          <a:cs typeface="Times New Roman"/>
                        </a:rPr>
                        <a:t>0.4059</a:t>
                      </a:r>
                      <a:endParaRPr lang="en-US" sz="2800">
                        <a:latin typeface="Times New Roman"/>
                        <a:cs typeface="Times New Roman"/>
                      </a:endParaRPr>
                    </a:p>
                  </a:txBody>
                  <a:tcPr/>
                </a:tc>
                <a:tc>
                  <a:txBody>
                    <a:bodyPr/>
                    <a:lstStyle/>
                    <a:p>
                      <a:pPr algn="ctr"/>
                      <a:r>
                        <a:rPr lang="en-US" sz="2800">
                          <a:latin typeface="Times New Roman"/>
                          <a:cs typeface="Times New Roman"/>
                        </a:rPr>
                        <a:t>28.69</a:t>
                      </a:r>
                    </a:p>
                  </a:txBody>
                  <a:tcPr/>
                </a:tc>
                <a:tc>
                  <a:txBody>
                    <a:bodyPr/>
                    <a:lstStyle/>
                    <a:p>
                      <a:pPr algn="ctr"/>
                      <a:r>
                        <a:rPr lang="en-US" sz="2800">
                          <a:latin typeface="Times New Roman"/>
                          <a:cs typeface="Times New Roman"/>
                        </a:rPr>
                        <a:t>41.45</a:t>
                      </a:r>
                    </a:p>
                  </a:txBody>
                  <a:tcPr/>
                </a:tc>
                <a:tc>
                  <a:txBody>
                    <a:bodyPr/>
                    <a:lstStyle/>
                    <a:p>
                      <a:pPr algn="ctr"/>
                      <a:r>
                        <a:rPr lang="en-US" sz="2800" dirty="0">
                          <a:latin typeface="Times New Roman"/>
                          <a:cs typeface="Times New Roman"/>
                        </a:rPr>
                        <a:t>54.85</a:t>
                      </a:r>
                    </a:p>
                  </a:txBody>
                  <a:tcPr/>
                </a:tc>
                <a:tc>
                  <a:txBody>
                    <a:bodyPr/>
                    <a:lstStyle/>
                    <a:p>
                      <a:pPr algn="ctr"/>
                      <a:r>
                        <a:rPr lang="en-US" sz="2800" dirty="0">
                          <a:latin typeface="Times New Roman"/>
                          <a:cs typeface="Times New Roman"/>
                        </a:rPr>
                        <a:t>6.70</a:t>
                      </a:r>
                    </a:p>
                  </a:txBody>
                  <a:tcPr/>
                </a:tc>
                <a:extLst>
                  <a:ext uri="{0D108BD9-81ED-4DB2-BD59-A6C34878D82A}">
                    <a16:rowId xmlns:a16="http://schemas.microsoft.com/office/drawing/2014/main" val="1401914161"/>
                  </a:ext>
                </a:extLst>
              </a:tr>
              <a:tr h="508495">
                <a:tc>
                  <a:txBody>
                    <a:bodyPr/>
                    <a:lstStyle/>
                    <a:p>
                      <a:pPr algn="ctr"/>
                      <a:r>
                        <a:rPr lang="en-US" sz="2800">
                          <a:latin typeface="Times New Roman"/>
                          <a:cs typeface="Times New Roman"/>
                        </a:rPr>
                        <a:t>LMast Vol (cm</a:t>
                      </a:r>
                      <a:r>
                        <a:rPr lang="en-US" sz="2800" baseline="30000">
                          <a:latin typeface="Times New Roman"/>
                          <a:cs typeface="Times New Roman"/>
                        </a:rPr>
                        <a:t>3</a:t>
                      </a:r>
                      <a:r>
                        <a:rPr lang="en-US" sz="2800">
                          <a:latin typeface="Times New Roman"/>
                          <a:cs typeface="Times New Roman"/>
                        </a:rPr>
                        <a:t>)</a:t>
                      </a:r>
                    </a:p>
                  </a:txBody>
                  <a:tcPr/>
                </a:tc>
                <a:tc>
                  <a:txBody>
                    <a:bodyPr/>
                    <a:lstStyle/>
                    <a:p>
                      <a:pPr algn="ctr"/>
                      <a:r>
                        <a:rPr lang="en-US" sz="2800">
                          <a:latin typeface="Times New Roman"/>
                          <a:cs typeface="Times New Roman"/>
                        </a:rPr>
                        <a:t>0.1798</a:t>
                      </a:r>
                    </a:p>
                  </a:txBody>
                  <a:tcPr/>
                </a:tc>
                <a:tc>
                  <a:txBody>
                    <a:bodyPr/>
                    <a:lstStyle/>
                    <a:p>
                      <a:pPr algn="ctr"/>
                      <a:r>
                        <a:rPr lang="en-US" sz="2800">
                          <a:latin typeface="Times New Roman"/>
                          <a:cs typeface="Times New Roman"/>
                        </a:rPr>
                        <a:t>11.80</a:t>
                      </a:r>
                    </a:p>
                  </a:txBody>
                  <a:tcPr/>
                </a:tc>
                <a:tc>
                  <a:txBody>
                    <a:bodyPr/>
                    <a:lstStyle/>
                    <a:p>
                      <a:pPr algn="ctr"/>
                      <a:r>
                        <a:rPr lang="en-US" sz="2800">
                          <a:latin typeface="Times New Roman"/>
                          <a:cs typeface="Times New Roman"/>
                        </a:rPr>
                        <a:t>19.99</a:t>
                      </a:r>
                    </a:p>
                  </a:txBody>
                  <a:tcPr/>
                </a:tc>
                <a:tc>
                  <a:txBody>
                    <a:bodyPr/>
                    <a:lstStyle/>
                    <a:p>
                      <a:pPr algn="ctr"/>
                      <a:r>
                        <a:rPr lang="en-US" sz="2800" dirty="0">
                          <a:latin typeface="Times New Roman"/>
                          <a:cs typeface="Times New Roman"/>
                        </a:rPr>
                        <a:t>28.14</a:t>
                      </a:r>
                    </a:p>
                  </a:txBody>
                  <a:tcPr/>
                </a:tc>
                <a:tc>
                  <a:txBody>
                    <a:bodyPr/>
                    <a:lstStyle/>
                    <a:p>
                      <a:pPr algn="ctr"/>
                      <a:r>
                        <a:rPr lang="en-US" sz="2800" dirty="0">
                          <a:latin typeface="Times New Roman"/>
                          <a:cs typeface="Times New Roman"/>
                        </a:rPr>
                        <a:t>4.48</a:t>
                      </a:r>
                    </a:p>
                  </a:txBody>
                  <a:tcPr/>
                </a:tc>
                <a:extLst>
                  <a:ext uri="{0D108BD9-81ED-4DB2-BD59-A6C34878D82A}">
                    <a16:rowId xmlns:a16="http://schemas.microsoft.com/office/drawing/2014/main" val="1629046740"/>
                  </a:ext>
                </a:extLst>
              </a:tr>
              <a:tr h="508495">
                <a:tc>
                  <a:txBody>
                    <a:bodyPr/>
                    <a:lstStyle/>
                    <a:p>
                      <a:pPr algn="ctr"/>
                      <a:r>
                        <a:rPr lang="en-US" sz="2800">
                          <a:latin typeface="Times New Roman"/>
                          <a:cs typeface="Times New Roman"/>
                        </a:rPr>
                        <a:t>LMast SA (cm2)</a:t>
                      </a:r>
                    </a:p>
                  </a:txBody>
                  <a:tcPr/>
                </a:tc>
                <a:tc>
                  <a:txBody>
                    <a:bodyPr/>
                    <a:lstStyle/>
                    <a:p>
                      <a:pPr algn="ctr"/>
                      <a:r>
                        <a:rPr lang="en-US" sz="2800">
                          <a:latin typeface="Times New Roman"/>
                          <a:cs typeface="Times New Roman"/>
                        </a:rPr>
                        <a:t>0.1747</a:t>
                      </a:r>
                    </a:p>
                  </a:txBody>
                  <a:tcPr/>
                </a:tc>
                <a:tc>
                  <a:txBody>
                    <a:bodyPr/>
                    <a:lstStyle/>
                    <a:p>
                      <a:pPr algn="ctr"/>
                      <a:r>
                        <a:rPr lang="en-US" sz="2800">
                          <a:latin typeface="Times New Roman"/>
                          <a:cs typeface="Times New Roman"/>
                        </a:rPr>
                        <a:t>8.15</a:t>
                      </a:r>
                    </a:p>
                  </a:txBody>
                  <a:tcPr/>
                </a:tc>
                <a:tc>
                  <a:txBody>
                    <a:bodyPr/>
                    <a:lstStyle/>
                    <a:p>
                      <a:pPr algn="ctr"/>
                      <a:r>
                        <a:rPr lang="en-US" sz="2800">
                          <a:latin typeface="Times New Roman"/>
                          <a:cs typeface="Times New Roman"/>
                        </a:rPr>
                        <a:t>14.39</a:t>
                      </a:r>
                    </a:p>
                  </a:txBody>
                  <a:tcPr/>
                </a:tc>
                <a:tc>
                  <a:txBody>
                    <a:bodyPr/>
                    <a:lstStyle/>
                    <a:p>
                      <a:pPr algn="ctr"/>
                      <a:r>
                        <a:rPr lang="en-US" sz="2800" dirty="0">
                          <a:latin typeface="Times New Roman"/>
                          <a:cs typeface="Times New Roman"/>
                        </a:rPr>
                        <a:t>22.96</a:t>
                      </a:r>
                    </a:p>
                  </a:txBody>
                  <a:tcPr/>
                </a:tc>
                <a:tc>
                  <a:txBody>
                    <a:bodyPr/>
                    <a:lstStyle/>
                    <a:p>
                      <a:pPr algn="ctr"/>
                      <a:r>
                        <a:rPr lang="en-US" sz="2800" dirty="0">
                          <a:latin typeface="Times New Roman"/>
                          <a:cs typeface="Times New Roman"/>
                        </a:rPr>
                        <a:t>3.40</a:t>
                      </a:r>
                    </a:p>
                  </a:txBody>
                  <a:tcPr/>
                </a:tc>
                <a:extLst>
                  <a:ext uri="{0D108BD9-81ED-4DB2-BD59-A6C34878D82A}">
                    <a16:rowId xmlns:a16="http://schemas.microsoft.com/office/drawing/2014/main" val="2846064598"/>
                  </a:ext>
                </a:extLst>
              </a:tr>
              <a:tr h="508495">
                <a:tc>
                  <a:txBody>
                    <a:bodyPr/>
                    <a:lstStyle/>
                    <a:p>
                      <a:pPr algn="ctr"/>
                      <a:r>
                        <a:rPr lang="en-US" sz="2800">
                          <a:latin typeface="Times New Roman"/>
                          <a:cs typeface="Times New Roman"/>
                        </a:rPr>
                        <a:t>RMast Vol (cm</a:t>
                      </a:r>
                      <a:r>
                        <a:rPr lang="en-US" sz="2800" baseline="30000">
                          <a:latin typeface="Times New Roman"/>
                          <a:cs typeface="Times New Roman"/>
                        </a:rPr>
                        <a:t>3</a:t>
                      </a:r>
                      <a:r>
                        <a:rPr lang="en-US" sz="2800">
                          <a:latin typeface="Times New Roman"/>
                          <a:cs typeface="Times New Roman"/>
                        </a:rPr>
                        <a:t>)</a:t>
                      </a:r>
                    </a:p>
                  </a:txBody>
                  <a:tcPr/>
                </a:tc>
                <a:tc>
                  <a:txBody>
                    <a:bodyPr/>
                    <a:lstStyle/>
                    <a:p>
                      <a:pPr algn="ctr"/>
                      <a:r>
                        <a:rPr lang="en-US" sz="2800">
                          <a:latin typeface="Times New Roman"/>
                          <a:cs typeface="Times New Roman"/>
                        </a:rPr>
                        <a:t>0.4837</a:t>
                      </a:r>
                    </a:p>
                  </a:txBody>
                  <a:tcPr/>
                </a:tc>
                <a:tc>
                  <a:txBody>
                    <a:bodyPr/>
                    <a:lstStyle/>
                    <a:p>
                      <a:pPr algn="ctr"/>
                      <a:r>
                        <a:rPr lang="en-US" sz="2800">
                          <a:latin typeface="Times New Roman"/>
                          <a:cs typeface="Times New Roman"/>
                        </a:rPr>
                        <a:t>10.34</a:t>
                      </a:r>
                    </a:p>
                  </a:txBody>
                  <a:tcPr/>
                </a:tc>
                <a:tc>
                  <a:txBody>
                    <a:bodyPr/>
                    <a:lstStyle/>
                    <a:p>
                      <a:pPr algn="ctr"/>
                      <a:r>
                        <a:rPr lang="en-US" sz="2800">
                          <a:latin typeface="Times New Roman"/>
                          <a:cs typeface="Times New Roman"/>
                        </a:rPr>
                        <a:t>20.35</a:t>
                      </a:r>
                    </a:p>
                  </a:txBody>
                  <a:tcPr/>
                </a:tc>
                <a:tc>
                  <a:txBody>
                    <a:bodyPr/>
                    <a:lstStyle/>
                    <a:p>
                      <a:pPr algn="ctr"/>
                      <a:r>
                        <a:rPr lang="en-US" sz="2800" dirty="0">
                          <a:latin typeface="Times New Roman"/>
                          <a:cs typeface="Times New Roman"/>
                        </a:rPr>
                        <a:t>28.00</a:t>
                      </a:r>
                    </a:p>
                  </a:txBody>
                  <a:tcPr/>
                </a:tc>
                <a:tc>
                  <a:txBody>
                    <a:bodyPr/>
                    <a:lstStyle/>
                    <a:p>
                      <a:pPr algn="ctr"/>
                      <a:r>
                        <a:rPr lang="en-US" sz="2800" dirty="0">
                          <a:latin typeface="Times New Roman"/>
                          <a:cs typeface="Times New Roman"/>
                        </a:rPr>
                        <a:t>4.42</a:t>
                      </a:r>
                    </a:p>
                  </a:txBody>
                  <a:tcPr/>
                </a:tc>
                <a:extLst>
                  <a:ext uri="{0D108BD9-81ED-4DB2-BD59-A6C34878D82A}">
                    <a16:rowId xmlns:a16="http://schemas.microsoft.com/office/drawing/2014/main" val="3862378753"/>
                  </a:ext>
                </a:extLst>
              </a:tr>
              <a:tr h="508495">
                <a:tc>
                  <a:txBody>
                    <a:bodyPr/>
                    <a:lstStyle/>
                    <a:p>
                      <a:pPr lvl="0" algn="ctr">
                        <a:buNone/>
                      </a:pPr>
                      <a:r>
                        <a:rPr lang="en-US" sz="2800">
                          <a:latin typeface="Times New Roman"/>
                          <a:cs typeface="Times New Roman"/>
                        </a:rPr>
                        <a:t>RMast SA (cm</a:t>
                      </a:r>
                      <a:r>
                        <a:rPr lang="en-US" sz="2800" baseline="30000">
                          <a:latin typeface="Times New Roman"/>
                          <a:cs typeface="Times New Roman"/>
                        </a:rPr>
                        <a:t>2</a:t>
                      </a:r>
                      <a:r>
                        <a:rPr lang="en-US" sz="2800">
                          <a:latin typeface="Times New Roman"/>
                          <a:cs typeface="Times New Roman"/>
                        </a:rPr>
                        <a:t>)</a:t>
                      </a:r>
                    </a:p>
                  </a:txBody>
                  <a:tcPr/>
                </a:tc>
                <a:tc>
                  <a:txBody>
                    <a:bodyPr/>
                    <a:lstStyle/>
                    <a:p>
                      <a:pPr lvl="0" algn="ctr">
                        <a:buNone/>
                      </a:pPr>
                      <a:r>
                        <a:rPr lang="en-US" sz="2800">
                          <a:latin typeface="Times New Roman"/>
                          <a:cs typeface="Times New Roman"/>
                        </a:rPr>
                        <a:t>0.2135</a:t>
                      </a:r>
                    </a:p>
                  </a:txBody>
                  <a:tcPr/>
                </a:tc>
                <a:tc>
                  <a:txBody>
                    <a:bodyPr/>
                    <a:lstStyle/>
                    <a:p>
                      <a:pPr lvl="0" algn="ctr">
                        <a:buNone/>
                      </a:pPr>
                      <a:r>
                        <a:rPr lang="en-US" sz="2800">
                          <a:latin typeface="Times New Roman"/>
                          <a:cs typeface="Times New Roman"/>
                        </a:rPr>
                        <a:t>10.01</a:t>
                      </a:r>
                    </a:p>
                  </a:txBody>
                  <a:tcPr/>
                </a:tc>
                <a:tc>
                  <a:txBody>
                    <a:bodyPr/>
                    <a:lstStyle/>
                    <a:p>
                      <a:pPr lvl="0" algn="ctr">
                        <a:buNone/>
                      </a:pPr>
                      <a:r>
                        <a:rPr lang="en-US" sz="2800">
                          <a:latin typeface="Times New Roman"/>
                          <a:cs typeface="Times New Roman"/>
                        </a:rPr>
                        <a:t>15.27</a:t>
                      </a:r>
                    </a:p>
                  </a:txBody>
                  <a:tcPr/>
                </a:tc>
                <a:tc>
                  <a:txBody>
                    <a:bodyPr/>
                    <a:lstStyle/>
                    <a:p>
                      <a:pPr lvl="0" algn="ctr">
                        <a:buNone/>
                      </a:pPr>
                      <a:r>
                        <a:rPr lang="en-US" sz="2800" dirty="0">
                          <a:latin typeface="Times New Roman"/>
                          <a:cs typeface="Times New Roman"/>
                        </a:rPr>
                        <a:t>22.39</a:t>
                      </a:r>
                    </a:p>
                  </a:txBody>
                  <a:tcPr/>
                </a:tc>
                <a:tc>
                  <a:txBody>
                    <a:bodyPr/>
                    <a:lstStyle/>
                    <a:p>
                      <a:pPr lvl="0" algn="ctr">
                        <a:buNone/>
                      </a:pPr>
                      <a:r>
                        <a:rPr lang="en-US" sz="2800" dirty="0">
                          <a:latin typeface="Times New Roman"/>
                          <a:cs typeface="Times New Roman"/>
                        </a:rPr>
                        <a:t>3.31</a:t>
                      </a:r>
                    </a:p>
                  </a:txBody>
                  <a:tcPr/>
                </a:tc>
                <a:extLst>
                  <a:ext uri="{0D108BD9-81ED-4DB2-BD59-A6C34878D82A}">
                    <a16:rowId xmlns:a16="http://schemas.microsoft.com/office/drawing/2014/main" val="3316381156"/>
                  </a:ext>
                </a:extLst>
              </a:tr>
            </a:tbl>
          </a:graphicData>
        </a:graphic>
      </p:graphicFrame>
      <p:graphicFrame>
        <p:nvGraphicFramePr>
          <p:cNvPr id="18" name="Table 17">
            <a:extLst>
              <a:ext uri="{FF2B5EF4-FFF2-40B4-BE49-F238E27FC236}">
                <a16:creationId xmlns:a16="http://schemas.microsoft.com/office/drawing/2014/main" id="{C6F287D9-8301-3FA1-5C6E-81490A4091E0}"/>
              </a:ext>
            </a:extLst>
          </p:cNvPr>
          <p:cNvGraphicFramePr>
            <a:graphicFrameLocks noGrp="1"/>
          </p:cNvGraphicFramePr>
          <p:nvPr>
            <p:extLst>
              <p:ext uri="{D42A27DB-BD31-4B8C-83A1-F6EECF244321}">
                <p14:modId xmlns:p14="http://schemas.microsoft.com/office/powerpoint/2010/main" val="3396099665"/>
              </p:ext>
            </p:extLst>
          </p:nvPr>
        </p:nvGraphicFramePr>
        <p:xfrm>
          <a:off x="13174444" y="24176133"/>
          <a:ext cx="8505766" cy="7617204"/>
        </p:xfrm>
        <a:graphic>
          <a:graphicData uri="http://schemas.openxmlformats.org/drawingml/2006/table">
            <a:tbl>
              <a:tblPr firstRow="1" bandRow="1">
                <a:tableStyleId>{93296810-A885-4BE3-A3E7-6D5BEEA58F35}</a:tableStyleId>
              </a:tblPr>
              <a:tblGrid>
                <a:gridCol w="3013016">
                  <a:extLst>
                    <a:ext uri="{9D8B030D-6E8A-4147-A177-3AD203B41FA5}">
                      <a16:colId xmlns:a16="http://schemas.microsoft.com/office/drawing/2014/main" val="3690302738"/>
                    </a:ext>
                  </a:extLst>
                </a:gridCol>
                <a:gridCol w="1679822">
                  <a:extLst>
                    <a:ext uri="{9D8B030D-6E8A-4147-A177-3AD203B41FA5}">
                      <a16:colId xmlns:a16="http://schemas.microsoft.com/office/drawing/2014/main" val="1153953197"/>
                    </a:ext>
                  </a:extLst>
                </a:gridCol>
                <a:gridCol w="1893132">
                  <a:extLst>
                    <a:ext uri="{9D8B030D-6E8A-4147-A177-3AD203B41FA5}">
                      <a16:colId xmlns:a16="http://schemas.microsoft.com/office/drawing/2014/main" val="3926086064"/>
                    </a:ext>
                  </a:extLst>
                </a:gridCol>
                <a:gridCol w="1919796">
                  <a:extLst>
                    <a:ext uri="{9D8B030D-6E8A-4147-A177-3AD203B41FA5}">
                      <a16:colId xmlns:a16="http://schemas.microsoft.com/office/drawing/2014/main" val="1723345799"/>
                    </a:ext>
                  </a:extLst>
                </a:gridCol>
              </a:tblGrid>
              <a:tr h="846356">
                <a:tc>
                  <a:txBody>
                    <a:bodyPr/>
                    <a:lstStyle/>
                    <a:p>
                      <a:pPr algn="ctr"/>
                      <a:r>
                        <a:rPr lang="en-US" sz="2800">
                          <a:latin typeface="Times New Roman"/>
                          <a:cs typeface="Times New Roman"/>
                        </a:rPr>
                        <a:t>Aspect by Sex</a:t>
                      </a:r>
                    </a:p>
                  </a:txBody>
                  <a:tcPr>
                    <a:solidFill>
                      <a:schemeClr val="accent6">
                        <a:lumMod val="75000"/>
                      </a:schemeClr>
                    </a:solidFill>
                  </a:tcPr>
                </a:tc>
                <a:tc>
                  <a:txBody>
                    <a:bodyPr/>
                    <a:lstStyle/>
                    <a:p>
                      <a:pPr algn="ctr"/>
                      <a:r>
                        <a:rPr lang="en-US" sz="2800">
                          <a:latin typeface="Times New Roman"/>
                          <a:cs typeface="Times New Roman"/>
                        </a:rPr>
                        <a:t>F</a:t>
                      </a:r>
                    </a:p>
                  </a:txBody>
                  <a:tcPr>
                    <a:solidFill>
                      <a:schemeClr val="accent6">
                        <a:lumMod val="75000"/>
                      </a:schemeClr>
                    </a:solidFill>
                  </a:tcPr>
                </a:tc>
                <a:tc>
                  <a:txBody>
                    <a:bodyPr/>
                    <a:lstStyle/>
                    <a:p>
                      <a:pPr algn="ctr"/>
                      <a:r>
                        <a:rPr lang="en-US" sz="2800">
                          <a:latin typeface="Times New Roman"/>
                          <a:cs typeface="Times New Roman"/>
                        </a:rPr>
                        <a:t>df</a:t>
                      </a:r>
                    </a:p>
                  </a:txBody>
                  <a:tcPr>
                    <a:solidFill>
                      <a:schemeClr val="accent6">
                        <a:lumMod val="75000"/>
                      </a:schemeClr>
                    </a:solidFill>
                  </a:tcPr>
                </a:tc>
                <a:tc>
                  <a:txBody>
                    <a:bodyPr/>
                    <a:lstStyle/>
                    <a:p>
                      <a:pPr lvl="0" algn="ctr">
                        <a:buNone/>
                      </a:pPr>
                      <a:r>
                        <a:rPr lang="en-US" sz="2800" dirty="0">
                          <a:latin typeface="Times New Roman"/>
                          <a:cs typeface="Times New Roman"/>
                        </a:rPr>
                        <a:t>p-value</a:t>
                      </a:r>
                    </a:p>
                  </a:txBody>
                  <a:tcPr>
                    <a:solidFill>
                      <a:schemeClr val="accent6">
                        <a:lumMod val="75000"/>
                      </a:schemeClr>
                    </a:solidFill>
                  </a:tcPr>
                </a:tc>
                <a:extLst>
                  <a:ext uri="{0D108BD9-81ED-4DB2-BD59-A6C34878D82A}">
                    <a16:rowId xmlns:a16="http://schemas.microsoft.com/office/drawing/2014/main" val="3679426685"/>
                  </a:ext>
                </a:extLst>
              </a:tr>
              <a:tr h="846356">
                <a:tc>
                  <a:txBody>
                    <a:bodyPr/>
                    <a:lstStyle/>
                    <a:p>
                      <a:pPr lvl="0" algn="ctr">
                        <a:buNone/>
                      </a:pPr>
                      <a:r>
                        <a:rPr lang="en-US" sz="2800">
                          <a:latin typeface="Times New Roman"/>
                          <a:cs typeface="Times New Roman"/>
                        </a:rPr>
                        <a:t>LMax Vol (cm</a:t>
                      </a:r>
                      <a:r>
                        <a:rPr lang="en-US" sz="2800" baseline="30000">
                          <a:latin typeface="Times New Roman"/>
                          <a:cs typeface="Times New Roman"/>
                        </a:rPr>
                        <a:t>3</a:t>
                      </a:r>
                      <a:r>
                        <a:rPr lang="en-US" sz="2800">
                          <a:latin typeface="Times New Roman"/>
                          <a:cs typeface="Times New Roman"/>
                        </a:rPr>
                        <a:t>)</a:t>
                      </a:r>
                    </a:p>
                  </a:txBody>
                  <a:tcPr/>
                </a:tc>
                <a:tc>
                  <a:txBody>
                    <a:bodyPr/>
                    <a:lstStyle/>
                    <a:p>
                      <a:pPr algn="ctr"/>
                      <a:r>
                        <a:rPr lang="en-US" sz="2800" dirty="0">
                          <a:latin typeface="Times New Roman"/>
                          <a:cs typeface="Times New Roman"/>
                        </a:rPr>
                        <a:t>1.9438</a:t>
                      </a:r>
                    </a:p>
                  </a:txBody>
                  <a:tcPr/>
                </a:tc>
                <a:tc>
                  <a:txBody>
                    <a:bodyPr/>
                    <a:lstStyle/>
                    <a:p>
                      <a:pPr algn="ctr"/>
                      <a:r>
                        <a:rPr lang="en-US" sz="2800">
                          <a:latin typeface="Times New Roman"/>
                          <a:cs typeface="Times New Roman"/>
                        </a:rPr>
                        <a:t>23.952</a:t>
                      </a:r>
                    </a:p>
                  </a:txBody>
                  <a:tcPr/>
                </a:tc>
                <a:tc>
                  <a:txBody>
                    <a:bodyPr/>
                    <a:lstStyle/>
                    <a:p>
                      <a:pPr lvl="0" algn="ctr">
                        <a:buNone/>
                      </a:pPr>
                      <a:r>
                        <a:rPr lang="en-US" sz="2800">
                          <a:latin typeface="Times New Roman"/>
                          <a:cs typeface="Times New Roman"/>
                        </a:rPr>
                        <a:t>0.1761</a:t>
                      </a:r>
                    </a:p>
                  </a:txBody>
                  <a:tcPr/>
                </a:tc>
                <a:extLst>
                  <a:ext uri="{0D108BD9-81ED-4DB2-BD59-A6C34878D82A}">
                    <a16:rowId xmlns:a16="http://schemas.microsoft.com/office/drawing/2014/main" val="2776372687"/>
                  </a:ext>
                </a:extLst>
              </a:tr>
              <a:tr h="846356">
                <a:tc>
                  <a:txBody>
                    <a:bodyPr/>
                    <a:lstStyle/>
                    <a:p>
                      <a:pPr lvl="0" algn="ctr">
                        <a:buNone/>
                      </a:pPr>
                      <a:r>
                        <a:rPr lang="en-US" sz="2800" u="none" strike="noStrike" noProof="0">
                          <a:solidFill>
                            <a:srgbClr val="000000"/>
                          </a:solidFill>
                          <a:latin typeface="Times New Roman"/>
                          <a:cs typeface="Times New Roman"/>
                        </a:rPr>
                        <a:t>LMax SA (cm</a:t>
                      </a:r>
                      <a:r>
                        <a:rPr lang="en-US" sz="2800" u="none" strike="noStrike" baseline="30000" noProof="0">
                          <a:solidFill>
                            <a:srgbClr val="000000"/>
                          </a:solidFill>
                          <a:latin typeface="Times New Roman"/>
                          <a:cs typeface="Times New Roman"/>
                        </a:rPr>
                        <a:t>2</a:t>
                      </a:r>
                      <a:r>
                        <a:rPr lang="en-US" sz="2800" u="none" strike="noStrike" noProof="0">
                          <a:solidFill>
                            <a:srgbClr val="000000"/>
                          </a:solidFill>
                          <a:latin typeface="Times New Roman"/>
                          <a:cs typeface="Times New Roman"/>
                        </a:rPr>
                        <a:t>)</a:t>
                      </a:r>
                      <a:endParaRPr lang="en-US" sz="2800">
                        <a:latin typeface="Times New Roman"/>
                        <a:cs typeface="Times New Roman"/>
                      </a:endParaRPr>
                    </a:p>
                  </a:txBody>
                  <a:tcPr/>
                </a:tc>
                <a:tc>
                  <a:txBody>
                    <a:bodyPr/>
                    <a:lstStyle/>
                    <a:p>
                      <a:pPr algn="ctr"/>
                      <a:r>
                        <a:rPr lang="en-US" sz="2800">
                          <a:latin typeface="Times New Roman"/>
                          <a:cs typeface="Times New Roman"/>
                        </a:rPr>
                        <a:t>1.2966</a:t>
                      </a:r>
                    </a:p>
                  </a:txBody>
                  <a:tcPr/>
                </a:tc>
                <a:tc>
                  <a:txBody>
                    <a:bodyPr/>
                    <a:lstStyle/>
                    <a:p>
                      <a:pPr algn="ctr"/>
                      <a:r>
                        <a:rPr lang="en-US" sz="2800">
                          <a:latin typeface="Times New Roman"/>
                          <a:cs typeface="Times New Roman"/>
                        </a:rPr>
                        <a:t>23.435</a:t>
                      </a:r>
                    </a:p>
                  </a:txBody>
                  <a:tcPr/>
                </a:tc>
                <a:tc>
                  <a:txBody>
                    <a:bodyPr/>
                    <a:lstStyle/>
                    <a:p>
                      <a:pPr lvl="0" algn="ctr">
                        <a:buNone/>
                      </a:pPr>
                      <a:r>
                        <a:rPr lang="en-US" sz="2800">
                          <a:latin typeface="Times New Roman"/>
                          <a:cs typeface="Times New Roman"/>
                        </a:rPr>
                        <a:t>0.2663</a:t>
                      </a:r>
                    </a:p>
                  </a:txBody>
                  <a:tcPr/>
                </a:tc>
                <a:extLst>
                  <a:ext uri="{0D108BD9-81ED-4DB2-BD59-A6C34878D82A}">
                    <a16:rowId xmlns:a16="http://schemas.microsoft.com/office/drawing/2014/main" val="95643527"/>
                  </a:ext>
                </a:extLst>
              </a:tr>
              <a:tr h="846356">
                <a:tc>
                  <a:txBody>
                    <a:bodyPr/>
                    <a:lstStyle/>
                    <a:p>
                      <a:pPr lvl="0" algn="ctr">
                        <a:buNone/>
                      </a:pPr>
                      <a:r>
                        <a:rPr lang="en-US" sz="2800" u="none" strike="noStrike" noProof="0">
                          <a:solidFill>
                            <a:srgbClr val="000000"/>
                          </a:solidFill>
                          <a:latin typeface="Times New Roman"/>
                          <a:cs typeface="Times New Roman"/>
                        </a:rPr>
                        <a:t>RMax Vol (cm</a:t>
                      </a:r>
                      <a:r>
                        <a:rPr lang="en-US" sz="2800" u="none" strike="noStrike" baseline="30000" noProof="0">
                          <a:solidFill>
                            <a:srgbClr val="000000"/>
                          </a:solidFill>
                          <a:latin typeface="Times New Roman"/>
                          <a:cs typeface="Times New Roman"/>
                        </a:rPr>
                        <a:t>3</a:t>
                      </a:r>
                      <a:r>
                        <a:rPr lang="en-US" sz="2800" u="none" strike="noStrike" noProof="0">
                          <a:solidFill>
                            <a:srgbClr val="000000"/>
                          </a:solidFill>
                          <a:latin typeface="Times New Roman"/>
                          <a:cs typeface="Times New Roman"/>
                        </a:rPr>
                        <a:t>)</a:t>
                      </a:r>
                      <a:endParaRPr lang="en-US" sz="2800">
                        <a:latin typeface="Times New Roman"/>
                        <a:cs typeface="Times New Roman"/>
                      </a:endParaRPr>
                    </a:p>
                  </a:txBody>
                  <a:tcPr/>
                </a:tc>
                <a:tc>
                  <a:txBody>
                    <a:bodyPr/>
                    <a:lstStyle/>
                    <a:p>
                      <a:pPr algn="ctr"/>
                      <a:r>
                        <a:rPr lang="en-US" sz="2800">
                          <a:latin typeface="Times New Roman"/>
                          <a:cs typeface="Times New Roman"/>
                        </a:rPr>
                        <a:t>5.3535</a:t>
                      </a:r>
                    </a:p>
                  </a:txBody>
                  <a:tcPr/>
                </a:tc>
                <a:tc>
                  <a:txBody>
                    <a:bodyPr/>
                    <a:lstStyle/>
                    <a:p>
                      <a:pPr algn="ctr"/>
                      <a:r>
                        <a:rPr lang="en-US" sz="2800">
                          <a:latin typeface="Times New Roman"/>
                          <a:cs typeface="Times New Roman"/>
                        </a:rPr>
                        <a:t>24.805</a:t>
                      </a:r>
                    </a:p>
                  </a:txBody>
                  <a:tcPr/>
                </a:tc>
                <a:tc>
                  <a:txBody>
                    <a:bodyPr/>
                    <a:lstStyle/>
                    <a:p>
                      <a:pPr lvl="0" algn="ctr">
                        <a:buNone/>
                      </a:pPr>
                      <a:r>
                        <a:rPr lang="en-US" sz="2800" b="1" u="none" strike="noStrike" noProof="0">
                          <a:solidFill>
                            <a:srgbClr val="000000"/>
                          </a:solidFill>
                          <a:latin typeface="Times New Roman"/>
                          <a:cs typeface="Times New Roman"/>
                        </a:rPr>
                        <a:t>0.02926</a:t>
                      </a:r>
                      <a:endParaRPr lang="en-US" sz="2800" b="1">
                        <a:latin typeface="Times New Roman"/>
                        <a:cs typeface="Times New Roman"/>
                      </a:endParaRPr>
                    </a:p>
                  </a:txBody>
                  <a:tcPr/>
                </a:tc>
                <a:extLst>
                  <a:ext uri="{0D108BD9-81ED-4DB2-BD59-A6C34878D82A}">
                    <a16:rowId xmlns:a16="http://schemas.microsoft.com/office/drawing/2014/main" val="2451545717"/>
                  </a:ext>
                </a:extLst>
              </a:tr>
              <a:tr h="846356">
                <a:tc>
                  <a:txBody>
                    <a:bodyPr/>
                    <a:lstStyle/>
                    <a:p>
                      <a:pPr lvl="0" algn="ctr">
                        <a:buNone/>
                      </a:pPr>
                      <a:r>
                        <a:rPr lang="en-US" sz="2800" u="none" strike="noStrike" noProof="0">
                          <a:solidFill>
                            <a:srgbClr val="000000"/>
                          </a:solidFill>
                          <a:latin typeface="Times New Roman"/>
                          <a:cs typeface="Times New Roman"/>
                        </a:rPr>
                        <a:t>RMax SA (cm</a:t>
                      </a:r>
                      <a:r>
                        <a:rPr lang="en-US" sz="2800" u="none" strike="noStrike" baseline="30000" noProof="0">
                          <a:solidFill>
                            <a:srgbClr val="000000"/>
                          </a:solidFill>
                          <a:latin typeface="Times New Roman"/>
                          <a:cs typeface="Times New Roman"/>
                        </a:rPr>
                        <a:t>2</a:t>
                      </a:r>
                      <a:r>
                        <a:rPr lang="en-US" sz="2800" u="none" strike="noStrike" noProof="0">
                          <a:solidFill>
                            <a:srgbClr val="000000"/>
                          </a:solidFill>
                          <a:latin typeface="Times New Roman"/>
                          <a:cs typeface="Times New Roman"/>
                        </a:rPr>
                        <a:t>)</a:t>
                      </a:r>
                      <a:endParaRPr lang="en-US" sz="2800">
                        <a:latin typeface="Times New Roman"/>
                        <a:cs typeface="Times New Roman"/>
                      </a:endParaRPr>
                    </a:p>
                  </a:txBody>
                  <a:tcPr/>
                </a:tc>
                <a:tc>
                  <a:txBody>
                    <a:bodyPr/>
                    <a:lstStyle/>
                    <a:p>
                      <a:pPr algn="ctr"/>
                      <a:r>
                        <a:rPr lang="en-US" sz="2800">
                          <a:latin typeface="Times New Roman"/>
                          <a:cs typeface="Times New Roman"/>
                        </a:rPr>
                        <a:t>2.5308</a:t>
                      </a:r>
                    </a:p>
                  </a:txBody>
                  <a:tcPr/>
                </a:tc>
                <a:tc>
                  <a:txBody>
                    <a:bodyPr/>
                    <a:lstStyle/>
                    <a:p>
                      <a:pPr algn="ctr"/>
                      <a:r>
                        <a:rPr lang="en-US" sz="2800">
                          <a:latin typeface="Times New Roman"/>
                          <a:cs typeface="Times New Roman"/>
                        </a:rPr>
                        <a:t>25.69</a:t>
                      </a:r>
                    </a:p>
                  </a:txBody>
                  <a:tcPr/>
                </a:tc>
                <a:tc>
                  <a:txBody>
                    <a:bodyPr/>
                    <a:lstStyle/>
                    <a:p>
                      <a:pPr lvl="0" algn="ctr">
                        <a:buNone/>
                      </a:pPr>
                      <a:r>
                        <a:rPr lang="en-US" sz="2800">
                          <a:latin typeface="Times New Roman"/>
                          <a:cs typeface="Times New Roman"/>
                        </a:rPr>
                        <a:t>0.1239</a:t>
                      </a:r>
                    </a:p>
                  </a:txBody>
                  <a:tcPr/>
                </a:tc>
                <a:extLst>
                  <a:ext uri="{0D108BD9-81ED-4DB2-BD59-A6C34878D82A}">
                    <a16:rowId xmlns:a16="http://schemas.microsoft.com/office/drawing/2014/main" val="3425990998"/>
                  </a:ext>
                </a:extLst>
              </a:tr>
              <a:tr h="846356">
                <a:tc>
                  <a:txBody>
                    <a:bodyPr/>
                    <a:lstStyle/>
                    <a:p>
                      <a:pPr lvl="0" algn="ctr">
                        <a:buNone/>
                      </a:pPr>
                      <a:r>
                        <a:rPr lang="en-US" sz="2800">
                          <a:latin typeface="Times New Roman"/>
                          <a:cs typeface="Times New Roman"/>
                        </a:rPr>
                        <a:t>LMast Vol (cm</a:t>
                      </a:r>
                      <a:r>
                        <a:rPr lang="en-US" sz="2800" baseline="30000">
                          <a:latin typeface="Times New Roman"/>
                          <a:cs typeface="Times New Roman"/>
                        </a:rPr>
                        <a:t>3</a:t>
                      </a:r>
                      <a:r>
                        <a:rPr lang="en-US" sz="2800">
                          <a:latin typeface="Times New Roman"/>
                          <a:cs typeface="Times New Roman"/>
                        </a:rPr>
                        <a:t>)</a:t>
                      </a:r>
                    </a:p>
                  </a:txBody>
                  <a:tcPr/>
                </a:tc>
                <a:tc>
                  <a:txBody>
                    <a:bodyPr/>
                    <a:lstStyle/>
                    <a:p>
                      <a:pPr algn="ctr"/>
                      <a:r>
                        <a:rPr lang="en-US" sz="2800">
                          <a:latin typeface="Times New Roman"/>
                          <a:cs typeface="Times New Roman"/>
                        </a:rPr>
                        <a:t>5.0892</a:t>
                      </a:r>
                    </a:p>
                  </a:txBody>
                  <a:tcPr/>
                </a:tc>
                <a:tc>
                  <a:txBody>
                    <a:bodyPr/>
                    <a:lstStyle/>
                    <a:p>
                      <a:pPr algn="ctr"/>
                      <a:r>
                        <a:rPr lang="en-US" sz="2800">
                          <a:latin typeface="Times New Roman"/>
                          <a:cs typeface="Times New Roman"/>
                        </a:rPr>
                        <a:t>25.96</a:t>
                      </a:r>
                    </a:p>
                  </a:txBody>
                  <a:tcPr/>
                </a:tc>
                <a:tc>
                  <a:txBody>
                    <a:bodyPr/>
                    <a:lstStyle/>
                    <a:p>
                      <a:pPr lvl="0" algn="ctr">
                        <a:buNone/>
                      </a:pPr>
                      <a:r>
                        <a:rPr lang="en-US" sz="2800" b="1" dirty="0">
                          <a:latin typeface="Times New Roman"/>
                          <a:cs typeface="Times New Roman"/>
                        </a:rPr>
                        <a:t>0.03273</a:t>
                      </a:r>
                    </a:p>
                  </a:txBody>
                  <a:tcPr/>
                </a:tc>
                <a:extLst>
                  <a:ext uri="{0D108BD9-81ED-4DB2-BD59-A6C34878D82A}">
                    <a16:rowId xmlns:a16="http://schemas.microsoft.com/office/drawing/2014/main" val="2029466187"/>
                  </a:ext>
                </a:extLst>
              </a:tr>
              <a:tr h="846356">
                <a:tc>
                  <a:txBody>
                    <a:bodyPr/>
                    <a:lstStyle/>
                    <a:p>
                      <a:pPr lvl="0" algn="ctr">
                        <a:buNone/>
                      </a:pPr>
                      <a:r>
                        <a:rPr lang="en-US" sz="2800">
                          <a:latin typeface="Times New Roman"/>
                          <a:cs typeface="Times New Roman"/>
                        </a:rPr>
                        <a:t>LMast SA (cm2)</a:t>
                      </a:r>
                    </a:p>
                  </a:txBody>
                  <a:tcPr/>
                </a:tc>
                <a:tc>
                  <a:txBody>
                    <a:bodyPr/>
                    <a:lstStyle/>
                    <a:p>
                      <a:pPr algn="ctr"/>
                      <a:r>
                        <a:rPr lang="en-US" sz="2800">
                          <a:latin typeface="Times New Roman"/>
                          <a:cs typeface="Times New Roman"/>
                        </a:rPr>
                        <a:t>4.0984</a:t>
                      </a:r>
                    </a:p>
                  </a:txBody>
                  <a:tcPr/>
                </a:tc>
                <a:tc>
                  <a:txBody>
                    <a:bodyPr/>
                    <a:lstStyle/>
                    <a:p>
                      <a:pPr algn="ctr"/>
                      <a:r>
                        <a:rPr lang="en-US" sz="2800">
                          <a:latin typeface="Times New Roman"/>
                          <a:cs typeface="Times New Roman"/>
                        </a:rPr>
                        <a:t>25.693</a:t>
                      </a:r>
                    </a:p>
                  </a:txBody>
                  <a:tcPr/>
                </a:tc>
                <a:tc>
                  <a:txBody>
                    <a:bodyPr/>
                    <a:lstStyle/>
                    <a:p>
                      <a:pPr lvl="0" algn="ctr">
                        <a:buNone/>
                      </a:pPr>
                      <a:r>
                        <a:rPr lang="en-US" sz="2800">
                          <a:latin typeface="Times New Roman"/>
                          <a:cs typeface="Times New Roman"/>
                        </a:rPr>
                        <a:t>0.05344*</a:t>
                      </a:r>
                    </a:p>
                  </a:txBody>
                  <a:tcPr/>
                </a:tc>
                <a:extLst>
                  <a:ext uri="{0D108BD9-81ED-4DB2-BD59-A6C34878D82A}">
                    <a16:rowId xmlns:a16="http://schemas.microsoft.com/office/drawing/2014/main" val="1635605968"/>
                  </a:ext>
                </a:extLst>
              </a:tr>
              <a:tr h="846356">
                <a:tc>
                  <a:txBody>
                    <a:bodyPr/>
                    <a:lstStyle/>
                    <a:p>
                      <a:pPr lvl="0" algn="ctr">
                        <a:buNone/>
                      </a:pPr>
                      <a:r>
                        <a:rPr lang="en-US" sz="2800">
                          <a:latin typeface="Times New Roman"/>
                          <a:cs typeface="Times New Roman"/>
                        </a:rPr>
                        <a:t>RMast Vol (cm</a:t>
                      </a:r>
                      <a:r>
                        <a:rPr lang="en-US" sz="2800" baseline="30000">
                          <a:latin typeface="Times New Roman"/>
                          <a:cs typeface="Times New Roman"/>
                        </a:rPr>
                        <a:t>3</a:t>
                      </a:r>
                      <a:r>
                        <a:rPr lang="en-US" sz="2800">
                          <a:latin typeface="Times New Roman"/>
                          <a:cs typeface="Times New Roman"/>
                        </a:rPr>
                        <a:t>)</a:t>
                      </a:r>
                    </a:p>
                  </a:txBody>
                  <a:tcPr/>
                </a:tc>
                <a:tc>
                  <a:txBody>
                    <a:bodyPr/>
                    <a:lstStyle/>
                    <a:p>
                      <a:pPr algn="ctr"/>
                      <a:r>
                        <a:rPr lang="en-US" sz="2800">
                          <a:latin typeface="Times New Roman"/>
                          <a:cs typeface="Times New Roman"/>
                        </a:rPr>
                        <a:t>6.2806</a:t>
                      </a:r>
                    </a:p>
                  </a:txBody>
                  <a:tcPr/>
                </a:tc>
                <a:tc>
                  <a:txBody>
                    <a:bodyPr/>
                    <a:lstStyle/>
                    <a:p>
                      <a:pPr algn="ctr"/>
                      <a:r>
                        <a:rPr lang="en-US" sz="2800">
                          <a:latin typeface="Times New Roman"/>
                          <a:cs typeface="Times New Roman"/>
                        </a:rPr>
                        <a:t>22.081</a:t>
                      </a:r>
                    </a:p>
                  </a:txBody>
                  <a:tcPr/>
                </a:tc>
                <a:tc>
                  <a:txBody>
                    <a:bodyPr/>
                    <a:lstStyle/>
                    <a:p>
                      <a:pPr lvl="0" algn="ctr">
                        <a:buNone/>
                      </a:pPr>
                      <a:r>
                        <a:rPr lang="en-US" sz="2800" b="1">
                          <a:latin typeface="Times New Roman"/>
                          <a:cs typeface="Times New Roman"/>
                        </a:rPr>
                        <a:t>0.02007</a:t>
                      </a:r>
                    </a:p>
                  </a:txBody>
                  <a:tcPr/>
                </a:tc>
                <a:extLst>
                  <a:ext uri="{0D108BD9-81ED-4DB2-BD59-A6C34878D82A}">
                    <a16:rowId xmlns:a16="http://schemas.microsoft.com/office/drawing/2014/main" val="664566085"/>
                  </a:ext>
                </a:extLst>
              </a:tr>
              <a:tr h="846356">
                <a:tc>
                  <a:txBody>
                    <a:bodyPr/>
                    <a:lstStyle/>
                    <a:p>
                      <a:pPr lvl="0" algn="ctr">
                        <a:buNone/>
                      </a:pPr>
                      <a:r>
                        <a:rPr lang="en-US" sz="2800">
                          <a:latin typeface="Times New Roman"/>
                          <a:cs typeface="Times New Roman"/>
                        </a:rPr>
                        <a:t>RMast SA (cm</a:t>
                      </a:r>
                      <a:r>
                        <a:rPr lang="en-US" sz="2800" baseline="30000">
                          <a:latin typeface="Times New Roman"/>
                          <a:cs typeface="Times New Roman"/>
                        </a:rPr>
                        <a:t>2</a:t>
                      </a:r>
                      <a:r>
                        <a:rPr lang="en-US" sz="2800">
                          <a:latin typeface="Times New Roman"/>
                          <a:cs typeface="Times New Roman"/>
                        </a:rPr>
                        <a:t>)</a:t>
                      </a:r>
                    </a:p>
                  </a:txBody>
                  <a:tcPr/>
                </a:tc>
                <a:tc>
                  <a:txBody>
                    <a:bodyPr/>
                    <a:lstStyle/>
                    <a:p>
                      <a:pPr lvl="0" algn="ctr">
                        <a:buNone/>
                      </a:pPr>
                      <a:r>
                        <a:rPr lang="en-US" sz="2800">
                          <a:latin typeface="Times New Roman"/>
                          <a:cs typeface="Times New Roman"/>
                        </a:rPr>
                        <a:t>1.254</a:t>
                      </a:r>
                    </a:p>
                  </a:txBody>
                  <a:tcPr/>
                </a:tc>
                <a:tc>
                  <a:txBody>
                    <a:bodyPr/>
                    <a:lstStyle/>
                    <a:p>
                      <a:pPr lvl="0" algn="ctr">
                        <a:buNone/>
                      </a:pPr>
                      <a:r>
                        <a:rPr lang="en-US" sz="2800">
                          <a:latin typeface="Times New Roman"/>
                          <a:cs typeface="Times New Roman"/>
                        </a:rPr>
                        <a:t>23.699</a:t>
                      </a:r>
                    </a:p>
                  </a:txBody>
                  <a:tcPr/>
                </a:tc>
                <a:tc>
                  <a:txBody>
                    <a:bodyPr/>
                    <a:lstStyle/>
                    <a:p>
                      <a:pPr lvl="0" algn="ctr">
                        <a:buNone/>
                      </a:pPr>
                      <a:r>
                        <a:rPr lang="en-US" sz="2800" dirty="0">
                          <a:latin typeface="Times New Roman"/>
                          <a:cs typeface="Times New Roman"/>
                        </a:rPr>
                        <a:t>0.274</a:t>
                      </a:r>
                    </a:p>
                  </a:txBody>
                  <a:tcPr/>
                </a:tc>
                <a:extLst>
                  <a:ext uri="{0D108BD9-81ED-4DB2-BD59-A6C34878D82A}">
                    <a16:rowId xmlns:a16="http://schemas.microsoft.com/office/drawing/2014/main" val="554221694"/>
                  </a:ext>
                </a:extLst>
              </a:tr>
            </a:tbl>
          </a:graphicData>
        </a:graphic>
      </p:graphicFrame>
      <p:graphicFrame>
        <p:nvGraphicFramePr>
          <p:cNvPr id="19" name="Table 18">
            <a:extLst>
              <a:ext uri="{FF2B5EF4-FFF2-40B4-BE49-F238E27FC236}">
                <a16:creationId xmlns:a16="http://schemas.microsoft.com/office/drawing/2014/main" id="{BAE226B1-2561-6D2E-5CB2-BEC2FFE6C773}"/>
              </a:ext>
            </a:extLst>
          </p:cNvPr>
          <p:cNvGraphicFramePr>
            <a:graphicFrameLocks noGrp="1"/>
          </p:cNvGraphicFramePr>
          <p:nvPr>
            <p:extLst>
              <p:ext uri="{D42A27DB-BD31-4B8C-83A1-F6EECF244321}">
                <p14:modId xmlns:p14="http://schemas.microsoft.com/office/powerpoint/2010/main" val="1500003416"/>
              </p:ext>
            </p:extLst>
          </p:nvPr>
        </p:nvGraphicFramePr>
        <p:xfrm>
          <a:off x="21884913" y="29570461"/>
          <a:ext cx="8805201" cy="2699139"/>
        </p:xfrm>
        <a:graphic>
          <a:graphicData uri="http://schemas.openxmlformats.org/drawingml/2006/table">
            <a:tbl>
              <a:tblPr firstRow="1" bandRow="1">
                <a:tableStyleId>{93296810-A885-4BE3-A3E7-6D5BEEA58F35}</a:tableStyleId>
              </a:tblPr>
              <a:tblGrid>
                <a:gridCol w="3681403">
                  <a:extLst>
                    <a:ext uri="{9D8B030D-6E8A-4147-A177-3AD203B41FA5}">
                      <a16:colId xmlns:a16="http://schemas.microsoft.com/office/drawing/2014/main" val="2663179952"/>
                    </a:ext>
                  </a:extLst>
                </a:gridCol>
                <a:gridCol w="1685462">
                  <a:extLst>
                    <a:ext uri="{9D8B030D-6E8A-4147-A177-3AD203B41FA5}">
                      <a16:colId xmlns:a16="http://schemas.microsoft.com/office/drawing/2014/main" val="34074202"/>
                    </a:ext>
                  </a:extLst>
                </a:gridCol>
                <a:gridCol w="1419336">
                  <a:extLst>
                    <a:ext uri="{9D8B030D-6E8A-4147-A177-3AD203B41FA5}">
                      <a16:colId xmlns:a16="http://schemas.microsoft.com/office/drawing/2014/main" val="3819839983"/>
                    </a:ext>
                  </a:extLst>
                </a:gridCol>
                <a:gridCol w="2019000">
                  <a:extLst>
                    <a:ext uri="{9D8B030D-6E8A-4147-A177-3AD203B41FA5}">
                      <a16:colId xmlns:a16="http://schemas.microsoft.com/office/drawing/2014/main" val="2090783632"/>
                    </a:ext>
                  </a:extLst>
                </a:gridCol>
              </a:tblGrid>
              <a:tr h="540062">
                <a:tc>
                  <a:txBody>
                    <a:bodyPr/>
                    <a:lstStyle/>
                    <a:p>
                      <a:pPr algn="ctr"/>
                      <a:r>
                        <a:rPr lang="en-US" sz="2800">
                          <a:latin typeface="Times New Roman"/>
                          <a:cs typeface="Times New Roman"/>
                        </a:rPr>
                        <a:t>Aspect</a:t>
                      </a:r>
                    </a:p>
                  </a:txBody>
                  <a:tcPr>
                    <a:solidFill>
                      <a:schemeClr val="accent6">
                        <a:lumMod val="75000"/>
                      </a:schemeClr>
                    </a:solidFill>
                  </a:tcPr>
                </a:tc>
                <a:tc>
                  <a:txBody>
                    <a:bodyPr/>
                    <a:lstStyle/>
                    <a:p>
                      <a:pPr algn="ctr"/>
                      <a:r>
                        <a:rPr lang="en-US" sz="2800">
                          <a:latin typeface="Times New Roman"/>
                          <a:cs typeface="Times New Roman"/>
                        </a:rPr>
                        <a:t>t</a:t>
                      </a:r>
                    </a:p>
                  </a:txBody>
                  <a:tcPr>
                    <a:solidFill>
                      <a:schemeClr val="accent6">
                        <a:lumMod val="75000"/>
                      </a:schemeClr>
                    </a:solidFill>
                  </a:tcPr>
                </a:tc>
                <a:tc>
                  <a:txBody>
                    <a:bodyPr/>
                    <a:lstStyle/>
                    <a:p>
                      <a:pPr algn="ctr"/>
                      <a:r>
                        <a:rPr lang="en-US" sz="2800" dirty="0" err="1">
                          <a:latin typeface="Times New Roman"/>
                          <a:cs typeface="Times New Roman"/>
                        </a:rPr>
                        <a:t>df</a:t>
                      </a:r>
                      <a:endParaRPr lang="en-US" sz="2800" dirty="0">
                        <a:latin typeface="Times New Roman"/>
                        <a:cs typeface="Times New Roman"/>
                      </a:endParaRPr>
                    </a:p>
                  </a:txBody>
                  <a:tcPr>
                    <a:solidFill>
                      <a:schemeClr val="accent6">
                        <a:lumMod val="75000"/>
                      </a:schemeClr>
                    </a:solidFill>
                  </a:tcPr>
                </a:tc>
                <a:tc>
                  <a:txBody>
                    <a:bodyPr/>
                    <a:lstStyle/>
                    <a:p>
                      <a:pPr algn="ctr"/>
                      <a:r>
                        <a:rPr lang="en-US" sz="2800" dirty="0">
                          <a:latin typeface="Times New Roman"/>
                          <a:cs typeface="Times New Roman"/>
                        </a:rPr>
                        <a:t>p-value</a:t>
                      </a:r>
                    </a:p>
                  </a:txBody>
                  <a:tcPr>
                    <a:solidFill>
                      <a:schemeClr val="accent6">
                        <a:lumMod val="75000"/>
                      </a:schemeClr>
                    </a:solidFill>
                  </a:tcPr>
                </a:tc>
                <a:extLst>
                  <a:ext uri="{0D108BD9-81ED-4DB2-BD59-A6C34878D82A}">
                    <a16:rowId xmlns:a16="http://schemas.microsoft.com/office/drawing/2014/main" val="1621252350"/>
                  </a:ext>
                </a:extLst>
              </a:tr>
              <a:tr h="521255">
                <a:tc>
                  <a:txBody>
                    <a:bodyPr/>
                    <a:lstStyle/>
                    <a:p>
                      <a:pPr algn="ctr"/>
                      <a:r>
                        <a:rPr lang="en-US" sz="2800">
                          <a:latin typeface="Times New Roman"/>
                          <a:cs typeface="Times New Roman"/>
                        </a:rPr>
                        <a:t>L v R Max Vol </a:t>
                      </a:r>
                      <a:r>
                        <a:rPr lang="en-US" sz="2800" u="none" strike="noStrike" noProof="0">
                          <a:solidFill>
                            <a:srgbClr val="000000"/>
                          </a:solidFill>
                          <a:latin typeface="Times New Roman"/>
                          <a:cs typeface="Times New Roman"/>
                        </a:rPr>
                        <a:t>(cm</a:t>
                      </a:r>
                      <a:r>
                        <a:rPr lang="en-US" sz="2800" u="none" strike="noStrike" baseline="30000" noProof="0">
                          <a:solidFill>
                            <a:srgbClr val="000000"/>
                          </a:solidFill>
                          <a:latin typeface="Times New Roman"/>
                          <a:cs typeface="Times New Roman"/>
                        </a:rPr>
                        <a:t>3</a:t>
                      </a:r>
                      <a:r>
                        <a:rPr lang="en-US" sz="2800" u="none" strike="noStrike" noProof="0">
                          <a:solidFill>
                            <a:srgbClr val="000000"/>
                          </a:solidFill>
                          <a:latin typeface="Times New Roman"/>
                          <a:cs typeface="Times New Roman"/>
                        </a:rPr>
                        <a:t>)</a:t>
                      </a:r>
                      <a:endParaRPr lang="en-US" sz="2800">
                        <a:latin typeface="Times New Roman"/>
                        <a:cs typeface="Times New Roman"/>
                      </a:endParaRPr>
                    </a:p>
                  </a:txBody>
                  <a:tcPr/>
                </a:tc>
                <a:tc>
                  <a:txBody>
                    <a:bodyPr/>
                    <a:lstStyle/>
                    <a:p>
                      <a:pPr algn="ctr"/>
                      <a:r>
                        <a:rPr lang="en-US" sz="2800" dirty="0">
                          <a:latin typeface="Times New Roman"/>
                          <a:cs typeface="Times New Roman"/>
                        </a:rPr>
                        <a:t>0.3317</a:t>
                      </a:r>
                    </a:p>
                  </a:txBody>
                  <a:tcPr/>
                </a:tc>
                <a:tc>
                  <a:txBody>
                    <a:bodyPr/>
                    <a:lstStyle/>
                    <a:p>
                      <a:pPr algn="ctr"/>
                      <a:r>
                        <a:rPr lang="en-US" sz="2800">
                          <a:latin typeface="Times New Roman"/>
                          <a:cs typeface="Times New Roman"/>
                        </a:rPr>
                        <a:t>53.423</a:t>
                      </a:r>
                    </a:p>
                  </a:txBody>
                  <a:tcPr/>
                </a:tc>
                <a:tc>
                  <a:txBody>
                    <a:bodyPr/>
                    <a:lstStyle/>
                    <a:p>
                      <a:pPr algn="ctr"/>
                      <a:r>
                        <a:rPr lang="en-US" sz="2800">
                          <a:latin typeface="Times New Roman"/>
                          <a:cs typeface="Times New Roman"/>
                        </a:rPr>
                        <a:t>0.7414</a:t>
                      </a:r>
                    </a:p>
                  </a:txBody>
                  <a:tcPr/>
                </a:tc>
                <a:extLst>
                  <a:ext uri="{0D108BD9-81ED-4DB2-BD59-A6C34878D82A}">
                    <a16:rowId xmlns:a16="http://schemas.microsoft.com/office/drawing/2014/main" val="3601680389"/>
                  </a:ext>
                </a:extLst>
              </a:tr>
              <a:tr h="521255">
                <a:tc>
                  <a:txBody>
                    <a:bodyPr/>
                    <a:lstStyle/>
                    <a:p>
                      <a:pPr algn="ctr"/>
                      <a:r>
                        <a:rPr lang="en-US" sz="2800" dirty="0">
                          <a:latin typeface="Times New Roman"/>
                          <a:cs typeface="Times New Roman"/>
                        </a:rPr>
                        <a:t>L v R Max SA </a:t>
                      </a:r>
                      <a:r>
                        <a:rPr lang="en-US" sz="2800" u="none" strike="noStrike" noProof="0" dirty="0">
                          <a:solidFill>
                            <a:srgbClr val="000000"/>
                          </a:solidFill>
                          <a:latin typeface="Times New Roman"/>
                          <a:cs typeface="Times New Roman"/>
                        </a:rPr>
                        <a:t>(cm</a:t>
                      </a:r>
                      <a:r>
                        <a:rPr lang="en-US" sz="2800" u="none" strike="noStrike" baseline="30000" noProof="0" dirty="0">
                          <a:solidFill>
                            <a:srgbClr val="000000"/>
                          </a:solidFill>
                          <a:latin typeface="Times New Roman"/>
                          <a:cs typeface="Times New Roman"/>
                        </a:rPr>
                        <a:t>2</a:t>
                      </a:r>
                      <a:r>
                        <a:rPr lang="en-US" sz="2800" u="none" strike="noStrike" noProof="0" dirty="0">
                          <a:solidFill>
                            <a:srgbClr val="000000"/>
                          </a:solidFill>
                          <a:latin typeface="Times New Roman"/>
                          <a:cs typeface="Times New Roman"/>
                        </a:rPr>
                        <a:t>)</a:t>
                      </a:r>
                      <a:endParaRPr lang="en-US" sz="2800" dirty="0">
                        <a:latin typeface="Times New Roman"/>
                        <a:cs typeface="Times New Roman"/>
                      </a:endParaRPr>
                    </a:p>
                  </a:txBody>
                  <a:tcPr/>
                </a:tc>
                <a:tc>
                  <a:txBody>
                    <a:bodyPr/>
                    <a:lstStyle/>
                    <a:p>
                      <a:pPr algn="ctr"/>
                      <a:r>
                        <a:rPr lang="en-US" sz="2800">
                          <a:latin typeface="Times New Roman"/>
                          <a:cs typeface="Times New Roman"/>
                        </a:rPr>
                        <a:t>0.35244</a:t>
                      </a:r>
                    </a:p>
                  </a:txBody>
                  <a:tcPr/>
                </a:tc>
                <a:tc>
                  <a:txBody>
                    <a:bodyPr/>
                    <a:lstStyle/>
                    <a:p>
                      <a:pPr algn="ctr"/>
                      <a:r>
                        <a:rPr lang="en-US" sz="2800">
                          <a:latin typeface="Times New Roman"/>
                          <a:cs typeface="Times New Roman"/>
                        </a:rPr>
                        <a:t>53.729</a:t>
                      </a:r>
                    </a:p>
                  </a:txBody>
                  <a:tcPr/>
                </a:tc>
                <a:tc>
                  <a:txBody>
                    <a:bodyPr/>
                    <a:lstStyle/>
                    <a:p>
                      <a:pPr algn="ctr"/>
                      <a:r>
                        <a:rPr lang="en-US" sz="2800">
                          <a:latin typeface="Times New Roman"/>
                          <a:cs typeface="Times New Roman"/>
                        </a:rPr>
                        <a:t>0.7259</a:t>
                      </a:r>
                    </a:p>
                  </a:txBody>
                  <a:tcPr/>
                </a:tc>
                <a:extLst>
                  <a:ext uri="{0D108BD9-81ED-4DB2-BD59-A6C34878D82A}">
                    <a16:rowId xmlns:a16="http://schemas.microsoft.com/office/drawing/2014/main" val="1313743448"/>
                  </a:ext>
                </a:extLst>
              </a:tr>
              <a:tr h="595312">
                <a:tc>
                  <a:txBody>
                    <a:bodyPr/>
                    <a:lstStyle/>
                    <a:p>
                      <a:pPr algn="ctr"/>
                      <a:r>
                        <a:rPr lang="en-US" sz="2800">
                          <a:latin typeface="Times New Roman"/>
                          <a:cs typeface="Times New Roman"/>
                        </a:rPr>
                        <a:t>L v R Mast Vol </a:t>
                      </a:r>
                      <a:r>
                        <a:rPr lang="en-US" sz="2800" u="none" strike="noStrike" noProof="0">
                          <a:solidFill>
                            <a:srgbClr val="000000"/>
                          </a:solidFill>
                          <a:latin typeface="Times New Roman"/>
                          <a:cs typeface="Times New Roman"/>
                        </a:rPr>
                        <a:t>(cm</a:t>
                      </a:r>
                      <a:r>
                        <a:rPr lang="en-US" sz="2800" u="none" strike="noStrike" baseline="30000" noProof="0">
                          <a:solidFill>
                            <a:srgbClr val="000000"/>
                          </a:solidFill>
                          <a:latin typeface="Times New Roman"/>
                          <a:cs typeface="Times New Roman"/>
                        </a:rPr>
                        <a:t>3</a:t>
                      </a:r>
                      <a:r>
                        <a:rPr lang="en-US" sz="2800" u="none" strike="noStrike" noProof="0">
                          <a:solidFill>
                            <a:srgbClr val="000000"/>
                          </a:solidFill>
                          <a:latin typeface="Times New Roman"/>
                          <a:cs typeface="Times New Roman"/>
                        </a:rPr>
                        <a:t>)</a:t>
                      </a:r>
                      <a:endParaRPr lang="en-US" sz="2800">
                        <a:latin typeface="Times New Roman"/>
                        <a:cs typeface="Times New Roman"/>
                      </a:endParaRPr>
                    </a:p>
                  </a:txBody>
                  <a:tcPr/>
                </a:tc>
                <a:tc>
                  <a:txBody>
                    <a:bodyPr/>
                    <a:lstStyle/>
                    <a:p>
                      <a:pPr algn="ctr"/>
                      <a:r>
                        <a:rPr lang="en-US" sz="2800">
                          <a:latin typeface="Times New Roman"/>
                          <a:cs typeface="Times New Roman"/>
                        </a:rPr>
                        <a:t>-0.98565</a:t>
                      </a:r>
                    </a:p>
                  </a:txBody>
                  <a:tcPr/>
                </a:tc>
                <a:tc>
                  <a:txBody>
                    <a:bodyPr/>
                    <a:lstStyle/>
                    <a:p>
                      <a:pPr algn="ctr"/>
                      <a:r>
                        <a:rPr lang="en-US" sz="2800">
                          <a:latin typeface="Times New Roman"/>
                          <a:cs typeface="Times New Roman"/>
                        </a:rPr>
                        <a:t>53.957</a:t>
                      </a:r>
                    </a:p>
                  </a:txBody>
                  <a:tcPr/>
                </a:tc>
                <a:tc>
                  <a:txBody>
                    <a:bodyPr/>
                    <a:lstStyle/>
                    <a:p>
                      <a:pPr algn="ctr"/>
                      <a:r>
                        <a:rPr lang="en-US" sz="2800">
                          <a:latin typeface="Times New Roman"/>
                          <a:cs typeface="Times New Roman"/>
                        </a:rPr>
                        <a:t>0.3287</a:t>
                      </a:r>
                    </a:p>
                  </a:txBody>
                  <a:tcPr/>
                </a:tc>
                <a:extLst>
                  <a:ext uri="{0D108BD9-81ED-4DB2-BD59-A6C34878D82A}">
                    <a16:rowId xmlns:a16="http://schemas.microsoft.com/office/drawing/2014/main" val="264260329"/>
                  </a:ext>
                </a:extLst>
              </a:tr>
              <a:tr h="521255">
                <a:tc>
                  <a:txBody>
                    <a:bodyPr/>
                    <a:lstStyle/>
                    <a:p>
                      <a:pPr lvl="0" algn="ctr">
                        <a:buNone/>
                      </a:pPr>
                      <a:r>
                        <a:rPr lang="en-US" sz="2800" dirty="0">
                          <a:latin typeface="Times New Roman"/>
                          <a:cs typeface="Times New Roman"/>
                        </a:rPr>
                        <a:t>L v R Mast SA </a:t>
                      </a:r>
                      <a:r>
                        <a:rPr lang="en-US" sz="2800" u="none" strike="noStrike" noProof="0" dirty="0">
                          <a:solidFill>
                            <a:srgbClr val="000000"/>
                          </a:solidFill>
                          <a:latin typeface="Times New Roman"/>
                          <a:cs typeface="Times New Roman"/>
                        </a:rPr>
                        <a:t>(cm</a:t>
                      </a:r>
                      <a:r>
                        <a:rPr lang="en-US" sz="2800" u="none" strike="noStrike" baseline="30000" noProof="0" dirty="0">
                          <a:solidFill>
                            <a:srgbClr val="000000"/>
                          </a:solidFill>
                          <a:latin typeface="Times New Roman"/>
                          <a:cs typeface="Times New Roman"/>
                        </a:rPr>
                        <a:t>2</a:t>
                      </a:r>
                      <a:r>
                        <a:rPr lang="en-US" sz="2800" u="none" strike="noStrike" noProof="0" dirty="0">
                          <a:solidFill>
                            <a:srgbClr val="000000"/>
                          </a:solidFill>
                          <a:latin typeface="Times New Roman"/>
                          <a:cs typeface="Times New Roman"/>
                        </a:rPr>
                        <a:t>)</a:t>
                      </a:r>
                      <a:endParaRPr lang="en-US" sz="2800" dirty="0">
                        <a:latin typeface="Times New Roman"/>
                        <a:cs typeface="Times New Roman"/>
                      </a:endParaRPr>
                    </a:p>
                  </a:txBody>
                  <a:tcPr/>
                </a:tc>
                <a:tc>
                  <a:txBody>
                    <a:bodyPr/>
                    <a:lstStyle/>
                    <a:p>
                      <a:pPr lvl="0" algn="ctr">
                        <a:buNone/>
                      </a:pPr>
                      <a:r>
                        <a:rPr lang="en-US" sz="2800">
                          <a:latin typeface="Times New Roman"/>
                          <a:cs typeface="Times New Roman"/>
                        </a:rPr>
                        <a:t>-0.30146</a:t>
                      </a:r>
                    </a:p>
                  </a:txBody>
                  <a:tcPr/>
                </a:tc>
                <a:tc>
                  <a:txBody>
                    <a:bodyPr/>
                    <a:lstStyle/>
                    <a:p>
                      <a:pPr lvl="0" algn="ctr">
                        <a:buNone/>
                      </a:pPr>
                      <a:r>
                        <a:rPr lang="en-US" sz="2800">
                          <a:latin typeface="Times New Roman"/>
                          <a:cs typeface="Times New Roman"/>
                        </a:rPr>
                        <a:t>53.99</a:t>
                      </a:r>
                    </a:p>
                  </a:txBody>
                  <a:tcPr/>
                </a:tc>
                <a:tc>
                  <a:txBody>
                    <a:bodyPr/>
                    <a:lstStyle/>
                    <a:p>
                      <a:pPr lvl="0" algn="ctr">
                        <a:buNone/>
                      </a:pPr>
                      <a:r>
                        <a:rPr lang="en-US" sz="2800" dirty="0">
                          <a:latin typeface="Times New Roman"/>
                          <a:cs typeface="Times New Roman"/>
                        </a:rPr>
                        <a:t>0.7642</a:t>
                      </a:r>
                    </a:p>
                  </a:txBody>
                  <a:tcPr/>
                </a:tc>
                <a:extLst>
                  <a:ext uri="{0D108BD9-81ED-4DB2-BD59-A6C34878D82A}">
                    <a16:rowId xmlns:a16="http://schemas.microsoft.com/office/drawing/2014/main" val="3428367647"/>
                  </a:ext>
                </a:extLst>
              </a:tr>
            </a:tbl>
          </a:graphicData>
        </a:graphic>
      </p:graphicFrame>
      <p:sp>
        <p:nvSpPr>
          <p:cNvPr id="30" name="Rectangle: Rounded Corners 29">
            <a:extLst>
              <a:ext uri="{FF2B5EF4-FFF2-40B4-BE49-F238E27FC236}">
                <a16:creationId xmlns:a16="http://schemas.microsoft.com/office/drawing/2014/main" id="{603D39B8-C93D-9CB6-F42D-77ABFBA4E8D0}"/>
              </a:ext>
            </a:extLst>
          </p:cNvPr>
          <p:cNvSpPr/>
          <p:nvPr/>
        </p:nvSpPr>
        <p:spPr>
          <a:xfrm>
            <a:off x="508109" y="4369987"/>
            <a:ext cx="11719273" cy="1044291"/>
          </a:xfrm>
          <a:prstGeom prst="roundRect">
            <a:avLst/>
          </a:prstGeom>
          <a:solidFill>
            <a:srgbClr val="3806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latin typeface="Times New Roman" panose="02020603050405020304" pitchFamily="18" charset="0"/>
                <a:cs typeface="Times New Roman" panose="02020603050405020304" pitchFamily="18" charset="0"/>
              </a:rPr>
              <a:t>Introduction </a:t>
            </a:r>
          </a:p>
        </p:txBody>
      </p:sp>
      <p:sp>
        <p:nvSpPr>
          <p:cNvPr id="32" name="Rectangle: Rounded Corners 31">
            <a:extLst>
              <a:ext uri="{FF2B5EF4-FFF2-40B4-BE49-F238E27FC236}">
                <a16:creationId xmlns:a16="http://schemas.microsoft.com/office/drawing/2014/main" id="{006D33D3-07EC-42AC-0566-B0F98A3DE9ED}"/>
              </a:ext>
            </a:extLst>
          </p:cNvPr>
          <p:cNvSpPr/>
          <p:nvPr/>
        </p:nvSpPr>
        <p:spPr>
          <a:xfrm>
            <a:off x="31121699" y="4369986"/>
            <a:ext cx="12212535" cy="1044291"/>
          </a:xfrm>
          <a:prstGeom prst="roundRect">
            <a:avLst/>
          </a:prstGeom>
          <a:solidFill>
            <a:srgbClr val="38067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a:latin typeface="Times New Roman" panose="02020603050405020304" pitchFamily="18" charset="0"/>
                <a:cs typeface="Times New Roman" panose="02020603050405020304" pitchFamily="18" charset="0"/>
              </a:rPr>
              <a:t>Discussion</a:t>
            </a:r>
          </a:p>
        </p:txBody>
      </p:sp>
      <p:sp>
        <p:nvSpPr>
          <p:cNvPr id="33" name="Rectangle: Rounded Corners 32">
            <a:extLst>
              <a:ext uri="{FF2B5EF4-FFF2-40B4-BE49-F238E27FC236}">
                <a16:creationId xmlns:a16="http://schemas.microsoft.com/office/drawing/2014/main" id="{93F05B85-23A4-4980-9926-0AC408BC676F}"/>
              </a:ext>
            </a:extLst>
          </p:cNvPr>
          <p:cNvSpPr/>
          <p:nvPr/>
        </p:nvSpPr>
        <p:spPr>
          <a:xfrm>
            <a:off x="602058" y="13983107"/>
            <a:ext cx="11719273" cy="1044291"/>
          </a:xfrm>
          <a:prstGeom prst="roundRect">
            <a:avLst/>
          </a:prstGeom>
          <a:solidFill>
            <a:srgbClr val="38067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a:latin typeface="Times New Roman" panose="02020603050405020304" pitchFamily="18" charset="0"/>
                <a:cs typeface="Times New Roman" panose="02020603050405020304" pitchFamily="18" charset="0"/>
              </a:rPr>
              <a:t>Methods </a:t>
            </a:r>
          </a:p>
        </p:txBody>
      </p:sp>
      <p:sp>
        <p:nvSpPr>
          <p:cNvPr id="34" name="Rectangle: Rounded Corners 33">
            <a:extLst>
              <a:ext uri="{FF2B5EF4-FFF2-40B4-BE49-F238E27FC236}">
                <a16:creationId xmlns:a16="http://schemas.microsoft.com/office/drawing/2014/main" id="{C45F32BC-2054-BD07-281E-EFFFBF75B147}"/>
              </a:ext>
            </a:extLst>
          </p:cNvPr>
          <p:cNvSpPr/>
          <p:nvPr/>
        </p:nvSpPr>
        <p:spPr>
          <a:xfrm>
            <a:off x="31516954" y="22172346"/>
            <a:ext cx="11719273" cy="1044291"/>
          </a:xfrm>
          <a:prstGeom prst="roundRect">
            <a:avLst/>
          </a:prstGeom>
          <a:solidFill>
            <a:srgbClr val="38067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a:latin typeface="Times New Roman" panose="02020603050405020304" pitchFamily="18" charset="0"/>
                <a:cs typeface="Times New Roman" panose="02020603050405020304" pitchFamily="18" charset="0"/>
              </a:rPr>
              <a:t>Conclusions</a:t>
            </a:r>
          </a:p>
        </p:txBody>
      </p:sp>
      <p:sp>
        <p:nvSpPr>
          <p:cNvPr id="7" name="TextBox 6">
            <a:extLst>
              <a:ext uri="{FF2B5EF4-FFF2-40B4-BE49-F238E27FC236}">
                <a16:creationId xmlns:a16="http://schemas.microsoft.com/office/drawing/2014/main" id="{5C0BCEB6-5D11-CDE6-0A40-496653075A6B}"/>
              </a:ext>
            </a:extLst>
          </p:cNvPr>
          <p:cNvSpPr txBox="1"/>
          <p:nvPr/>
        </p:nvSpPr>
        <p:spPr>
          <a:xfrm>
            <a:off x="31189215" y="5588501"/>
            <a:ext cx="12124434" cy="16789211"/>
          </a:xfrm>
          <a:prstGeom prst="rect">
            <a:avLst/>
          </a:prstGeom>
          <a:noFill/>
        </p:spPr>
        <p:txBody>
          <a:bodyPr wrap="square" lIns="91440" tIns="45720" rIns="91440" bIns="45720" rtlCol="0" anchor="t">
            <a:spAutoFit/>
          </a:bodyPr>
          <a:lstStyle/>
          <a:p>
            <a:pPr marL="457200" indent="-457200" algn="just">
              <a:buFont typeface="Arial" panose="020B0604020202020204" pitchFamily="34" charset="0"/>
              <a:buChar char="•"/>
            </a:pPr>
            <a:r>
              <a:rPr lang="en-US" sz="3500" dirty="0">
                <a:latin typeface="Times New Roman"/>
                <a:cs typeface="Times New Roman"/>
              </a:rPr>
              <a:t>Descriptive statistics show both regions have similar volume and surface area bilaterally. The maxillary sinuses have the largest surface area while the mastoid processes demonstrate larger volume on average. Depending on the personal identification method used, either could be useful in analysis.</a:t>
            </a:r>
          </a:p>
          <a:p>
            <a:pPr marL="457200" indent="-457200" algn="just">
              <a:buFont typeface="Arial" panose="020B0604020202020204" pitchFamily="34" charset="0"/>
              <a:buChar char="•"/>
            </a:pPr>
            <a:r>
              <a:rPr lang="en-US" sz="3500" dirty="0">
                <a:latin typeface="Times New Roman"/>
                <a:cs typeface="Times New Roman"/>
              </a:rPr>
              <a:t>Comparing surface area to volume within each region show relatively positive associations (Figure 3); these results indicate that as surface area increases, volume also tends to increase. This is attributed primarily to factors of overall size. The mastoid region shows less tightly grouped associations, possibly indicating more variation in the relationship between the dimensions. </a:t>
            </a:r>
          </a:p>
          <a:p>
            <a:pPr marL="457200" indent="-457200" algn="just">
              <a:buFont typeface="Arial" panose="020B0604020202020204" pitchFamily="34" charset="0"/>
              <a:buChar char="•"/>
            </a:pPr>
            <a:r>
              <a:rPr lang="en-US" sz="3500" dirty="0">
                <a:latin typeface="Times New Roman"/>
                <a:cs typeface="Times New Roman"/>
              </a:rPr>
              <a:t>Examining area in relation to biological sex, </a:t>
            </a:r>
            <a:r>
              <a:rPr lang="en-US" sz="3500" dirty="0" err="1">
                <a:latin typeface="Times New Roman"/>
                <a:cs typeface="Times New Roman"/>
              </a:rPr>
              <a:t>RMax</a:t>
            </a:r>
            <a:r>
              <a:rPr lang="en-US" sz="3500" dirty="0">
                <a:latin typeface="Times New Roman"/>
                <a:cs typeface="Times New Roman"/>
              </a:rPr>
              <a:t> Vol, </a:t>
            </a:r>
            <a:r>
              <a:rPr lang="en-US" sz="3500" dirty="0" err="1">
                <a:latin typeface="Times New Roman"/>
                <a:cs typeface="Times New Roman"/>
              </a:rPr>
              <a:t>LMast</a:t>
            </a:r>
            <a:r>
              <a:rPr lang="en-US" sz="3500" dirty="0">
                <a:latin typeface="Times New Roman"/>
                <a:cs typeface="Times New Roman"/>
              </a:rPr>
              <a:t> Vol, and </a:t>
            </a:r>
            <a:r>
              <a:rPr lang="en-US" sz="3500" dirty="0" err="1">
                <a:latin typeface="Times New Roman"/>
                <a:cs typeface="Times New Roman"/>
              </a:rPr>
              <a:t>RMast</a:t>
            </a:r>
            <a:r>
              <a:rPr lang="en-US" sz="3500" dirty="0">
                <a:latin typeface="Times New Roman"/>
                <a:cs typeface="Times New Roman"/>
              </a:rPr>
              <a:t> Vol are significantly different, while </a:t>
            </a:r>
            <a:r>
              <a:rPr lang="en-US" sz="3500" dirty="0" err="1">
                <a:latin typeface="Times New Roman"/>
                <a:cs typeface="Times New Roman"/>
              </a:rPr>
              <a:t>LMast</a:t>
            </a:r>
            <a:r>
              <a:rPr lang="en-US" sz="3500" dirty="0">
                <a:latin typeface="Times New Roman"/>
                <a:cs typeface="Times New Roman"/>
              </a:rPr>
              <a:t> SA approaches the threshold of significance (</a:t>
            </a:r>
            <a:r>
              <a:rPr lang="el-GR" sz="3500" dirty="0">
                <a:latin typeface="Times New Roman"/>
                <a:cs typeface="Times New Roman"/>
              </a:rPr>
              <a:t>α</a:t>
            </a:r>
            <a:r>
              <a:rPr lang="en-US" sz="3500" dirty="0">
                <a:latin typeface="Times New Roman"/>
                <a:cs typeface="Times New Roman"/>
              </a:rPr>
              <a:t> =0.05) (Table 2). These findings likely reflect known sexually dimorphic differences in humans</a:t>
            </a:r>
            <a:r>
              <a:rPr lang="en-US" sz="3500" baseline="30000" dirty="0">
                <a:latin typeface="Times New Roman"/>
                <a:cs typeface="Times New Roman"/>
              </a:rPr>
              <a:t>15</a:t>
            </a:r>
            <a:r>
              <a:rPr lang="en-US" sz="3500" dirty="0">
                <a:latin typeface="Times New Roman"/>
                <a:cs typeface="Times New Roman"/>
              </a:rPr>
              <a:t>.</a:t>
            </a:r>
            <a:endParaRPr lang="en-US" sz="3500" baseline="30000" dirty="0">
              <a:latin typeface="Times New Roman"/>
              <a:cs typeface="Times New Roman"/>
            </a:endParaRPr>
          </a:p>
          <a:p>
            <a:pPr marL="457200" indent="-457200" algn="just">
              <a:buFont typeface="Arial" panose="020B0604020202020204" pitchFamily="34" charset="0"/>
              <a:buChar char="•"/>
            </a:pPr>
            <a:r>
              <a:rPr lang="en-US" sz="3500" dirty="0">
                <a:latin typeface="Times New Roman"/>
                <a:cs typeface="Times New Roman"/>
              </a:rPr>
              <a:t>LDFA to examine the potential of sex classification of the mastoid region and maxillary sinuses reveals a joint 85% accuracy rate (Figure 4). This is likely reflective of size-based sexual dimorphism present in these anatomical regions</a:t>
            </a:r>
            <a:r>
              <a:rPr lang="en-US" sz="3500" baseline="30000" dirty="0">
                <a:latin typeface="Times New Roman"/>
                <a:cs typeface="Times New Roman"/>
              </a:rPr>
              <a:t>15</a:t>
            </a:r>
            <a:r>
              <a:rPr lang="en-US" sz="3500" dirty="0">
                <a:latin typeface="Times New Roman"/>
                <a:cs typeface="Times New Roman"/>
              </a:rPr>
              <a:t>.</a:t>
            </a:r>
          </a:p>
          <a:p>
            <a:pPr marL="457200" indent="-457200" algn="just">
              <a:buFont typeface="Arial" panose="020B0604020202020204" pitchFamily="34" charset="0"/>
              <a:buChar char="•"/>
            </a:pPr>
            <a:r>
              <a:rPr lang="en-US" sz="3500" dirty="0">
                <a:latin typeface="Times New Roman"/>
                <a:cs typeface="Times New Roman"/>
              </a:rPr>
              <a:t>Individual bilateral differences are not significantly observed in metric components (Table 3), which is likely due to bilateral symmetry in human crania. </a:t>
            </a:r>
          </a:p>
          <a:p>
            <a:pPr marL="457200" indent="-457200" algn="just">
              <a:buFont typeface="Arial" panose="020B0604020202020204" pitchFamily="34" charset="0"/>
              <a:buChar char="•"/>
            </a:pPr>
            <a:r>
              <a:rPr lang="en-US" sz="3500" dirty="0">
                <a:latin typeface="Times New Roman"/>
                <a:cs typeface="Times New Roman"/>
              </a:rPr>
              <a:t>Size-related differences are unsurprisingly present in both regions, with individual metric variation present between individuals showing potential for future methodology development.</a:t>
            </a:r>
          </a:p>
          <a:p>
            <a:pPr marL="457200" indent="-457200" algn="just">
              <a:buFont typeface="Arial" panose="020B0604020202020204" pitchFamily="34" charset="0"/>
              <a:buChar char="•"/>
            </a:pPr>
            <a:r>
              <a:rPr lang="en-US" sz="3500" dirty="0">
                <a:latin typeface="Times New Roman"/>
                <a:cs typeface="Times New Roman"/>
              </a:rPr>
              <a:t>The mastoid region should be further isolated to the mastoid air cells and re-evaluated for use in personal identification.</a:t>
            </a:r>
          </a:p>
        </p:txBody>
      </p:sp>
      <p:sp>
        <p:nvSpPr>
          <p:cNvPr id="16" name="TextBox 15">
            <a:extLst>
              <a:ext uri="{FF2B5EF4-FFF2-40B4-BE49-F238E27FC236}">
                <a16:creationId xmlns:a16="http://schemas.microsoft.com/office/drawing/2014/main" id="{A41E7D3C-6309-42FD-F8D4-B8B9C65AE45C}"/>
              </a:ext>
            </a:extLst>
          </p:cNvPr>
          <p:cNvSpPr txBox="1"/>
          <p:nvPr/>
        </p:nvSpPr>
        <p:spPr>
          <a:xfrm>
            <a:off x="13133248" y="4261773"/>
            <a:ext cx="16974212" cy="861774"/>
          </a:xfrm>
          <a:prstGeom prst="rect">
            <a:avLst/>
          </a:prstGeom>
          <a:noFill/>
        </p:spPr>
        <p:txBody>
          <a:bodyPr wrap="square" lIns="91440" tIns="45720" rIns="91440" bIns="45720" anchor="t">
            <a:spAutoFit/>
          </a:bodyPr>
          <a:lstStyle/>
          <a:p>
            <a:pPr algn="just"/>
            <a:r>
              <a:rPr lang="en-US" sz="2500" b="1" dirty="0">
                <a:latin typeface="Times New Roman"/>
                <a:cs typeface="Times New Roman"/>
              </a:rPr>
              <a:t>Table 1: </a:t>
            </a:r>
            <a:r>
              <a:rPr lang="en-US" sz="2500" dirty="0">
                <a:latin typeface="Times New Roman"/>
                <a:cs typeface="Times New Roman"/>
              </a:rPr>
              <a:t>The results of Shapiro-Wilks tests for normalcy and subsequent descriptive statistics for bilateral surface area and volume for maxillary sinuses and mastoid processes.</a:t>
            </a:r>
          </a:p>
        </p:txBody>
      </p:sp>
      <p:pic>
        <p:nvPicPr>
          <p:cNvPr id="17" name="Picture 16" descr="A logo with a skull in a yellow circle&#10;&#10;AI-generated content may be incorrect.">
            <a:extLst>
              <a:ext uri="{FF2B5EF4-FFF2-40B4-BE49-F238E27FC236}">
                <a16:creationId xmlns:a16="http://schemas.microsoft.com/office/drawing/2014/main" id="{7C6F2478-D83D-0819-7113-6D2113B4014E}"/>
              </a:ext>
            </a:extLst>
          </p:cNvPr>
          <p:cNvPicPr>
            <a:picLocks noChangeAspect="1"/>
          </p:cNvPicPr>
          <p:nvPr/>
        </p:nvPicPr>
        <p:blipFill>
          <a:blip r:embed="rId5"/>
          <a:stretch>
            <a:fillRect/>
          </a:stretch>
        </p:blipFill>
        <p:spPr>
          <a:xfrm>
            <a:off x="39825780" y="417604"/>
            <a:ext cx="2590800" cy="2514600"/>
          </a:xfrm>
          <a:prstGeom prst="rect">
            <a:avLst/>
          </a:prstGeom>
        </p:spPr>
      </p:pic>
      <p:pic>
        <p:nvPicPr>
          <p:cNvPr id="23" name="Picture 22" descr="A purple text on a white background&#10;&#10;AI-generated content may be incorrect.">
            <a:extLst>
              <a:ext uri="{FF2B5EF4-FFF2-40B4-BE49-F238E27FC236}">
                <a16:creationId xmlns:a16="http://schemas.microsoft.com/office/drawing/2014/main" id="{A2C3E963-ADF4-3E40-B6F9-DBFDAE9C7C3D}"/>
              </a:ext>
            </a:extLst>
          </p:cNvPr>
          <p:cNvPicPr>
            <a:picLocks noChangeAspect="1"/>
          </p:cNvPicPr>
          <p:nvPr/>
        </p:nvPicPr>
        <p:blipFill>
          <a:blip r:embed="rId6"/>
          <a:stretch>
            <a:fillRect/>
          </a:stretch>
        </p:blipFill>
        <p:spPr>
          <a:xfrm>
            <a:off x="990600" y="933450"/>
            <a:ext cx="3276600" cy="1524000"/>
          </a:xfrm>
          <a:prstGeom prst="rect">
            <a:avLst/>
          </a:prstGeom>
        </p:spPr>
      </p:pic>
      <p:sp>
        <p:nvSpPr>
          <p:cNvPr id="37" name="TextBox 36">
            <a:extLst>
              <a:ext uri="{FF2B5EF4-FFF2-40B4-BE49-F238E27FC236}">
                <a16:creationId xmlns:a16="http://schemas.microsoft.com/office/drawing/2014/main" id="{F152672E-1857-0218-9C42-E2070F5B1C00}"/>
              </a:ext>
            </a:extLst>
          </p:cNvPr>
          <p:cNvSpPr txBox="1"/>
          <p:nvPr/>
        </p:nvSpPr>
        <p:spPr>
          <a:xfrm>
            <a:off x="31579936" y="23345731"/>
            <a:ext cx="11719273" cy="3862596"/>
          </a:xfrm>
          <a:prstGeom prst="rect">
            <a:avLst/>
          </a:prstGeom>
          <a:noFill/>
        </p:spPr>
        <p:txBody>
          <a:bodyPr wrap="square" lIns="91440" tIns="45720" rIns="91440" bIns="45720" rtlCol="0" anchor="t">
            <a:spAutoFit/>
          </a:bodyPr>
          <a:lstStyle/>
          <a:p>
            <a:pPr algn="just"/>
            <a:r>
              <a:rPr lang="en-US" sz="3500">
                <a:latin typeface="Times New Roman"/>
                <a:cs typeface="Times New Roman"/>
              </a:rPr>
              <a:t>This pilot study, despite a limited sample size, quantifies two historically understudied </a:t>
            </a:r>
            <a:r>
              <a:rPr lang="en-US" sz="3500" dirty="0">
                <a:latin typeface="Times New Roman"/>
                <a:cs typeface="Times New Roman"/>
              </a:rPr>
              <a:t>cranial cavities </a:t>
            </a:r>
            <a:r>
              <a:rPr lang="en-US" sz="3500">
                <a:latin typeface="Times New Roman"/>
                <a:cs typeface="Times New Roman"/>
              </a:rPr>
              <a:t>in surface area and volume. Quantification of size-based differences in the maxillary sinuses and mastoid </a:t>
            </a:r>
            <a:r>
              <a:rPr lang="en-US" sz="3500" dirty="0">
                <a:latin typeface="Times New Roman"/>
                <a:cs typeface="Times New Roman"/>
              </a:rPr>
              <a:t>region</a:t>
            </a:r>
            <a:r>
              <a:rPr lang="en-US" sz="3500">
                <a:latin typeface="Times New Roman"/>
                <a:cs typeface="Times New Roman"/>
              </a:rPr>
              <a:t> reveals the potential for both sex-based and individual variation in both surface area and volume. Further investigation into these regions, including morphological aspects,  should be conducted.</a:t>
            </a:r>
          </a:p>
        </p:txBody>
      </p:sp>
      <p:sp>
        <p:nvSpPr>
          <p:cNvPr id="38" name="Rectangle: Rounded Corners 37">
            <a:extLst>
              <a:ext uri="{FF2B5EF4-FFF2-40B4-BE49-F238E27FC236}">
                <a16:creationId xmlns:a16="http://schemas.microsoft.com/office/drawing/2014/main" id="{3A1319A2-E1EE-B2FD-0AAA-D04EAE776A15}"/>
              </a:ext>
            </a:extLst>
          </p:cNvPr>
          <p:cNvSpPr/>
          <p:nvPr/>
        </p:nvSpPr>
        <p:spPr>
          <a:xfrm>
            <a:off x="31543023" y="27331228"/>
            <a:ext cx="11719273" cy="1044291"/>
          </a:xfrm>
          <a:prstGeom prst="roundRect">
            <a:avLst/>
          </a:prstGeom>
          <a:solidFill>
            <a:srgbClr val="38067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a:latin typeface="Times New Roman"/>
                <a:cs typeface="Times New Roman"/>
              </a:rPr>
              <a:t>Acknowledgments and References</a:t>
            </a:r>
            <a:endParaRPr lang="en-US" sz="4400" b="1">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B7C5989E-B40B-E7C4-604C-A0711E3721B8}"/>
              </a:ext>
            </a:extLst>
          </p:cNvPr>
          <p:cNvSpPr txBox="1"/>
          <p:nvPr/>
        </p:nvSpPr>
        <p:spPr>
          <a:xfrm>
            <a:off x="31611518" y="28458664"/>
            <a:ext cx="11582281" cy="2062103"/>
          </a:xfrm>
          <a:prstGeom prst="rect">
            <a:avLst/>
          </a:prstGeom>
          <a:noFill/>
        </p:spPr>
        <p:txBody>
          <a:bodyPr wrap="square" lIns="91440" tIns="45720" rIns="91440" bIns="45720" rtlCol="0" anchor="t">
            <a:spAutoFit/>
          </a:bodyPr>
          <a:lstStyle/>
          <a:p>
            <a:pPr algn="just"/>
            <a:r>
              <a:rPr lang="en-US" sz="3200">
                <a:latin typeface="Times New Roman"/>
                <a:cs typeface="Times New Roman"/>
              </a:rPr>
              <a:t>We would like to thank and acknowledge the Western Carolina University Department of Anthropology and Sociology for their continued support. We also highlight and thank Dr. Rebecca L. George for her</a:t>
            </a:r>
            <a:r>
              <a:rPr lang="en-US" sz="3200" dirty="0">
                <a:latin typeface="Times New Roman"/>
                <a:cs typeface="Times New Roman"/>
              </a:rPr>
              <a:t> </a:t>
            </a:r>
            <a:r>
              <a:rPr lang="en-US" sz="3200">
                <a:latin typeface="Times New Roman"/>
                <a:cs typeface="Times New Roman"/>
              </a:rPr>
              <a:t>contributions to the early </a:t>
            </a:r>
            <a:r>
              <a:rPr lang="en-US" sz="3200" dirty="0">
                <a:latin typeface="Times New Roman"/>
                <a:cs typeface="Times New Roman"/>
              </a:rPr>
              <a:t>designs</a:t>
            </a:r>
            <a:r>
              <a:rPr lang="en-US" sz="3200">
                <a:latin typeface="Times New Roman"/>
                <a:cs typeface="Times New Roman"/>
              </a:rPr>
              <a:t> of this study.</a:t>
            </a:r>
          </a:p>
        </p:txBody>
      </p:sp>
      <p:sp>
        <p:nvSpPr>
          <p:cNvPr id="42" name="TextBox 41">
            <a:extLst>
              <a:ext uri="{FF2B5EF4-FFF2-40B4-BE49-F238E27FC236}">
                <a16:creationId xmlns:a16="http://schemas.microsoft.com/office/drawing/2014/main" id="{814A9952-C93E-AEE3-C80B-98AC59DDD200}"/>
              </a:ext>
            </a:extLst>
          </p:cNvPr>
          <p:cNvSpPr txBox="1"/>
          <p:nvPr/>
        </p:nvSpPr>
        <p:spPr>
          <a:xfrm>
            <a:off x="31611517" y="31254728"/>
            <a:ext cx="9209911" cy="584775"/>
          </a:xfrm>
          <a:prstGeom prst="rect">
            <a:avLst/>
          </a:prstGeom>
          <a:noFill/>
        </p:spPr>
        <p:txBody>
          <a:bodyPr wrap="square" lIns="91440" tIns="45720" rIns="91440" bIns="45720" rtlCol="0" anchor="t">
            <a:spAutoFit/>
          </a:bodyPr>
          <a:lstStyle/>
          <a:p>
            <a:pPr algn="just"/>
            <a:r>
              <a:rPr lang="en-US" sz="3200">
                <a:latin typeface="Times New Roman" panose="02020603050405020304" pitchFamily="18" charset="0"/>
                <a:cs typeface="Times New Roman" panose="02020603050405020304" pitchFamily="18" charset="0"/>
              </a:rPr>
              <a:t>Please use the QR code to view the references section.</a:t>
            </a:r>
          </a:p>
        </p:txBody>
      </p:sp>
      <p:sp>
        <p:nvSpPr>
          <p:cNvPr id="6" name="TextBox 5">
            <a:extLst>
              <a:ext uri="{FF2B5EF4-FFF2-40B4-BE49-F238E27FC236}">
                <a16:creationId xmlns:a16="http://schemas.microsoft.com/office/drawing/2014/main" id="{7E5A1F06-8565-60C1-9ED2-5C06B1735A98}"/>
              </a:ext>
            </a:extLst>
          </p:cNvPr>
          <p:cNvSpPr txBox="1"/>
          <p:nvPr/>
        </p:nvSpPr>
        <p:spPr>
          <a:xfrm>
            <a:off x="13130113" y="23212928"/>
            <a:ext cx="8442891" cy="861774"/>
          </a:xfrm>
          <a:prstGeom prst="rect">
            <a:avLst/>
          </a:prstGeom>
          <a:noFill/>
        </p:spPr>
        <p:txBody>
          <a:bodyPr wrap="square" lIns="91440" tIns="45720" rIns="91440" bIns="45720" anchor="t">
            <a:spAutoFit/>
          </a:bodyPr>
          <a:lstStyle/>
          <a:p>
            <a:pPr algn="just"/>
            <a:r>
              <a:rPr lang="en-US" sz="2500" b="1" dirty="0">
                <a:latin typeface="Times New Roman"/>
                <a:cs typeface="Times New Roman"/>
              </a:rPr>
              <a:t>Table 2: </a:t>
            </a:r>
            <a:r>
              <a:rPr lang="en-US" sz="2500" dirty="0">
                <a:latin typeface="Times New Roman"/>
                <a:cs typeface="Times New Roman"/>
              </a:rPr>
              <a:t>Welch ANOVA results comparing biological sex to bilateral surface area and volume.</a:t>
            </a:r>
          </a:p>
        </p:txBody>
      </p:sp>
      <p:sp>
        <p:nvSpPr>
          <p:cNvPr id="14" name="TextBox 13">
            <a:extLst>
              <a:ext uri="{FF2B5EF4-FFF2-40B4-BE49-F238E27FC236}">
                <a16:creationId xmlns:a16="http://schemas.microsoft.com/office/drawing/2014/main" id="{259AC22F-0C07-A47F-E8C0-10B561611068}"/>
              </a:ext>
            </a:extLst>
          </p:cNvPr>
          <p:cNvSpPr txBox="1"/>
          <p:nvPr/>
        </p:nvSpPr>
        <p:spPr>
          <a:xfrm>
            <a:off x="21846840" y="28731745"/>
            <a:ext cx="8805200" cy="861774"/>
          </a:xfrm>
          <a:prstGeom prst="rect">
            <a:avLst/>
          </a:prstGeom>
          <a:noFill/>
        </p:spPr>
        <p:txBody>
          <a:bodyPr wrap="square" lIns="91440" tIns="45720" rIns="91440" bIns="45720" anchor="t">
            <a:spAutoFit/>
          </a:bodyPr>
          <a:lstStyle/>
          <a:p>
            <a:pPr algn="just"/>
            <a:r>
              <a:rPr lang="en-US" sz="2500" b="1" dirty="0">
                <a:latin typeface="Times New Roman"/>
                <a:cs typeface="Times New Roman"/>
              </a:rPr>
              <a:t>Table 3: </a:t>
            </a:r>
            <a:r>
              <a:rPr lang="en-US" sz="2500" dirty="0">
                <a:latin typeface="Times New Roman"/>
                <a:cs typeface="Times New Roman"/>
              </a:rPr>
              <a:t>Statistical significance of bilateral differences among maxillary sinuses and mastoid regions.</a:t>
            </a:r>
          </a:p>
        </p:txBody>
      </p:sp>
      <p:pic>
        <p:nvPicPr>
          <p:cNvPr id="40" name="Picture 39">
            <a:extLst>
              <a:ext uri="{FF2B5EF4-FFF2-40B4-BE49-F238E27FC236}">
                <a16:creationId xmlns:a16="http://schemas.microsoft.com/office/drawing/2014/main" id="{68E8BDB1-931B-24E4-26DC-33576D8EFF61}"/>
              </a:ext>
            </a:extLst>
          </p:cNvPr>
          <p:cNvPicPr>
            <a:picLocks noChangeAspect="1"/>
          </p:cNvPicPr>
          <p:nvPr/>
        </p:nvPicPr>
        <p:blipFill>
          <a:blip r:embed="rId7"/>
          <a:stretch>
            <a:fillRect/>
          </a:stretch>
        </p:blipFill>
        <p:spPr>
          <a:xfrm>
            <a:off x="41480408" y="30419722"/>
            <a:ext cx="1989291" cy="1989291"/>
          </a:xfrm>
          <a:prstGeom prst="rect">
            <a:avLst/>
          </a:prstGeom>
        </p:spPr>
      </p:pic>
      <p:pic>
        <p:nvPicPr>
          <p:cNvPr id="47" name="Picture 46">
            <a:extLst>
              <a:ext uri="{FF2B5EF4-FFF2-40B4-BE49-F238E27FC236}">
                <a16:creationId xmlns:a16="http://schemas.microsoft.com/office/drawing/2014/main" id="{DBF4E5FE-1E59-6EAD-8AA7-24AE6ABF0858}"/>
              </a:ext>
            </a:extLst>
          </p:cNvPr>
          <p:cNvPicPr>
            <a:picLocks noChangeAspect="1"/>
          </p:cNvPicPr>
          <p:nvPr/>
        </p:nvPicPr>
        <p:blipFill>
          <a:blip r:embed="rId8"/>
          <a:stretch>
            <a:fillRect/>
          </a:stretch>
        </p:blipFill>
        <p:spPr>
          <a:xfrm>
            <a:off x="21735236" y="21835743"/>
            <a:ext cx="8446603" cy="5650619"/>
          </a:xfrm>
          <a:prstGeom prst="rect">
            <a:avLst/>
          </a:prstGeom>
        </p:spPr>
      </p:pic>
      <p:sp>
        <p:nvSpPr>
          <p:cNvPr id="46" name="TextBox 45">
            <a:extLst>
              <a:ext uri="{FF2B5EF4-FFF2-40B4-BE49-F238E27FC236}">
                <a16:creationId xmlns:a16="http://schemas.microsoft.com/office/drawing/2014/main" id="{C7A6454E-A755-490D-149A-D4ABE533FC91}"/>
              </a:ext>
            </a:extLst>
          </p:cNvPr>
          <p:cNvSpPr txBox="1"/>
          <p:nvPr/>
        </p:nvSpPr>
        <p:spPr>
          <a:xfrm>
            <a:off x="13746245" y="21003855"/>
            <a:ext cx="16332970" cy="1246495"/>
          </a:xfrm>
          <a:prstGeom prst="rect">
            <a:avLst/>
          </a:prstGeom>
          <a:noFill/>
        </p:spPr>
        <p:txBody>
          <a:bodyPr wrap="square" lIns="91440" tIns="45720" rIns="91440" bIns="45720" anchor="t">
            <a:spAutoFit/>
          </a:bodyPr>
          <a:lstStyle/>
          <a:p>
            <a:pPr algn="just"/>
            <a:r>
              <a:rPr lang="en-US" sz="2500" b="1" dirty="0">
                <a:latin typeface="Times New Roman"/>
                <a:cs typeface="Times New Roman"/>
              </a:rPr>
              <a:t>Figure 3: </a:t>
            </a:r>
            <a:r>
              <a:rPr lang="en-US" sz="2500" dirty="0">
                <a:latin typeface="Times New Roman"/>
                <a:cs typeface="Times New Roman"/>
              </a:rPr>
              <a:t>Scatterplots demonstrating the relationship of </a:t>
            </a:r>
            <a:r>
              <a:rPr lang="en-US" sz="2500" b="1" dirty="0">
                <a:latin typeface="Times New Roman"/>
                <a:cs typeface="Times New Roman"/>
              </a:rPr>
              <a:t>A)</a:t>
            </a:r>
            <a:r>
              <a:rPr lang="en-US" sz="2500" dirty="0">
                <a:latin typeface="Times New Roman"/>
                <a:cs typeface="Times New Roman"/>
              </a:rPr>
              <a:t> left maxillary sinus surface area and volume; </a:t>
            </a:r>
            <a:r>
              <a:rPr lang="en-US" sz="2500" b="1" dirty="0">
                <a:latin typeface="Times New Roman"/>
                <a:cs typeface="Times New Roman"/>
              </a:rPr>
              <a:t>B)</a:t>
            </a:r>
            <a:r>
              <a:rPr lang="en-US" sz="2500" dirty="0">
                <a:latin typeface="Times New Roman"/>
                <a:cs typeface="Times New Roman"/>
              </a:rPr>
              <a:t> right maxillary sinus surface area and volume; </a:t>
            </a:r>
            <a:r>
              <a:rPr lang="en-US" sz="2500" b="1" dirty="0">
                <a:latin typeface="Times New Roman"/>
                <a:cs typeface="Times New Roman"/>
              </a:rPr>
              <a:t>C)</a:t>
            </a:r>
            <a:r>
              <a:rPr lang="en-US" sz="2500" dirty="0">
                <a:latin typeface="Times New Roman"/>
                <a:cs typeface="Times New Roman"/>
              </a:rPr>
              <a:t> left mastoid process surface area and volume; and </a:t>
            </a:r>
            <a:r>
              <a:rPr lang="en-US" sz="2500" b="1" dirty="0">
                <a:latin typeface="Times New Roman"/>
                <a:cs typeface="Times New Roman"/>
              </a:rPr>
              <a:t>D)</a:t>
            </a:r>
            <a:r>
              <a:rPr lang="en-US" sz="2500" dirty="0">
                <a:latin typeface="Times New Roman"/>
                <a:cs typeface="Times New Roman"/>
              </a:rPr>
              <a:t> right mastoid process surface area and volume. For all plots, pink dots represent female individuals and blue dots represent male individuals.</a:t>
            </a:r>
            <a:endParaRPr lang="en-US" sz="2500" b="1" dirty="0">
              <a:latin typeface="Times New Roman"/>
              <a:cs typeface="Times New Roman"/>
            </a:endParaRPr>
          </a:p>
        </p:txBody>
      </p:sp>
      <p:sp>
        <p:nvSpPr>
          <p:cNvPr id="12" name="TextBox 11">
            <a:extLst>
              <a:ext uri="{FF2B5EF4-FFF2-40B4-BE49-F238E27FC236}">
                <a16:creationId xmlns:a16="http://schemas.microsoft.com/office/drawing/2014/main" id="{1F817DB4-B7B8-2268-A0F7-2B077ADEBCE5}"/>
              </a:ext>
            </a:extLst>
          </p:cNvPr>
          <p:cNvSpPr txBox="1"/>
          <p:nvPr/>
        </p:nvSpPr>
        <p:spPr>
          <a:xfrm>
            <a:off x="21948400" y="27194516"/>
            <a:ext cx="7958916" cy="1246495"/>
          </a:xfrm>
          <a:prstGeom prst="rect">
            <a:avLst/>
          </a:prstGeom>
          <a:noFill/>
        </p:spPr>
        <p:txBody>
          <a:bodyPr wrap="square" lIns="91440" tIns="45720" rIns="91440" bIns="45720" anchor="t">
            <a:spAutoFit/>
          </a:bodyPr>
          <a:lstStyle/>
          <a:p>
            <a:r>
              <a:rPr lang="en-US" sz="2500" b="1" dirty="0">
                <a:latin typeface="Times New Roman"/>
                <a:cs typeface="Times New Roman"/>
              </a:rPr>
              <a:t>Figure 4: </a:t>
            </a:r>
            <a:r>
              <a:rPr lang="en-US" sz="2500" dirty="0">
                <a:latin typeface="Times New Roman"/>
                <a:cs typeface="Times New Roman"/>
              </a:rPr>
              <a:t>Linear discriminant function analysis results for sex classification utilizing surface area and volume for maxillary sinuses and mastoid regions.</a:t>
            </a:r>
          </a:p>
        </p:txBody>
      </p:sp>
      <p:grpSp>
        <p:nvGrpSpPr>
          <p:cNvPr id="56" name="Group 55">
            <a:extLst>
              <a:ext uri="{FF2B5EF4-FFF2-40B4-BE49-F238E27FC236}">
                <a16:creationId xmlns:a16="http://schemas.microsoft.com/office/drawing/2014/main" id="{06BF20BB-A2AB-849D-4868-4F679D8FAE55}"/>
              </a:ext>
            </a:extLst>
          </p:cNvPr>
          <p:cNvGrpSpPr/>
          <p:nvPr/>
        </p:nvGrpSpPr>
        <p:grpSpPr>
          <a:xfrm>
            <a:off x="13194162" y="10238094"/>
            <a:ext cx="16763954" cy="10563880"/>
            <a:chOff x="13208885" y="10263156"/>
            <a:chExt cx="16763954" cy="10563880"/>
          </a:xfrm>
        </p:grpSpPr>
        <p:pic>
          <p:nvPicPr>
            <p:cNvPr id="22" name="Picture 21" descr="A graph with red and blue dots&#10;&#10;AI-generated content may be incorrect.">
              <a:extLst>
                <a:ext uri="{FF2B5EF4-FFF2-40B4-BE49-F238E27FC236}">
                  <a16:creationId xmlns:a16="http://schemas.microsoft.com/office/drawing/2014/main" id="{5C7DBDED-7212-5E8E-9579-1E2F4CA80658}"/>
                </a:ext>
              </a:extLst>
            </p:cNvPr>
            <p:cNvPicPr>
              <a:picLocks noChangeAspect="1"/>
            </p:cNvPicPr>
            <p:nvPr/>
          </p:nvPicPr>
          <p:blipFill>
            <a:blip r:embed="rId9"/>
            <a:stretch>
              <a:fillRect/>
            </a:stretch>
          </p:blipFill>
          <p:spPr>
            <a:xfrm>
              <a:off x="13264910" y="15602849"/>
              <a:ext cx="7630785" cy="5025247"/>
            </a:xfrm>
            <a:prstGeom prst="rect">
              <a:avLst/>
            </a:prstGeom>
          </p:spPr>
        </p:pic>
        <p:pic>
          <p:nvPicPr>
            <p:cNvPr id="24" name="Picture 23" descr="A graph with red and blue dots&#10;&#10;AI-generated content may be incorrect.">
              <a:extLst>
                <a:ext uri="{FF2B5EF4-FFF2-40B4-BE49-F238E27FC236}">
                  <a16:creationId xmlns:a16="http://schemas.microsoft.com/office/drawing/2014/main" id="{5C6A5B77-F60A-653F-119E-4A717E5C5142}"/>
                </a:ext>
              </a:extLst>
            </p:cNvPr>
            <p:cNvPicPr>
              <a:picLocks noChangeAspect="1"/>
            </p:cNvPicPr>
            <p:nvPr/>
          </p:nvPicPr>
          <p:blipFill>
            <a:blip r:embed="rId10"/>
            <a:stretch>
              <a:fillRect/>
            </a:stretch>
          </p:blipFill>
          <p:spPr>
            <a:xfrm>
              <a:off x="13334641" y="10358707"/>
              <a:ext cx="7596278" cy="5007994"/>
            </a:xfrm>
            <a:prstGeom prst="rect">
              <a:avLst/>
            </a:prstGeom>
          </p:spPr>
        </p:pic>
        <p:pic>
          <p:nvPicPr>
            <p:cNvPr id="25" name="Picture 24" descr="A graph with red and blue dots&#10;&#10;AI-generated content may be incorrect.">
              <a:extLst>
                <a:ext uri="{FF2B5EF4-FFF2-40B4-BE49-F238E27FC236}">
                  <a16:creationId xmlns:a16="http://schemas.microsoft.com/office/drawing/2014/main" id="{589E2D6E-D270-AA2E-2C60-A9E4DB964E70}"/>
                </a:ext>
              </a:extLst>
            </p:cNvPr>
            <p:cNvPicPr>
              <a:picLocks noChangeAspect="1"/>
            </p:cNvPicPr>
            <p:nvPr/>
          </p:nvPicPr>
          <p:blipFill>
            <a:blip r:embed="rId11"/>
            <a:stretch>
              <a:fillRect/>
            </a:stretch>
          </p:blipFill>
          <p:spPr>
            <a:xfrm>
              <a:off x="22186061" y="15587033"/>
              <a:ext cx="7768806" cy="5163269"/>
            </a:xfrm>
            <a:prstGeom prst="rect">
              <a:avLst/>
            </a:prstGeom>
          </p:spPr>
        </p:pic>
        <p:pic>
          <p:nvPicPr>
            <p:cNvPr id="27" name="Picture 26" descr="A graph with red and blue dots&#10;&#10;AI-generated content may be incorrect.">
              <a:extLst>
                <a:ext uri="{FF2B5EF4-FFF2-40B4-BE49-F238E27FC236}">
                  <a16:creationId xmlns:a16="http://schemas.microsoft.com/office/drawing/2014/main" id="{2513BF51-4AAD-6D2B-04E4-2448415C7CF8}"/>
                </a:ext>
              </a:extLst>
            </p:cNvPr>
            <p:cNvPicPr>
              <a:picLocks noChangeAspect="1"/>
            </p:cNvPicPr>
            <p:nvPr/>
          </p:nvPicPr>
          <p:blipFill>
            <a:blip r:embed="rId12"/>
            <a:stretch>
              <a:fillRect/>
            </a:stretch>
          </p:blipFill>
          <p:spPr>
            <a:xfrm>
              <a:off x="22135022" y="10341636"/>
              <a:ext cx="7837817" cy="4990742"/>
            </a:xfrm>
            <a:prstGeom prst="rect">
              <a:avLst/>
            </a:prstGeom>
          </p:spPr>
        </p:pic>
        <p:sp>
          <p:nvSpPr>
            <p:cNvPr id="35" name="TextBox 34">
              <a:extLst>
                <a:ext uri="{FF2B5EF4-FFF2-40B4-BE49-F238E27FC236}">
                  <a16:creationId xmlns:a16="http://schemas.microsoft.com/office/drawing/2014/main" id="{1F65588E-C6E8-7B21-688A-6B684DED0B22}"/>
                </a:ext>
              </a:extLst>
            </p:cNvPr>
            <p:cNvSpPr txBox="1"/>
            <p:nvPr/>
          </p:nvSpPr>
          <p:spPr>
            <a:xfrm>
              <a:off x="15488133" y="15023064"/>
              <a:ext cx="3747140"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Times New Roman"/>
                  <a:cs typeface="Times New Roman"/>
                </a:rPr>
                <a:t>L Maxillary Sinus Surface Area</a:t>
              </a:r>
            </a:p>
          </p:txBody>
        </p:sp>
        <p:sp>
          <p:nvSpPr>
            <p:cNvPr id="41" name="TextBox 40">
              <a:extLst>
                <a:ext uri="{FF2B5EF4-FFF2-40B4-BE49-F238E27FC236}">
                  <a16:creationId xmlns:a16="http://schemas.microsoft.com/office/drawing/2014/main" id="{CEE8871B-D8A6-21C3-7CFE-8E74966A27D5}"/>
                </a:ext>
              </a:extLst>
            </p:cNvPr>
            <p:cNvSpPr txBox="1"/>
            <p:nvPr/>
          </p:nvSpPr>
          <p:spPr>
            <a:xfrm>
              <a:off x="24373339" y="14988559"/>
              <a:ext cx="404043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Times New Roman"/>
                  <a:cs typeface="Times New Roman"/>
                </a:rPr>
                <a:t>R Maxillary Sinus Surface Area</a:t>
              </a:r>
            </a:p>
          </p:txBody>
        </p:sp>
        <p:sp>
          <p:nvSpPr>
            <p:cNvPr id="50" name="TextBox 49">
              <a:extLst>
                <a:ext uri="{FF2B5EF4-FFF2-40B4-BE49-F238E27FC236}">
                  <a16:creationId xmlns:a16="http://schemas.microsoft.com/office/drawing/2014/main" id="{B8A58D30-F8B9-6EEB-306C-EF1FD3B95D4E}"/>
                </a:ext>
              </a:extLst>
            </p:cNvPr>
            <p:cNvSpPr txBox="1"/>
            <p:nvPr/>
          </p:nvSpPr>
          <p:spPr>
            <a:xfrm rot="16200000">
              <a:off x="11011025" y="12607669"/>
              <a:ext cx="4851321"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Times New Roman"/>
                  <a:cs typeface="Times New Roman"/>
                </a:rPr>
                <a:t>L Maxillary Simus Volume</a:t>
              </a:r>
            </a:p>
          </p:txBody>
        </p:sp>
        <p:sp>
          <p:nvSpPr>
            <p:cNvPr id="51" name="TextBox 50">
              <a:extLst>
                <a:ext uri="{FF2B5EF4-FFF2-40B4-BE49-F238E27FC236}">
                  <a16:creationId xmlns:a16="http://schemas.microsoft.com/office/drawing/2014/main" id="{9F17B8D5-01C9-A05D-81D8-6548B283EB51}"/>
                </a:ext>
              </a:extLst>
            </p:cNvPr>
            <p:cNvSpPr txBox="1"/>
            <p:nvPr/>
          </p:nvSpPr>
          <p:spPr>
            <a:xfrm rot="16200000">
              <a:off x="19758208" y="12573162"/>
              <a:ext cx="4989343"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Times New Roman"/>
                  <a:cs typeface="Times New Roman"/>
                </a:rPr>
                <a:t>R Maxillary Sinus Volume</a:t>
              </a:r>
            </a:p>
          </p:txBody>
        </p:sp>
        <p:sp>
          <p:nvSpPr>
            <p:cNvPr id="52" name="TextBox 51">
              <a:extLst>
                <a:ext uri="{FF2B5EF4-FFF2-40B4-BE49-F238E27FC236}">
                  <a16:creationId xmlns:a16="http://schemas.microsoft.com/office/drawing/2014/main" id="{CCFBB292-79EB-4F24-5C15-EDCBE9CD1F98}"/>
                </a:ext>
              </a:extLst>
            </p:cNvPr>
            <p:cNvSpPr txBox="1"/>
            <p:nvPr/>
          </p:nvSpPr>
          <p:spPr>
            <a:xfrm>
              <a:off x="15384615" y="20354189"/>
              <a:ext cx="3867910"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Times New Roman"/>
                  <a:cs typeface="Times New Roman"/>
                </a:rPr>
                <a:t>L Mastoid Process Surface Area</a:t>
              </a:r>
            </a:p>
          </p:txBody>
        </p:sp>
        <p:sp>
          <p:nvSpPr>
            <p:cNvPr id="53" name="TextBox 52">
              <a:extLst>
                <a:ext uri="{FF2B5EF4-FFF2-40B4-BE49-F238E27FC236}">
                  <a16:creationId xmlns:a16="http://schemas.microsoft.com/office/drawing/2014/main" id="{B688D487-9A9B-F17F-7293-8147A9C9A7AD}"/>
                </a:ext>
              </a:extLst>
            </p:cNvPr>
            <p:cNvSpPr txBox="1"/>
            <p:nvPr/>
          </p:nvSpPr>
          <p:spPr>
            <a:xfrm>
              <a:off x="24321582" y="20457704"/>
              <a:ext cx="3885162"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Times New Roman"/>
                  <a:cs typeface="Times New Roman"/>
                </a:rPr>
                <a:t>R Mastoid Process Surface Area</a:t>
              </a:r>
            </a:p>
          </p:txBody>
        </p:sp>
        <p:sp>
          <p:nvSpPr>
            <p:cNvPr id="54" name="TextBox 53">
              <a:extLst>
                <a:ext uri="{FF2B5EF4-FFF2-40B4-BE49-F238E27FC236}">
                  <a16:creationId xmlns:a16="http://schemas.microsoft.com/office/drawing/2014/main" id="{22CDE80B-E825-97A8-C134-864F5C9010EA}"/>
                </a:ext>
              </a:extLst>
            </p:cNvPr>
            <p:cNvSpPr txBox="1"/>
            <p:nvPr/>
          </p:nvSpPr>
          <p:spPr>
            <a:xfrm rot="16200000">
              <a:off x="19740953" y="17956043"/>
              <a:ext cx="5092860"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Times New Roman"/>
                  <a:cs typeface="Times New Roman"/>
                </a:rPr>
                <a:t>R Mastoid Process Volume</a:t>
              </a:r>
            </a:p>
          </p:txBody>
        </p:sp>
        <p:sp>
          <p:nvSpPr>
            <p:cNvPr id="55" name="TextBox 54">
              <a:extLst>
                <a:ext uri="{FF2B5EF4-FFF2-40B4-BE49-F238E27FC236}">
                  <a16:creationId xmlns:a16="http://schemas.microsoft.com/office/drawing/2014/main" id="{7459E460-7A67-5E46-2DBD-3F6FA6AAFBA3}"/>
                </a:ext>
              </a:extLst>
            </p:cNvPr>
            <p:cNvSpPr txBox="1"/>
            <p:nvPr/>
          </p:nvSpPr>
          <p:spPr>
            <a:xfrm rot="16200000">
              <a:off x="10881627" y="17887033"/>
              <a:ext cx="502384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Times New Roman"/>
                  <a:cs typeface="Times New Roman"/>
                </a:rPr>
                <a:t>R Mastoid Process Volume</a:t>
              </a:r>
            </a:p>
          </p:txBody>
        </p:sp>
        <p:sp>
          <p:nvSpPr>
            <p:cNvPr id="43" name="TextBox 42">
              <a:extLst>
                <a:ext uri="{FF2B5EF4-FFF2-40B4-BE49-F238E27FC236}">
                  <a16:creationId xmlns:a16="http://schemas.microsoft.com/office/drawing/2014/main" id="{BE09585B-80B6-5345-163E-332885169759}"/>
                </a:ext>
              </a:extLst>
            </p:cNvPr>
            <p:cNvSpPr txBox="1">
              <a:spLocks noGrp="1" noRot="1" noMove="1" noResize="1" noEditPoints="1" noAdjustHandles="1" noChangeArrowheads="1" noChangeShapeType="1"/>
            </p:cNvSpPr>
            <p:nvPr/>
          </p:nvSpPr>
          <p:spPr>
            <a:xfrm>
              <a:off x="22265137" y="14893144"/>
              <a:ext cx="72461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Times New Roman"/>
                  <a:cs typeface="Times New Roman"/>
                </a:rPr>
                <a:t>B.</a:t>
              </a:r>
            </a:p>
          </p:txBody>
        </p:sp>
        <p:sp>
          <p:nvSpPr>
            <p:cNvPr id="45" name="TextBox 44">
              <a:extLst>
                <a:ext uri="{FF2B5EF4-FFF2-40B4-BE49-F238E27FC236}">
                  <a16:creationId xmlns:a16="http://schemas.microsoft.com/office/drawing/2014/main" id="{592B9FC8-6BD3-BF24-D4D9-47B5CC49724A}"/>
                </a:ext>
              </a:extLst>
            </p:cNvPr>
            <p:cNvSpPr txBox="1">
              <a:spLocks noGrp="1" noRot="1" noMove="1" noResize="1" noEditPoints="1" noAdjustHandles="1" noChangeArrowheads="1" noChangeShapeType="1"/>
            </p:cNvSpPr>
            <p:nvPr/>
          </p:nvSpPr>
          <p:spPr>
            <a:xfrm>
              <a:off x="22265136" y="20299680"/>
              <a:ext cx="72461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Times New Roman"/>
                  <a:cs typeface="Times New Roman"/>
                </a:rPr>
                <a:t>D.</a:t>
              </a:r>
            </a:p>
          </p:txBody>
        </p:sp>
        <p:sp>
          <p:nvSpPr>
            <p:cNvPr id="44" name="TextBox 43">
              <a:extLst>
                <a:ext uri="{FF2B5EF4-FFF2-40B4-BE49-F238E27FC236}">
                  <a16:creationId xmlns:a16="http://schemas.microsoft.com/office/drawing/2014/main" id="{86355E34-42A2-8A5B-D7CD-038D29E58AF2}"/>
                </a:ext>
              </a:extLst>
            </p:cNvPr>
            <p:cNvSpPr txBox="1">
              <a:spLocks noGrp="1" noRot="1" noMove="1" noResize="1" noEditPoints="1" noAdjustHandles="1" noChangeArrowheads="1" noChangeShapeType="1"/>
            </p:cNvSpPr>
            <p:nvPr/>
          </p:nvSpPr>
          <p:spPr>
            <a:xfrm>
              <a:off x="13258800" y="20299680"/>
              <a:ext cx="72461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Times New Roman"/>
                  <a:cs typeface="Times New Roman"/>
                </a:rPr>
                <a:t>C.</a:t>
              </a:r>
            </a:p>
          </p:txBody>
        </p:sp>
        <p:sp>
          <p:nvSpPr>
            <p:cNvPr id="9" name="TextBox 8">
              <a:extLst>
                <a:ext uri="{FF2B5EF4-FFF2-40B4-BE49-F238E27FC236}">
                  <a16:creationId xmlns:a16="http://schemas.microsoft.com/office/drawing/2014/main" id="{13BA209A-29D0-9E51-25A4-7EF9266D6525}"/>
                </a:ext>
              </a:extLst>
            </p:cNvPr>
            <p:cNvSpPr txBox="1">
              <a:spLocks noGrp="1" noRot="1" noMove="1" noResize="1" noEditPoints="1" noAdjustHandles="1" noChangeArrowheads="1" noChangeShapeType="1"/>
            </p:cNvSpPr>
            <p:nvPr/>
          </p:nvSpPr>
          <p:spPr>
            <a:xfrm>
              <a:off x="13258800" y="14935566"/>
              <a:ext cx="72461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Times New Roman"/>
                  <a:cs typeface="Times New Roman"/>
                </a:rPr>
                <a:t>A.</a:t>
              </a:r>
            </a:p>
          </p:txBody>
        </p:sp>
      </p:grpSp>
      <p:sp>
        <p:nvSpPr>
          <p:cNvPr id="10" name="TextBox 9">
            <a:extLst>
              <a:ext uri="{FF2B5EF4-FFF2-40B4-BE49-F238E27FC236}">
                <a16:creationId xmlns:a16="http://schemas.microsoft.com/office/drawing/2014/main" id="{E3BB90E6-4ECD-48B2-C299-6C28E94809A7}"/>
              </a:ext>
            </a:extLst>
          </p:cNvPr>
          <p:cNvSpPr txBox="1"/>
          <p:nvPr/>
        </p:nvSpPr>
        <p:spPr>
          <a:xfrm>
            <a:off x="992436" y="29128127"/>
            <a:ext cx="655609"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solidFill>
                  <a:srgbClr val="FFFFFF"/>
                </a:solidFill>
                <a:latin typeface="Times New Roman"/>
                <a:cs typeface="Times New Roman"/>
              </a:rPr>
              <a:t>M</a:t>
            </a:r>
            <a:endParaRPr lang="en-US" sz="2500" dirty="0">
              <a:solidFill>
                <a:srgbClr val="000000"/>
              </a:solidFill>
              <a:latin typeface="Aptos" panose="02110004020202020204"/>
              <a:cs typeface="Times New Roman"/>
            </a:endParaRPr>
          </a:p>
        </p:txBody>
      </p:sp>
      <p:sp>
        <p:nvSpPr>
          <p:cNvPr id="28" name="TextBox 27">
            <a:extLst>
              <a:ext uri="{FF2B5EF4-FFF2-40B4-BE49-F238E27FC236}">
                <a16:creationId xmlns:a16="http://schemas.microsoft.com/office/drawing/2014/main" id="{5FBCADBE-A24D-6DBD-5C33-78CCC9A30102}"/>
              </a:ext>
            </a:extLst>
          </p:cNvPr>
          <p:cNvSpPr txBox="1"/>
          <p:nvPr/>
        </p:nvSpPr>
        <p:spPr>
          <a:xfrm>
            <a:off x="5805975" y="29162632"/>
            <a:ext cx="655609"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solidFill>
                  <a:srgbClr val="FFFFFF"/>
                </a:solidFill>
                <a:latin typeface="Times New Roman"/>
                <a:cs typeface="Times New Roman"/>
              </a:rPr>
              <a:t>L</a:t>
            </a:r>
          </a:p>
        </p:txBody>
      </p:sp>
      <p:sp>
        <p:nvSpPr>
          <p:cNvPr id="29" name="TextBox 28">
            <a:extLst>
              <a:ext uri="{FF2B5EF4-FFF2-40B4-BE49-F238E27FC236}">
                <a16:creationId xmlns:a16="http://schemas.microsoft.com/office/drawing/2014/main" id="{714C0E4E-DC39-0F3E-48D6-17C7A0EE7D45}"/>
              </a:ext>
            </a:extLst>
          </p:cNvPr>
          <p:cNvSpPr txBox="1"/>
          <p:nvPr/>
        </p:nvSpPr>
        <p:spPr>
          <a:xfrm>
            <a:off x="7674757" y="29162632"/>
            <a:ext cx="655609"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solidFill>
                  <a:srgbClr val="FFFFFF"/>
                </a:solidFill>
                <a:latin typeface="Times New Roman"/>
                <a:cs typeface="Times New Roman"/>
              </a:rPr>
              <a:t>A</a:t>
            </a:r>
          </a:p>
        </p:txBody>
      </p:sp>
      <p:sp>
        <p:nvSpPr>
          <p:cNvPr id="31" name="TextBox 30">
            <a:extLst>
              <a:ext uri="{FF2B5EF4-FFF2-40B4-BE49-F238E27FC236}">
                <a16:creationId xmlns:a16="http://schemas.microsoft.com/office/drawing/2014/main" id="{1C375846-E83F-BE9E-285F-0680339459B2}"/>
              </a:ext>
            </a:extLst>
          </p:cNvPr>
          <p:cNvSpPr txBox="1"/>
          <p:nvPr/>
        </p:nvSpPr>
        <p:spPr>
          <a:xfrm>
            <a:off x="11412256" y="29162632"/>
            <a:ext cx="655609"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solidFill>
                  <a:srgbClr val="FFFFFF"/>
                </a:solidFill>
                <a:latin typeface="Times New Roman"/>
                <a:cs typeface="Times New Roman"/>
              </a:rPr>
              <a:t>P</a:t>
            </a:r>
          </a:p>
        </p:txBody>
      </p:sp>
    </p:spTree>
    <p:extLst>
      <p:ext uri="{BB962C8B-B14F-4D97-AF65-F5344CB8AC3E}">
        <p14:creationId xmlns:p14="http://schemas.microsoft.com/office/powerpoint/2010/main" val="1443880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38067D"/>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4C8EFF0-FEF7-711A-5C5E-DAD44CB88E3A}"/>
              </a:ext>
            </a:extLst>
          </p:cNvPr>
          <p:cNvSpPr>
            <a:spLocks noGrp="1" noRot="1" noMove="1" noResize="1" noEditPoints="1" noAdjustHandles="1" noChangeArrowheads="1" noChangeShapeType="1"/>
          </p:cNvSpPr>
          <p:nvPr/>
        </p:nvSpPr>
        <p:spPr>
          <a:xfrm>
            <a:off x="340252" y="3711847"/>
            <a:ext cx="43216296" cy="2878894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B20E65-0DAD-C6FA-2687-51DDFB3C3470}"/>
              </a:ext>
            </a:extLst>
          </p:cNvPr>
          <p:cNvSpPr>
            <a:spLocks noGrp="1"/>
          </p:cNvSpPr>
          <p:nvPr>
            <p:ph type="ctrTitle"/>
          </p:nvPr>
        </p:nvSpPr>
        <p:spPr>
          <a:xfrm>
            <a:off x="103281" y="415211"/>
            <a:ext cx="43854817" cy="1070404"/>
          </a:xfrm>
        </p:spPr>
        <p:txBody>
          <a:bodyPr>
            <a:noAutofit/>
          </a:bodyPr>
          <a:lstStyle/>
          <a:p>
            <a:r>
              <a:rPr lang="en-US" sz="5400" b="1">
                <a:solidFill>
                  <a:srgbClr val="FFFFFF"/>
                </a:solidFill>
                <a:latin typeface="Times New Roman"/>
                <a:cs typeface="Times New Roman"/>
              </a:rPr>
              <a:t>Assessing Potential for Individual Variation in Maxillary Sinuses and Mastoid Air Cells: Metric Size Components</a:t>
            </a:r>
          </a:p>
        </p:txBody>
      </p:sp>
      <p:sp>
        <p:nvSpPr>
          <p:cNvPr id="4" name="TextBox 3">
            <a:extLst>
              <a:ext uri="{FF2B5EF4-FFF2-40B4-BE49-F238E27FC236}">
                <a16:creationId xmlns:a16="http://schemas.microsoft.com/office/drawing/2014/main" id="{055C8173-4B6D-F546-2169-BDA74825101C}"/>
              </a:ext>
            </a:extLst>
          </p:cNvPr>
          <p:cNvSpPr txBox="1"/>
          <p:nvPr/>
        </p:nvSpPr>
        <p:spPr>
          <a:xfrm>
            <a:off x="45438" y="1820134"/>
            <a:ext cx="43805924" cy="630942"/>
          </a:xfrm>
          <a:prstGeom prst="rect">
            <a:avLst/>
          </a:prstGeom>
          <a:noFill/>
        </p:spPr>
        <p:txBody>
          <a:bodyPr wrap="square" lIns="91440" tIns="45720" rIns="91440" bIns="45720" rtlCol="0" anchor="t">
            <a:spAutoFit/>
          </a:bodyPr>
          <a:lstStyle/>
          <a:p>
            <a:pPr algn="ctr"/>
            <a:r>
              <a:rPr lang="en-US" sz="3500">
                <a:solidFill>
                  <a:srgbClr val="FFFFFF"/>
                </a:solidFill>
                <a:latin typeface="Times New Roman"/>
                <a:cs typeface="Times New Roman"/>
              </a:rPr>
              <a:t>Tayler R. Franklin and Kaleigh C. Best</a:t>
            </a:r>
          </a:p>
        </p:txBody>
      </p:sp>
      <p:sp>
        <p:nvSpPr>
          <p:cNvPr id="5" name="TextBox 4">
            <a:extLst>
              <a:ext uri="{FF2B5EF4-FFF2-40B4-BE49-F238E27FC236}">
                <a16:creationId xmlns:a16="http://schemas.microsoft.com/office/drawing/2014/main" id="{D1D15189-992E-DEFD-37BA-DAE948265667}"/>
              </a:ext>
            </a:extLst>
          </p:cNvPr>
          <p:cNvSpPr txBox="1"/>
          <p:nvPr/>
        </p:nvSpPr>
        <p:spPr>
          <a:xfrm>
            <a:off x="31130" y="2721366"/>
            <a:ext cx="43820232" cy="630942"/>
          </a:xfrm>
          <a:prstGeom prst="rect">
            <a:avLst/>
          </a:prstGeom>
          <a:noFill/>
        </p:spPr>
        <p:txBody>
          <a:bodyPr wrap="square" lIns="91440" tIns="45720" rIns="91440" bIns="45720" rtlCol="0" anchor="t">
            <a:spAutoFit/>
          </a:bodyPr>
          <a:lstStyle/>
          <a:p>
            <a:pPr algn="ctr"/>
            <a:r>
              <a:rPr lang="en-US" sz="3500" i="1">
                <a:solidFill>
                  <a:srgbClr val="FFFFFF"/>
                </a:solidFill>
                <a:latin typeface="Times New Roman" panose="02020603050405020304" pitchFamily="18" charset="0"/>
                <a:cs typeface="Times New Roman" panose="02020603050405020304" pitchFamily="18" charset="0"/>
              </a:rPr>
              <a:t>Department of Anthropology and Sociology, Western Carolina University</a:t>
            </a:r>
          </a:p>
        </p:txBody>
      </p:sp>
      <p:sp>
        <p:nvSpPr>
          <p:cNvPr id="8" name="TextBox 7">
            <a:extLst>
              <a:ext uri="{FF2B5EF4-FFF2-40B4-BE49-F238E27FC236}">
                <a16:creationId xmlns:a16="http://schemas.microsoft.com/office/drawing/2014/main" id="{ED92A456-4E5B-BECB-9D60-78A9AE09ECF3}"/>
              </a:ext>
            </a:extLst>
          </p:cNvPr>
          <p:cNvSpPr txBox="1"/>
          <p:nvPr/>
        </p:nvSpPr>
        <p:spPr>
          <a:xfrm>
            <a:off x="620364" y="5476919"/>
            <a:ext cx="11610407" cy="8171468"/>
          </a:xfrm>
          <a:prstGeom prst="rect">
            <a:avLst/>
          </a:prstGeom>
          <a:noFill/>
        </p:spPr>
        <p:txBody>
          <a:bodyPr wrap="square" lIns="91440" tIns="45720" rIns="91440" bIns="45720" rtlCol="0" anchor="t">
            <a:spAutoFit/>
          </a:bodyPr>
          <a:lstStyle/>
          <a:p>
            <a:pPr algn="just"/>
            <a:r>
              <a:rPr lang="en-US" sz="3500">
                <a:latin typeface="Times New Roman"/>
                <a:cs typeface="Times New Roman"/>
              </a:rPr>
              <a:t>Personal identification is the method of associating an unknown individual with a known identity. In forensic anthropology The frontal sinus, a highly-variable cavity in the mid-facial region of the cranium, has been extensively researched for its potential applicability in personal identification methods.</a:t>
            </a:r>
            <a:r>
              <a:rPr lang="en-US" sz="3500" baseline="30000">
                <a:latin typeface="Times New Roman"/>
                <a:cs typeface="Times New Roman"/>
              </a:rPr>
              <a:t>1-5 </a:t>
            </a:r>
            <a:r>
              <a:rPr lang="en-US" sz="3500">
                <a:latin typeface="Times New Roman"/>
                <a:cs typeface="Times New Roman"/>
              </a:rPr>
              <a:t>However, the other facial sinuses and cranial cavities have been underrepresented in research, despite sharing some developmental origins with the frontal sinus</a:t>
            </a:r>
            <a:r>
              <a:rPr lang="en-US" sz="3500" baseline="30000">
                <a:latin typeface="Times New Roman"/>
                <a:cs typeface="Times New Roman"/>
              </a:rPr>
              <a:t>6</a:t>
            </a:r>
            <a:r>
              <a:rPr lang="en-US" sz="3500">
                <a:latin typeface="Times New Roman"/>
                <a:cs typeface="Times New Roman"/>
              </a:rPr>
              <a:t>. The following study was conducted to assess the potential of two other cranial structures, the maxillary sinuses and mastoid region, for their applicability to personal identification. While other studies</a:t>
            </a:r>
            <a:r>
              <a:rPr lang="en-US" sz="3500" baseline="30000">
                <a:latin typeface="Times New Roman"/>
                <a:cs typeface="Times New Roman"/>
              </a:rPr>
              <a:t>7-10 </a:t>
            </a:r>
            <a:r>
              <a:rPr lang="en-US" sz="3500">
                <a:latin typeface="Times New Roman"/>
                <a:cs typeface="Times New Roman"/>
              </a:rPr>
              <a:t>explore their variation or provide a case study highlighting their potential for ID,</a:t>
            </a:r>
            <a:r>
              <a:rPr lang="en-US" sz="3500" baseline="30000">
                <a:latin typeface="Times New Roman"/>
                <a:cs typeface="Times New Roman"/>
              </a:rPr>
              <a:t>11</a:t>
            </a:r>
            <a:r>
              <a:rPr lang="en-US" sz="3500">
                <a:latin typeface="Times New Roman"/>
                <a:cs typeface="Times New Roman"/>
              </a:rPr>
              <a:t> this novel research quantifies and assesses these spaces for variation bilaterally and between individuals using metric components.</a:t>
            </a:r>
          </a:p>
        </p:txBody>
      </p:sp>
      <p:sp>
        <p:nvSpPr>
          <p:cNvPr id="11" name="TextBox 10">
            <a:extLst>
              <a:ext uri="{FF2B5EF4-FFF2-40B4-BE49-F238E27FC236}">
                <a16:creationId xmlns:a16="http://schemas.microsoft.com/office/drawing/2014/main" id="{E72B80E4-781E-BE59-B8A2-E6E5502966B8}"/>
              </a:ext>
            </a:extLst>
          </p:cNvPr>
          <p:cNvSpPr txBox="1"/>
          <p:nvPr/>
        </p:nvSpPr>
        <p:spPr>
          <a:xfrm>
            <a:off x="692615" y="15295149"/>
            <a:ext cx="11538157" cy="10325904"/>
          </a:xfrm>
          <a:prstGeom prst="rect">
            <a:avLst/>
          </a:prstGeom>
          <a:noFill/>
        </p:spPr>
        <p:txBody>
          <a:bodyPr wrap="square" lIns="91440" tIns="45720" rIns="91440" bIns="45720" rtlCol="0" anchor="t">
            <a:spAutoFit/>
          </a:bodyPr>
          <a:lstStyle/>
          <a:p>
            <a:pPr algn="just"/>
            <a:r>
              <a:rPr lang="en-US" sz="3500">
                <a:latin typeface="Times New Roman"/>
                <a:cs typeface="Times New Roman"/>
              </a:rPr>
              <a:t>Cranial computed tomography (CT) scans of 28 anonymized individuals (15 male, 13 female) were obtained from the New Mexico Decedent Image Database (NMDID).</a:t>
            </a:r>
            <a:r>
              <a:rPr lang="en-US" sz="3500" baseline="30000">
                <a:latin typeface="Times New Roman"/>
                <a:cs typeface="Times New Roman"/>
              </a:rPr>
              <a:t>12</a:t>
            </a:r>
            <a:r>
              <a:rPr lang="en-US" sz="3500">
                <a:latin typeface="Times New Roman"/>
                <a:cs typeface="Times New Roman"/>
              </a:rPr>
              <a:t> Selection criteria were individuals 30-60 years old, listed as White/Caucasian race, with no reported facial trauma or reconstruction. 3D renderings  of the maxillary sinuses and mastoid regions were obtained bilaterally for each individual using the 3D Slicer Image Computing Software</a:t>
            </a:r>
            <a:r>
              <a:rPr lang="en-US" sz="3500" baseline="30000">
                <a:latin typeface="Times New Roman"/>
                <a:cs typeface="Times New Roman"/>
              </a:rPr>
              <a:t>13</a:t>
            </a:r>
            <a:r>
              <a:rPr lang="en-US" sz="3500">
                <a:latin typeface="Times New Roman"/>
                <a:cs typeface="Times New Roman"/>
              </a:rPr>
              <a:t> (Figures 1 and 2). The renderings were then quantified </a:t>
            </a:r>
            <a:r>
              <a:rPr lang="en-US" sz="3500" dirty="0">
                <a:latin typeface="Times New Roman"/>
                <a:cs typeface="Times New Roman"/>
              </a:rPr>
              <a:t>in </a:t>
            </a:r>
            <a:r>
              <a:rPr lang="en-US" sz="3500">
                <a:latin typeface="Times New Roman"/>
                <a:cs typeface="Times New Roman"/>
              </a:rPr>
              <a:t>volume and surface area using 3D Slicer and exported to R Statistical Software</a:t>
            </a:r>
            <a:r>
              <a:rPr lang="en-US" sz="3500" baseline="30000">
                <a:latin typeface="Times New Roman"/>
                <a:cs typeface="Times New Roman"/>
              </a:rPr>
              <a:t>14</a:t>
            </a:r>
            <a:r>
              <a:rPr lang="en-US" sz="3500">
                <a:latin typeface="Times New Roman"/>
                <a:cs typeface="Times New Roman"/>
              </a:rPr>
              <a:t> for analysis.</a:t>
            </a:r>
          </a:p>
          <a:p>
            <a:pPr algn="just"/>
            <a:endParaRPr lang="en-US" sz="2800">
              <a:latin typeface="Times New Roman"/>
              <a:cs typeface="Times New Roman"/>
            </a:endParaRPr>
          </a:p>
          <a:p>
            <a:pPr algn="just"/>
            <a:r>
              <a:rPr lang="en-US" sz="3500">
                <a:latin typeface="Times New Roman"/>
                <a:cs typeface="Times New Roman"/>
              </a:rPr>
              <a:t>Prior to further analyses, tests for normalcy were conducted using graphical and Shapiro-Wilks tests in addition to other descriptive statistics (Table 1). Data were then </a:t>
            </a:r>
            <a:r>
              <a:rPr lang="en-US" sz="3500" dirty="0">
                <a:latin typeface="Times New Roman"/>
                <a:cs typeface="Times New Roman"/>
              </a:rPr>
              <a:t>plotted </a:t>
            </a:r>
            <a:r>
              <a:rPr lang="en-US" sz="3500">
                <a:latin typeface="Times New Roman"/>
                <a:cs typeface="Times New Roman"/>
              </a:rPr>
              <a:t>by sex (Figure 3), and examined for significance using a Welch ANOVA (Table 2). Using all parameters, data were subjected to a linear discriminant function analysis (</a:t>
            </a:r>
            <a:r>
              <a:rPr lang="en-US" sz="3500" dirty="0">
                <a:latin typeface="Times New Roman"/>
                <a:cs typeface="Times New Roman"/>
              </a:rPr>
              <a:t>LDFA) (</a:t>
            </a:r>
            <a:r>
              <a:rPr lang="en-US" sz="3500">
                <a:latin typeface="Times New Roman"/>
                <a:cs typeface="Times New Roman"/>
              </a:rPr>
              <a:t>Figure 4) and bilateral differences were compared (Table 3). </a:t>
            </a:r>
          </a:p>
        </p:txBody>
      </p:sp>
      <p:pic>
        <p:nvPicPr>
          <p:cNvPr id="13" name="Picture 12">
            <a:extLst>
              <a:ext uri="{FF2B5EF4-FFF2-40B4-BE49-F238E27FC236}">
                <a16:creationId xmlns:a16="http://schemas.microsoft.com/office/drawing/2014/main" id="{8BD95CF5-9A5C-3620-EFCE-237B24F5544B}"/>
              </a:ext>
            </a:extLst>
          </p:cNvPr>
          <p:cNvPicPr>
            <a:picLocks noChangeAspect="1"/>
          </p:cNvPicPr>
          <p:nvPr/>
        </p:nvPicPr>
        <p:blipFill>
          <a:blip r:embed="rId3"/>
          <a:srcRect l="7518" t="6591" r="-25" b="2729"/>
          <a:stretch>
            <a:fillRect/>
          </a:stretch>
        </p:blipFill>
        <p:spPr>
          <a:xfrm>
            <a:off x="805265" y="25847120"/>
            <a:ext cx="5804109" cy="4489174"/>
          </a:xfrm>
          <a:prstGeom prst="rect">
            <a:avLst/>
          </a:prstGeom>
          <a:ln w="38100">
            <a:solidFill>
              <a:schemeClr val="tx1"/>
            </a:solidFill>
          </a:ln>
        </p:spPr>
      </p:pic>
      <p:pic>
        <p:nvPicPr>
          <p:cNvPr id="15" name="Picture 14">
            <a:extLst>
              <a:ext uri="{FF2B5EF4-FFF2-40B4-BE49-F238E27FC236}">
                <a16:creationId xmlns:a16="http://schemas.microsoft.com/office/drawing/2014/main" id="{F771C5B8-4F14-DF9B-11D1-C4BFA513D1BF}"/>
              </a:ext>
            </a:extLst>
          </p:cNvPr>
          <p:cNvPicPr>
            <a:picLocks noChangeAspect="1"/>
          </p:cNvPicPr>
          <p:nvPr/>
        </p:nvPicPr>
        <p:blipFill>
          <a:blip r:embed="rId4"/>
          <a:stretch>
            <a:fillRect/>
          </a:stretch>
        </p:blipFill>
        <p:spPr>
          <a:xfrm>
            <a:off x="7470358" y="25854440"/>
            <a:ext cx="4545006" cy="4491389"/>
          </a:xfrm>
          <a:prstGeom prst="rect">
            <a:avLst/>
          </a:prstGeom>
          <a:ln w="38100">
            <a:solidFill>
              <a:schemeClr val="tx1"/>
            </a:solidFill>
          </a:ln>
        </p:spPr>
      </p:pic>
      <p:sp>
        <p:nvSpPr>
          <p:cNvPr id="20" name="TextBox 19">
            <a:extLst>
              <a:ext uri="{FF2B5EF4-FFF2-40B4-BE49-F238E27FC236}">
                <a16:creationId xmlns:a16="http://schemas.microsoft.com/office/drawing/2014/main" id="{E302076B-C606-DB4A-A7F4-CDFD5525A12A}"/>
              </a:ext>
            </a:extLst>
          </p:cNvPr>
          <p:cNvSpPr txBox="1"/>
          <p:nvPr/>
        </p:nvSpPr>
        <p:spPr>
          <a:xfrm>
            <a:off x="782870" y="30469898"/>
            <a:ext cx="5848901" cy="1569660"/>
          </a:xfrm>
          <a:prstGeom prst="rect">
            <a:avLst/>
          </a:prstGeom>
          <a:noFill/>
        </p:spPr>
        <p:txBody>
          <a:bodyPr wrap="square" lIns="91440" tIns="45720" rIns="91440" bIns="45720" anchor="t">
            <a:spAutoFit/>
          </a:bodyPr>
          <a:lstStyle/>
          <a:p>
            <a:pPr algn="just"/>
            <a:r>
              <a:rPr lang="en-US" sz="2400" b="1">
                <a:latin typeface="Times New Roman"/>
                <a:cs typeface="Times New Roman"/>
              </a:rPr>
              <a:t>Figure 1: </a:t>
            </a:r>
            <a:r>
              <a:rPr lang="en-US" sz="2400">
                <a:latin typeface="Times New Roman"/>
                <a:cs typeface="Times New Roman"/>
              </a:rPr>
              <a:t>Rendering of the anterior surface of the left maxillary sinus in 3D Slicer. Note that the rendering is representative of a hollow cavity defined by osseus borders.</a:t>
            </a:r>
            <a:endParaRPr lang="en-US" sz="2400" b="1">
              <a:latin typeface="Times New Roman"/>
              <a:cs typeface="Times New Roman"/>
            </a:endParaRPr>
          </a:p>
        </p:txBody>
      </p:sp>
      <p:sp>
        <p:nvSpPr>
          <p:cNvPr id="21" name="TextBox 20">
            <a:extLst>
              <a:ext uri="{FF2B5EF4-FFF2-40B4-BE49-F238E27FC236}">
                <a16:creationId xmlns:a16="http://schemas.microsoft.com/office/drawing/2014/main" id="{E1EC8981-8BC0-FBB4-020E-C560B4362D6B}"/>
              </a:ext>
            </a:extLst>
          </p:cNvPr>
          <p:cNvSpPr txBox="1"/>
          <p:nvPr/>
        </p:nvSpPr>
        <p:spPr>
          <a:xfrm>
            <a:off x="7466617" y="30389557"/>
            <a:ext cx="4601248" cy="1938992"/>
          </a:xfrm>
          <a:prstGeom prst="rect">
            <a:avLst/>
          </a:prstGeom>
          <a:noFill/>
        </p:spPr>
        <p:txBody>
          <a:bodyPr wrap="square" lIns="91440" tIns="45720" rIns="91440" bIns="45720" anchor="t">
            <a:spAutoFit/>
          </a:bodyPr>
          <a:lstStyle/>
          <a:p>
            <a:pPr algn="just"/>
            <a:r>
              <a:rPr lang="en-US" sz="2400" b="1">
                <a:latin typeface="Times New Roman"/>
                <a:cs typeface="Times New Roman"/>
              </a:rPr>
              <a:t>Figure 2: </a:t>
            </a:r>
            <a:r>
              <a:rPr lang="en-US" sz="2400">
                <a:latin typeface="Times New Roman"/>
                <a:cs typeface="Times New Roman"/>
              </a:rPr>
              <a:t>Rendering of the lateral surface of the left mastoid region in 3D Slicer. Note that the rendering is representative of osseus tissue, not the isolated mastoid air cells.</a:t>
            </a:r>
            <a:endParaRPr lang="en-US" sz="2400" b="1">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351F514D-AE9E-F085-1C69-9814EA98F0D6}"/>
              </a:ext>
            </a:extLst>
          </p:cNvPr>
          <p:cNvGraphicFramePr>
            <a:graphicFrameLocks noGrp="1"/>
          </p:cNvGraphicFramePr>
          <p:nvPr>
            <p:extLst>
              <p:ext uri="{D42A27DB-BD31-4B8C-83A1-F6EECF244321}">
                <p14:modId xmlns:p14="http://schemas.microsoft.com/office/powerpoint/2010/main" val="2832914896"/>
              </p:ext>
            </p:extLst>
          </p:nvPr>
        </p:nvGraphicFramePr>
        <p:xfrm>
          <a:off x="13174444" y="5059914"/>
          <a:ext cx="16904771" cy="5090160"/>
        </p:xfrm>
        <a:graphic>
          <a:graphicData uri="http://schemas.openxmlformats.org/drawingml/2006/table">
            <a:tbl>
              <a:tblPr firstRow="1" bandRow="1">
                <a:tableStyleId>{93296810-A885-4BE3-A3E7-6D5BEEA58F35}</a:tableStyleId>
              </a:tblPr>
              <a:tblGrid>
                <a:gridCol w="3395989">
                  <a:extLst>
                    <a:ext uri="{9D8B030D-6E8A-4147-A177-3AD203B41FA5}">
                      <a16:colId xmlns:a16="http://schemas.microsoft.com/office/drawing/2014/main" val="452246232"/>
                    </a:ext>
                  </a:extLst>
                </a:gridCol>
                <a:gridCol w="2645957">
                  <a:extLst>
                    <a:ext uri="{9D8B030D-6E8A-4147-A177-3AD203B41FA5}">
                      <a16:colId xmlns:a16="http://schemas.microsoft.com/office/drawing/2014/main" val="3632268662"/>
                    </a:ext>
                  </a:extLst>
                </a:gridCol>
                <a:gridCol w="3280649">
                  <a:extLst>
                    <a:ext uri="{9D8B030D-6E8A-4147-A177-3AD203B41FA5}">
                      <a16:colId xmlns:a16="http://schemas.microsoft.com/office/drawing/2014/main" val="4173765706"/>
                    </a:ext>
                  </a:extLst>
                </a:gridCol>
                <a:gridCol w="2817461">
                  <a:extLst>
                    <a:ext uri="{9D8B030D-6E8A-4147-A177-3AD203B41FA5}">
                      <a16:colId xmlns:a16="http://schemas.microsoft.com/office/drawing/2014/main" val="2431398274"/>
                    </a:ext>
                  </a:extLst>
                </a:gridCol>
                <a:gridCol w="2484112">
                  <a:extLst>
                    <a:ext uri="{9D8B030D-6E8A-4147-A177-3AD203B41FA5}">
                      <a16:colId xmlns:a16="http://schemas.microsoft.com/office/drawing/2014/main" val="1148574109"/>
                    </a:ext>
                  </a:extLst>
                </a:gridCol>
                <a:gridCol w="2280603">
                  <a:extLst>
                    <a:ext uri="{9D8B030D-6E8A-4147-A177-3AD203B41FA5}">
                      <a16:colId xmlns:a16="http://schemas.microsoft.com/office/drawing/2014/main" val="947006017"/>
                    </a:ext>
                  </a:extLst>
                </a:gridCol>
              </a:tblGrid>
              <a:tr h="936701">
                <a:tc>
                  <a:txBody>
                    <a:bodyPr/>
                    <a:lstStyle/>
                    <a:p>
                      <a:pPr algn="ctr"/>
                      <a:r>
                        <a:rPr lang="en-US" sz="2800">
                          <a:latin typeface="Times New Roman"/>
                          <a:cs typeface="Times New Roman"/>
                        </a:rPr>
                        <a:t>Aspect</a:t>
                      </a:r>
                    </a:p>
                  </a:txBody>
                  <a:tcPr>
                    <a:solidFill>
                      <a:schemeClr val="accent6">
                        <a:lumMod val="75000"/>
                      </a:schemeClr>
                    </a:solidFill>
                  </a:tcPr>
                </a:tc>
                <a:tc>
                  <a:txBody>
                    <a:bodyPr/>
                    <a:lstStyle/>
                    <a:p>
                      <a:pPr algn="ctr"/>
                      <a:r>
                        <a:rPr lang="en-US" sz="2800">
                          <a:latin typeface="Times New Roman"/>
                          <a:cs typeface="Times New Roman"/>
                        </a:rPr>
                        <a:t>Shapiro-Wilks p-value</a:t>
                      </a:r>
                    </a:p>
                  </a:txBody>
                  <a:tcPr>
                    <a:solidFill>
                      <a:schemeClr val="accent6">
                        <a:lumMod val="75000"/>
                      </a:schemeClr>
                    </a:solidFill>
                  </a:tcPr>
                </a:tc>
                <a:tc>
                  <a:txBody>
                    <a:bodyPr/>
                    <a:lstStyle/>
                    <a:p>
                      <a:pPr algn="ctr"/>
                      <a:r>
                        <a:rPr lang="en-US" sz="2800">
                          <a:latin typeface="Times New Roman"/>
                          <a:cs typeface="Times New Roman"/>
                        </a:rPr>
                        <a:t>Minimum </a:t>
                      </a:r>
                    </a:p>
                  </a:txBody>
                  <a:tcPr>
                    <a:solidFill>
                      <a:schemeClr val="accent6">
                        <a:lumMod val="75000"/>
                      </a:schemeClr>
                    </a:solidFill>
                  </a:tcPr>
                </a:tc>
                <a:tc>
                  <a:txBody>
                    <a:bodyPr/>
                    <a:lstStyle/>
                    <a:p>
                      <a:pPr algn="ctr"/>
                      <a:r>
                        <a:rPr lang="en-US" sz="2800">
                          <a:latin typeface="Times New Roman"/>
                          <a:cs typeface="Times New Roman"/>
                        </a:rPr>
                        <a:t>Mean</a:t>
                      </a:r>
                    </a:p>
                  </a:txBody>
                  <a:tcPr>
                    <a:solidFill>
                      <a:schemeClr val="accent6">
                        <a:lumMod val="75000"/>
                      </a:schemeClr>
                    </a:solidFill>
                  </a:tcPr>
                </a:tc>
                <a:tc>
                  <a:txBody>
                    <a:bodyPr/>
                    <a:lstStyle/>
                    <a:p>
                      <a:pPr algn="ctr"/>
                      <a:r>
                        <a:rPr lang="en-US" sz="2800">
                          <a:latin typeface="Times New Roman"/>
                          <a:cs typeface="Times New Roman"/>
                        </a:rPr>
                        <a:t>Median</a:t>
                      </a:r>
                    </a:p>
                  </a:txBody>
                  <a:tcPr>
                    <a:solidFill>
                      <a:schemeClr val="accent6">
                        <a:lumMod val="75000"/>
                      </a:schemeClr>
                    </a:solidFill>
                  </a:tcPr>
                </a:tc>
                <a:tc>
                  <a:txBody>
                    <a:bodyPr/>
                    <a:lstStyle/>
                    <a:p>
                      <a:pPr algn="ctr"/>
                      <a:r>
                        <a:rPr lang="en-US" sz="2800">
                          <a:latin typeface="Times New Roman"/>
                          <a:cs typeface="Times New Roman"/>
                        </a:rPr>
                        <a:t>Maximum</a:t>
                      </a:r>
                    </a:p>
                  </a:txBody>
                  <a:tcPr>
                    <a:solidFill>
                      <a:schemeClr val="accent6">
                        <a:lumMod val="75000"/>
                      </a:schemeClr>
                    </a:solidFill>
                  </a:tcPr>
                </a:tc>
                <a:extLst>
                  <a:ext uri="{0D108BD9-81ED-4DB2-BD59-A6C34878D82A}">
                    <a16:rowId xmlns:a16="http://schemas.microsoft.com/office/drawing/2014/main" val="4189890724"/>
                  </a:ext>
                </a:extLst>
              </a:tr>
              <a:tr h="508495">
                <a:tc>
                  <a:txBody>
                    <a:bodyPr/>
                    <a:lstStyle/>
                    <a:p>
                      <a:pPr algn="ctr"/>
                      <a:r>
                        <a:rPr lang="en-US" sz="2800">
                          <a:latin typeface="Times New Roman"/>
                          <a:cs typeface="Times New Roman"/>
                        </a:rPr>
                        <a:t>LMax Vol (cm</a:t>
                      </a:r>
                      <a:r>
                        <a:rPr lang="en-US" sz="2800" baseline="30000">
                          <a:latin typeface="Times New Roman"/>
                          <a:cs typeface="Times New Roman"/>
                        </a:rPr>
                        <a:t>3</a:t>
                      </a:r>
                      <a:r>
                        <a:rPr lang="en-US" sz="2800">
                          <a:latin typeface="Times New Roman"/>
                          <a:cs typeface="Times New Roman"/>
                        </a:rPr>
                        <a:t>)</a:t>
                      </a:r>
                    </a:p>
                  </a:txBody>
                  <a:tcPr/>
                </a:tc>
                <a:tc>
                  <a:txBody>
                    <a:bodyPr/>
                    <a:lstStyle/>
                    <a:p>
                      <a:pPr algn="ctr"/>
                      <a:r>
                        <a:rPr lang="en-US" sz="2800" u="none" strike="noStrike" noProof="0">
                          <a:solidFill>
                            <a:srgbClr val="000000"/>
                          </a:solidFill>
                          <a:latin typeface="Times New Roman"/>
                          <a:cs typeface="Times New Roman"/>
                        </a:rPr>
                        <a:t>0.419</a:t>
                      </a:r>
                      <a:endParaRPr lang="en-US" sz="2800">
                        <a:latin typeface="Times New Roman"/>
                        <a:cs typeface="Times New Roman"/>
                      </a:endParaRPr>
                    </a:p>
                  </a:txBody>
                  <a:tcPr/>
                </a:tc>
                <a:tc>
                  <a:txBody>
                    <a:bodyPr/>
                    <a:lstStyle/>
                    <a:p>
                      <a:pPr algn="ctr"/>
                      <a:r>
                        <a:rPr lang="en-US" sz="2800">
                          <a:latin typeface="Times New Roman"/>
                          <a:cs typeface="Times New Roman"/>
                        </a:rPr>
                        <a:t>6.36</a:t>
                      </a:r>
                    </a:p>
                  </a:txBody>
                  <a:tcPr/>
                </a:tc>
                <a:tc>
                  <a:txBody>
                    <a:bodyPr/>
                    <a:lstStyle/>
                    <a:p>
                      <a:pPr algn="ctr"/>
                      <a:r>
                        <a:rPr lang="en-US" sz="2800">
                          <a:latin typeface="Times New Roman"/>
                          <a:cs typeface="Times New Roman"/>
                        </a:rPr>
                        <a:t>17.33</a:t>
                      </a:r>
                    </a:p>
                  </a:txBody>
                  <a:tcPr/>
                </a:tc>
                <a:tc>
                  <a:txBody>
                    <a:bodyPr/>
                    <a:lstStyle/>
                    <a:p>
                      <a:pPr algn="ctr"/>
                      <a:r>
                        <a:rPr lang="en-US" sz="2800">
                          <a:latin typeface="Times New Roman"/>
                          <a:cs typeface="Times New Roman"/>
                        </a:rPr>
                        <a:t>18.09</a:t>
                      </a:r>
                    </a:p>
                  </a:txBody>
                  <a:tcPr/>
                </a:tc>
                <a:tc>
                  <a:txBody>
                    <a:bodyPr/>
                    <a:lstStyle/>
                    <a:p>
                      <a:pPr algn="ctr"/>
                      <a:r>
                        <a:rPr lang="en-US" sz="2800">
                          <a:latin typeface="Times New Roman"/>
                          <a:cs typeface="Times New Roman"/>
                        </a:rPr>
                        <a:t>24.74</a:t>
                      </a:r>
                    </a:p>
                  </a:txBody>
                  <a:tcPr/>
                </a:tc>
                <a:extLst>
                  <a:ext uri="{0D108BD9-81ED-4DB2-BD59-A6C34878D82A}">
                    <a16:rowId xmlns:a16="http://schemas.microsoft.com/office/drawing/2014/main" val="3765840489"/>
                  </a:ext>
                </a:extLst>
              </a:tr>
              <a:tr h="508495">
                <a:tc>
                  <a:txBody>
                    <a:bodyPr/>
                    <a:lstStyle/>
                    <a:p>
                      <a:pPr lvl="0" algn="ctr">
                        <a:buNone/>
                      </a:pPr>
                      <a:r>
                        <a:rPr lang="en-US" sz="2800" u="none" strike="noStrike" noProof="0">
                          <a:solidFill>
                            <a:srgbClr val="000000"/>
                          </a:solidFill>
                          <a:latin typeface="Times New Roman"/>
                          <a:cs typeface="Times New Roman"/>
                        </a:rPr>
                        <a:t>LMax SA (cm</a:t>
                      </a:r>
                      <a:r>
                        <a:rPr lang="en-US" sz="2800" u="none" strike="noStrike" baseline="30000" noProof="0">
                          <a:solidFill>
                            <a:srgbClr val="000000"/>
                          </a:solidFill>
                          <a:latin typeface="Times New Roman"/>
                          <a:cs typeface="Times New Roman"/>
                        </a:rPr>
                        <a:t>2</a:t>
                      </a:r>
                      <a:r>
                        <a:rPr lang="en-US" sz="2800" u="none" strike="noStrike" noProof="0">
                          <a:solidFill>
                            <a:srgbClr val="000000"/>
                          </a:solidFill>
                          <a:latin typeface="Times New Roman"/>
                          <a:cs typeface="Times New Roman"/>
                        </a:rPr>
                        <a:t>)</a:t>
                      </a:r>
                      <a:endParaRPr lang="en-US" sz="2800">
                        <a:latin typeface="Times New Roman"/>
                        <a:cs typeface="Times New Roman"/>
                      </a:endParaRPr>
                    </a:p>
                  </a:txBody>
                  <a:tcPr/>
                </a:tc>
                <a:tc>
                  <a:txBody>
                    <a:bodyPr/>
                    <a:lstStyle/>
                    <a:p>
                      <a:pPr lvl="0" algn="ctr">
                        <a:buNone/>
                      </a:pPr>
                      <a:r>
                        <a:rPr lang="en-US" sz="2800" u="none" strike="noStrike" noProof="0">
                          <a:solidFill>
                            <a:srgbClr val="000000"/>
                          </a:solidFill>
                          <a:latin typeface="Times New Roman"/>
                          <a:cs typeface="Times New Roman"/>
                        </a:rPr>
                        <a:t>0.101</a:t>
                      </a:r>
                      <a:endParaRPr lang="en-US" sz="2800">
                        <a:latin typeface="Times New Roman"/>
                        <a:cs typeface="Times New Roman"/>
                      </a:endParaRPr>
                    </a:p>
                  </a:txBody>
                  <a:tcPr/>
                </a:tc>
                <a:tc>
                  <a:txBody>
                    <a:bodyPr/>
                    <a:lstStyle/>
                    <a:p>
                      <a:pPr algn="ctr"/>
                      <a:r>
                        <a:rPr lang="en-US" sz="2800">
                          <a:latin typeface="Times New Roman"/>
                          <a:cs typeface="Times New Roman"/>
                        </a:rPr>
                        <a:t>19.72</a:t>
                      </a:r>
                    </a:p>
                  </a:txBody>
                  <a:tcPr/>
                </a:tc>
                <a:tc>
                  <a:txBody>
                    <a:bodyPr/>
                    <a:lstStyle/>
                    <a:p>
                      <a:pPr algn="ctr"/>
                      <a:r>
                        <a:rPr lang="en-US" sz="2800">
                          <a:latin typeface="Times New Roman"/>
                          <a:cs typeface="Times New Roman"/>
                        </a:rPr>
                        <a:t>42.1</a:t>
                      </a:r>
                    </a:p>
                  </a:txBody>
                  <a:tcPr/>
                </a:tc>
                <a:tc>
                  <a:txBody>
                    <a:bodyPr/>
                    <a:lstStyle/>
                    <a:p>
                      <a:pPr lvl="0" algn="ctr">
                        <a:buNone/>
                      </a:pPr>
                      <a:r>
                        <a:rPr lang="en-US" sz="2800" u="none" strike="noStrike" noProof="0">
                          <a:solidFill>
                            <a:srgbClr val="000000"/>
                          </a:solidFill>
                          <a:latin typeface="Times New Roman"/>
                          <a:cs typeface="Times New Roman"/>
                        </a:rPr>
                        <a:t>42.87</a:t>
                      </a:r>
                      <a:endParaRPr lang="en-US" sz="2800">
                        <a:latin typeface="Times New Roman"/>
                        <a:cs typeface="Times New Roman"/>
                      </a:endParaRPr>
                    </a:p>
                  </a:txBody>
                  <a:tcPr/>
                </a:tc>
                <a:tc>
                  <a:txBody>
                    <a:bodyPr/>
                    <a:lstStyle/>
                    <a:p>
                      <a:pPr algn="ctr"/>
                      <a:r>
                        <a:rPr lang="en-US" sz="2800">
                          <a:latin typeface="Times New Roman"/>
                          <a:cs typeface="Times New Roman"/>
                        </a:rPr>
                        <a:t>55.53</a:t>
                      </a:r>
                    </a:p>
                  </a:txBody>
                  <a:tcPr/>
                </a:tc>
                <a:extLst>
                  <a:ext uri="{0D108BD9-81ED-4DB2-BD59-A6C34878D82A}">
                    <a16:rowId xmlns:a16="http://schemas.microsoft.com/office/drawing/2014/main" val="812829454"/>
                  </a:ext>
                </a:extLst>
              </a:tr>
              <a:tr h="508495">
                <a:tc>
                  <a:txBody>
                    <a:bodyPr/>
                    <a:lstStyle/>
                    <a:p>
                      <a:pPr lvl="0" algn="ctr">
                        <a:buNone/>
                      </a:pPr>
                      <a:r>
                        <a:rPr lang="en-US" sz="2800" u="none" strike="noStrike" noProof="0">
                          <a:solidFill>
                            <a:srgbClr val="000000"/>
                          </a:solidFill>
                          <a:latin typeface="Times New Roman"/>
                          <a:cs typeface="Times New Roman"/>
                        </a:rPr>
                        <a:t>RMax Vol (cm</a:t>
                      </a:r>
                      <a:r>
                        <a:rPr lang="en-US" sz="2000" u="none" strike="noStrike" baseline="30000" noProof="0">
                          <a:solidFill>
                            <a:srgbClr val="000000"/>
                          </a:solidFill>
                          <a:latin typeface="Times New Roman"/>
                          <a:cs typeface="Times New Roman"/>
                        </a:rPr>
                        <a:t>3</a:t>
                      </a:r>
                      <a:r>
                        <a:rPr lang="en-US" sz="2800" u="none" strike="noStrike" noProof="0">
                          <a:solidFill>
                            <a:srgbClr val="000000"/>
                          </a:solidFill>
                          <a:latin typeface="Times New Roman"/>
                          <a:cs typeface="Times New Roman"/>
                        </a:rPr>
                        <a:t>)</a:t>
                      </a:r>
                      <a:endParaRPr lang="en-US" sz="2800">
                        <a:latin typeface="Times New Roman"/>
                        <a:cs typeface="Times New Roman"/>
                      </a:endParaRPr>
                    </a:p>
                  </a:txBody>
                  <a:tcPr/>
                </a:tc>
                <a:tc>
                  <a:txBody>
                    <a:bodyPr/>
                    <a:lstStyle/>
                    <a:p>
                      <a:pPr algn="ctr"/>
                      <a:r>
                        <a:rPr lang="en-US" sz="2800">
                          <a:latin typeface="Times New Roman"/>
                          <a:cs typeface="Times New Roman"/>
                        </a:rPr>
                        <a:t>0.8999</a:t>
                      </a:r>
                    </a:p>
                  </a:txBody>
                  <a:tcPr/>
                </a:tc>
                <a:tc>
                  <a:txBody>
                    <a:bodyPr/>
                    <a:lstStyle/>
                    <a:p>
                      <a:pPr algn="ctr"/>
                      <a:r>
                        <a:rPr lang="en-US" sz="2800">
                          <a:latin typeface="Times New Roman"/>
                          <a:cs typeface="Times New Roman"/>
                        </a:rPr>
                        <a:t>9.74</a:t>
                      </a:r>
                    </a:p>
                  </a:txBody>
                  <a:tcPr/>
                </a:tc>
                <a:tc>
                  <a:txBody>
                    <a:bodyPr/>
                    <a:lstStyle/>
                    <a:p>
                      <a:pPr algn="ctr"/>
                      <a:r>
                        <a:rPr lang="en-US" sz="2800">
                          <a:latin typeface="Times New Roman"/>
                          <a:cs typeface="Times New Roman"/>
                        </a:rPr>
                        <a:t>17.00</a:t>
                      </a:r>
                    </a:p>
                  </a:txBody>
                  <a:tcPr/>
                </a:tc>
                <a:tc>
                  <a:txBody>
                    <a:bodyPr/>
                    <a:lstStyle/>
                    <a:p>
                      <a:pPr lvl="0" algn="ctr">
                        <a:buNone/>
                      </a:pPr>
                      <a:r>
                        <a:rPr lang="en-US" sz="2800" u="none" strike="noStrike" noProof="0">
                          <a:solidFill>
                            <a:srgbClr val="000000"/>
                          </a:solidFill>
                          <a:latin typeface="Times New Roman"/>
                          <a:cs typeface="Times New Roman"/>
                        </a:rPr>
                        <a:t>16.97</a:t>
                      </a:r>
                      <a:endParaRPr lang="en-US" sz="2800">
                        <a:latin typeface="Times New Roman"/>
                        <a:cs typeface="Times New Roman"/>
                      </a:endParaRPr>
                    </a:p>
                  </a:txBody>
                  <a:tcPr/>
                </a:tc>
                <a:tc>
                  <a:txBody>
                    <a:bodyPr/>
                    <a:lstStyle/>
                    <a:p>
                      <a:pPr algn="ctr"/>
                      <a:r>
                        <a:rPr lang="en-US" sz="2800">
                          <a:latin typeface="Times New Roman"/>
                          <a:cs typeface="Times New Roman"/>
                        </a:rPr>
                        <a:t>24.57</a:t>
                      </a:r>
                    </a:p>
                  </a:txBody>
                  <a:tcPr/>
                </a:tc>
                <a:extLst>
                  <a:ext uri="{0D108BD9-81ED-4DB2-BD59-A6C34878D82A}">
                    <a16:rowId xmlns:a16="http://schemas.microsoft.com/office/drawing/2014/main" val="1173023425"/>
                  </a:ext>
                </a:extLst>
              </a:tr>
              <a:tr h="508495">
                <a:tc>
                  <a:txBody>
                    <a:bodyPr/>
                    <a:lstStyle/>
                    <a:p>
                      <a:pPr lvl="0" algn="ctr">
                        <a:buNone/>
                      </a:pPr>
                      <a:r>
                        <a:rPr lang="en-US" sz="2800" u="none" strike="noStrike" noProof="0">
                          <a:solidFill>
                            <a:srgbClr val="000000"/>
                          </a:solidFill>
                          <a:latin typeface="Times New Roman"/>
                          <a:cs typeface="Times New Roman"/>
                        </a:rPr>
                        <a:t>RMax SA (cm</a:t>
                      </a:r>
                      <a:r>
                        <a:rPr lang="en-US" sz="2800" u="none" strike="noStrike" baseline="30000" noProof="0">
                          <a:solidFill>
                            <a:srgbClr val="000000"/>
                          </a:solidFill>
                          <a:latin typeface="Times New Roman"/>
                          <a:cs typeface="Times New Roman"/>
                        </a:rPr>
                        <a:t>2</a:t>
                      </a:r>
                      <a:r>
                        <a:rPr lang="en-US" sz="2800" u="none" strike="noStrike" noProof="0">
                          <a:solidFill>
                            <a:srgbClr val="000000"/>
                          </a:solidFill>
                          <a:latin typeface="Times New Roman"/>
                          <a:cs typeface="Times New Roman"/>
                        </a:rPr>
                        <a:t>)</a:t>
                      </a:r>
                      <a:endParaRPr lang="en-US" sz="2800">
                        <a:latin typeface="Times New Roman"/>
                        <a:cs typeface="Times New Roman"/>
                      </a:endParaRPr>
                    </a:p>
                  </a:txBody>
                  <a:tcPr/>
                </a:tc>
                <a:tc>
                  <a:txBody>
                    <a:bodyPr/>
                    <a:lstStyle/>
                    <a:p>
                      <a:pPr lvl="0" algn="ctr">
                        <a:buNone/>
                      </a:pPr>
                      <a:r>
                        <a:rPr lang="en-US" sz="2800" u="none" strike="noStrike" noProof="0">
                          <a:solidFill>
                            <a:srgbClr val="000000"/>
                          </a:solidFill>
                          <a:latin typeface="Times New Roman"/>
                          <a:cs typeface="Times New Roman"/>
                        </a:rPr>
                        <a:t>0.4059</a:t>
                      </a:r>
                      <a:endParaRPr lang="en-US" sz="2800">
                        <a:latin typeface="Times New Roman"/>
                        <a:cs typeface="Times New Roman"/>
                      </a:endParaRPr>
                    </a:p>
                  </a:txBody>
                  <a:tcPr/>
                </a:tc>
                <a:tc>
                  <a:txBody>
                    <a:bodyPr/>
                    <a:lstStyle/>
                    <a:p>
                      <a:pPr algn="ctr"/>
                      <a:r>
                        <a:rPr lang="en-US" sz="2800">
                          <a:latin typeface="Times New Roman"/>
                          <a:cs typeface="Times New Roman"/>
                        </a:rPr>
                        <a:t>28.69</a:t>
                      </a:r>
                    </a:p>
                  </a:txBody>
                  <a:tcPr/>
                </a:tc>
                <a:tc>
                  <a:txBody>
                    <a:bodyPr/>
                    <a:lstStyle/>
                    <a:p>
                      <a:pPr algn="ctr"/>
                      <a:r>
                        <a:rPr lang="en-US" sz="2800">
                          <a:latin typeface="Times New Roman"/>
                          <a:cs typeface="Times New Roman"/>
                        </a:rPr>
                        <a:t>41.45</a:t>
                      </a:r>
                    </a:p>
                  </a:txBody>
                  <a:tcPr/>
                </a:tc>
                <a:tc>
                  <a:txBody>
                    <a:bodyPr/>
                    <a:lstStyle/>
                    <a:p>
                      <a:pPr algn="ctr"/>
                      <a:r>
                        <a:rPr lang="en-US" sz="2800">
                          <a:latin typeface="Times New Roman"/>
                          <a:cs typeface="Times New Roman"/>
                        </a:rPr>
                        <a:t>40.50</a:t>
                      </a:r>
                    </a:p>
                  </a:txBody>
                  <a:tcPr/>
                </a:tc>
                <a:tc>
                  <a:txBody>
                    <a:bodyPr/>
                    <a:lstStyle/>
                    <a:p>
                      <a:pPr algn="ctr"/>
                      <a:r>
                        <a:rPr lang="en-US" sz="2800">
                          <a:latin typeface="Times New Roman"/>
                          <a:cs typeface="Times New Roman"/>
                        </a:rPr>
                        <a:t>54.85</a:t>
                      </a:r>
                    </a:p>
                  </a:txBody>
                  <a:tcPr/>
                </a:tc>
                <a:extLst>
                  <a:ext uri="{0D108BD9-81ED-4DB2-BD59-A6C34878D82A}">
                    <a16:rowId xmlns:a16="http://schemas.microsoft.com/office/drawing/2014/main" val="1401914161"/>
                  </a:ext>
                </a:extLst>
              </a:tr>
              <a:tr h="508495">
                <a:tc>
                  <a:txBody>
                    <a:bodyPr/>
                    <a:lstStyle/>
                    <a:p>
                      <a:pPr algn="ctr"/>
                      <a:r>
                        <a:rPr lang="en-US" sz="2800">
                          <a:latin typeface="Times New Roman"/>
                          <a:cs typeface="Times New Roman"/>
                        </a:rPr>
                        <a:t>LMast Vol (cm</a:t>
                      </a:r>
                      <a:r>
                        <a:rPr lang="en-US" sz="2800" baseline="30000">
                          <a:latin typeface="Times New Roman"/>
                          <a:cs typeface="Times New Roman"/>
                        </a:rPr>
                        <a:t>3</a:t>
                      </a:r>
                      <a:r>
                        <a:rPr lang="en-US" sz="2800">
                          <a:latin typeface="Times New Roman"/>
                          <a:cs typeface="Times New Roman"/>
                        </a:rPr>
                        <a:t>)</a:t>
                      </a:r>
                    </a:p>
                  </a:txBody>
                  <a:tcPr/>
                </a:tc>
                <a:tc>
                  <a:txBody>
                    <a:bodyPr/>
                    <a:lstStyle/>
                    <a:p>
                      <a:pPr algn="ctr"/>
                      <a:r>
                        <a:rPr lang="en-US" sz="2800">
                          <a:latin typeface="Times New Roman"/>
                          <a:cs typeface="Times New Roman"/>
                        </a:rPr>
                        <a:t>0.1798</a:t>
                      </a:r>
                    </a:p>
                  </a:txBody>
                  <a:tcPr/>
                </a:tc>
                <a:tc>
                  <a:txBody>
                    <a:bodyPr/>
                    <a:lstStyle/>
                    <a:p>
                      <a:pPr algn="ctr"/>
                      <a:r>
                        <a:rPr lang="en-US" sz="2800">
                          <a:latin typeface="Times New Roman"/>
                          <a:cs typeface="Times New Roman"/>
                        </a:rPr>
                        <a:t>11.80</a:t>
                      </a:r>
                    </a:p>
                  </a:txBody>
                  <a:tcPr/>
                </a:tc>
                <a:tc>
                  <a:txBody>
                    <a:bodyPr/>
                    <a:lstStyle/>
                    <a:p>
                      <a:pPr algn="ctr"/>
                      <a:r>
                        <a:rPr lang="en-US" sz="2800">
                          <a:latin typeface="Times New Roman"/>
                          <a:cs typeface="Times New Roman"/>
                        </a:rPr>
                        <a:t>19.99</a:t>
                      </a:r>
                    </a:p>
                  </a:txBody>
                  <a:tcPr/>
                </a:tc>
                <a:tc>
                  <a:txBody>
                    <a:bodyPr/>
                    <a:lstStyle/>
                    <a:p>
                      <a:pPr algn="ctr"/>
                      <a:r>
                        <a:rPr lang="en-US" sz="2800">
                          <a:latin typeface="Times New Roman"/>
                          <a:cs typeface="Times New Roman"/>
                        </a:rPr>
                        <a:t>19.41</a:t>
                      </a:r>
                    </a:p>
                  </a:txBody>
                  <a:tcPr/>
                </a:tc>
                <a:tc>
                  <a:txBody>
                    <a:bodyPr/>
                    <a:lstStyle/>
                    <a:p>
                      <a:pPr algn="ctr"/>
                      <a:r>
                        <a:rPr lang="en-US" sz="2800">
                          <a:latin typeface="Times New Roman"/>
                          <a:cs typeface="Times New Roman"/>
                        </a:rPr>
                        <a:t>28.14</a:t>
                      </a:r>
                    </a:p>
                  </a:txBody>
                  <a:tcPr/>
                </a:tc>
                <a:extLst>
                  <a:ext uri="{0D108BD9-81ED-4DB2-BD59-A6C34878D82A}">
                    <a16:rowId xmlns:a16="http://schemas.microsoft.com/office/drawing/2014/main" val="1629046740"/>
                  </a:ext>
                </a:extLst>
              </a:tr>
              <a:tr h="508495">
                <a:tc>
                  <a:txBody>
                    <a:bodyPr/>
                    <a:lstStyle/>
                    <a:p>
                      <a:pPr algn="ctr"/>
                      <a:r>
                        <a:rPr lang="en-US" sz="2800">
                          <a:latin typeface="Times New Roman"/>
                          <a:cs typeface="Times New Roman"/>
                        </a:rPr>
                        <a:t>LMast SA (cm2)</a:t>
                      </a:r>
                    </a:p>
                  </a:txBody>
                  <a:tcPr/>
                </a:tc>
                <a:tc>
                  <a:txBody>
                    <a:bodyPr/>
                    <a:lstStyle/>
                    <a:p>
                      <a:pPr algn="ctr"/>
                      <a:r>
                        <a:rPr lang="en-US" sz="2800">
                          <a:latin typeface="Times New Roman"/>
                          <a:cs typeface="Times New Roman"/>
                        </a:rPr>
                        <a:t>0.1747</a:t>
                      </a:r>
                    </a:p>
                  </a:txBody>
                  <a:tcPr/>
                </a:tc>
                <a:tc>
                  <a:txBody>
                    <a:bodyPr/>
                    <a:lstStyle/>
                    <a:p>
                      <a:pPr algn="ctr"/>
                      <a:r>
                        <a:rPr lang="en-US" sz="2800">
                          <a:latin typeface="Times New Roman"/>
                          <a:cs typeface="Times New Roman"/>
                        </a:rPr>
                        <a:t>8.15</a:t>
                      </a:r>
                    </a:p>
                  </a:txBody>
                  <a:tcPr/>
                </a:tc>
                <a:tc>
                  <a:txBody>
                    <a:bodyPr/>
                    <a:lstStyle/>
                    <a:p>
                      <a:pPr algn="ctr"/>
                      <a:r>
                        <a:rPr lang="en-US" sz="2800">
                          <a:latin typeface="Times New Roman"/>
                          <a:cs typeface="Times New Roman"/>
                        </a:rPr>
                        <a:t>14.39</a:t>
                      </a:r>
                    </a:p>
                  </a:txBody>
                  <a:tcPr/>
                </a:tc>
                <a:tc>
                  <a:txBody>
                    <a:bodyPr/>
                    <a:lstStyle/>
                    <a:p>
                      <a:pPr algn="ctr"/>
                      <a:r>
                        <a:rPr lang="en-US" sz="2800">
                          <a:latin typeface="Times New Roman"/>
                          <a:cs typeface="Times New Roman"/>
                        </a:rPr>
                        <a:t>14.05</a:t>
                      </a:r>
                    </a:p>
                  </a:txBody>
                  <a:tcPr/>
                </a:tc>
                <a:tc>
                  <a:txBody>
                    <a:bodyPr/>
                    <a:lstStyle/>
                    <a:p>
                      <a:pPr algn="ctr"/>
                      <a:r>
                        <a:rPr lang="en-US" sz="2800">
                          <a:latin typeface="Times New Roman"/>
                          <a:cs typeface="Times New Roman"/>
                        </a:rPr>
                        <a:t>22.96</a:t>
                      </a:r>
                    </a:p>
                  </a:txBody>
                  <a:tcPr/>
                </a:tc>
                <a:extLst>
                  <a:ext uri="{0D108BD9-81ED-4DB2-BD59-A6C34878D82A}">
                    <a16:rowId xmlns:a16="http://schemas.microsoft.com/office/drawing/2014/main" val="2846064598"/>
                  </a:ext>
                </a:extLst>
              </a:tr>
              <a:tr h="508495">
                <a:tc>
                  <a:txBody>
                    <a:bodyPr/>
                    <a:lstStyle/>
                    <a:p>
                      <a:pPr algn="ctr"/>
                      <a:r>
                        <a:rPr lang="en-US" sz="2800">
                          <a:latin typeface="Times New Roman"/>
                          <a:cs typeface="Times New Roman"/>
                        </a:rPr>
                        <a:t>RMast Vol (cm</a:t>
                      </a:r>
                      <a:r>
                        <a:rPr lang="en-US" sz="2800" baseline="30000">
                          <a:latin typeface="Times New Roman"/>
                          <a:cs typeface="Times New Roman"/>
                        </a:rPr>
                        <a:t>3</a:t>
                      </a:r>
                      <a:r>
                        <a:rPr lang="en-US" sz="2800">
                          <a:latin typeface="Times New Roman"/>
                          <a:cs typeface="Times New Roman"/>
                        </a:rPr>
                        <a:t>)</a:t>
                      </a:r>
                    </a:p>
                  </a:txBody>
                  <a:tcPr/>
                </a:tc>
                <a:tc>
                  <a:txBody>
                    <a:bodyPr/>
                    <a:lstStyle/>
                    <a:p>
                      <a:pPr algn="ctr"/>
                      <a:r>
                        <a:rPr lang="en-US" sz="2800">
                          <a:latin typeface="Times New Roman"/>
                          <a:cs typeface="Times New Roman"/>
                        </a:rPr>
                        <a:t>0.4837</a:t>
                      </a:r>
                    </a:p>
                  </a:txBody>
                  <a:tcPr/>
                </a:tc>
                <a:tc>
                  <a:txBody>
                    <a:bodyPr/>
                    <a:lstStyle/>
                    <a:p>
                      <a:pPr algn="ctr"/>
                      <a:r>
                        <a:rPr lang="en-US" sz="2800">
                          <a:latin typeface="Times New Roman"/>
                          <a:cs typeface="Times New Roman"/>
                        </a:rPr>
                        <a:t>10.34</a:t>
                      </a:r>
                    </a:p>
                  </a:txBody>
                  <a:tcPr/>
                </a:tc>
                <a:tc>
                  <a:txBody>
                    <a:bodyPr/>
                    <a:lstStyle/>
                    <a:p>
                      <a:pPr algn="ctr"/>
                      <a:r>
                        <a:rPr lang="en-US" sz="2800">
                          <a:latin typeface="Times New Roman"/>
                          <a:cs typeface="Times New Roman"/>
                        </a:rPr>
                        <a:t>20.35</a:t>
                      </a:r>
                    </a:p>
                  </a:txBody>
                  <a:tcPr/>
                </a:tc>
                <a:tc>
                  <a:txBody>
                    <a:bodyPr/>
                    <a:lstStyle/>
                    <a:p>
                      <a:pPr algn="ctr"/>
                      <a:r>
                        <a:rPr lang="en-US" sz="2800">
                          <a:latin typeface="Times New Roman"/>
                          <a:cs typeface="Times New Roman"/>
                        </a:rPr>
                        <a:t>20.20</a:t>
                      </a:r>
                    </a:p>
                  </a:txBody>
                  <a:tcPr/>
                </a:tc>
                <a:tc>
                  <a:txBody>
                    <a:bodyPr/>
                    <a:lstStyle/>
                    <a:p>
                      <a:pPr algn="ctr"/>
                      <a:r>
                        <a:rPr lang="en-US" sz="2800">
                          <a:latin typeface="Times New Roman"/>
                          <a:cs typeface="Times New Roman"/>
                        </a:rPr>
                        <a:t>28.00</a:t>
                      </a:r>
                    </a:p>
                  </a:txBody>
                  <a:tcPr/>
                </a:tc>
                <a:extLst>
                  <a:ext uri="{0D108BD9-81ED-4DB2-BD59-A6C34878D82A}">
                    <a16:rowId xmlns:a16="http://schemas.microsoft.com/office/drawing/2014/main" val="3862378753"/>
                  </a:ext>
                </a:extLst>
              </a:tr>
              <a:tr h="508495">
                <a:tc>
                  <a:txBody>
                    <a:bodyPr/>
                    <a:lstStyle/>
                    <a:p>
                      <a:pPr lvl="0" algn="ctr">
                        <a:buNone/>
                      </a:pPr>
                      <a:r>
                        <a:rPr lang="en-US" sz="2800">
                          <a:latin typeface="Times New Roman"/>
                          <a:cs typeface="Times New Roman"/>
                        </a:rPr>
                        <a:t>RMast SA (cm</a:t>
                      </a:r>
                      <a:r>
                        <a:rPr lang="en-US" sz="2800" baseline="30000">
                          <a:latin typeface="Times New Roman"/>
                          <a:cs typeface="Times New Roman"/>
                        </a:rPr>
                        <a:t>2</a:t>
                      </a:r>
                      <a:r>
                        <a:rPr lang="en-US" sz="2800">
                          <a:latin typeface="Times New Roman"/>
                          <a:cs typeface="Times New Roman"/>
                        </a:rPr>
                        <a:t>)</a:t>
                      </a:r>
                    </a:p>
                  </a:txBody>
                  <a:tcPr/>
                </a:tc>
                <a:tc>
                  <a:txBody>
                    <a:bodyPr/>
                    <a:lstStyle/>
                    <a:p>
                      <a:pPr lvl="0" algn="ctr">
                        <a:buNone/>
                      </a:pPr>
                      <a:r>
                        <a:rPr lang="en-US" sz="2800">
                          <a:latin typeface="Times New Roman"/>
                          <a:cs typeface="Times New Roman"/>
                        </a:rPr>
                        <a:t>0.2135</a:t>
                      </a:r>
                    </a:p>
                  </a:txBody>
                  <a:tcPr/>
                </a:tc>
                <a:tc>
                  <a:txBody>
                    <a:bodyPr/>
                    <a:lstStyle/>
                    <a:p>
                      <a:pPr lvl="0" algn="ctr">
                        <a:buNone/>
                      </a:pPr>
                      <a:r>
                        <a:rPr lang="en-US" sz="2800">
                          <a:latin typeface="Times New Roman"/>
                          <a:cs typeface="Times New Roman"/>
                        </a:rPr>
                        <a:t>10.01</a:t>
                      </a:r>
                    </a:p>
                  </a:txBody>
                  <a:tcPr/>
                </a:tc>
                <a:tc>
                  <a:txBody>
                    <a:bodyPr/>
                    <a:lstStyle/>
                    <a:p>
                      <a:pPr lvl="0" algn="ctr">
                        <a:buNone/>
                      </a:pPr>
                      <a:r>
                        <a:rPr lang="en-US" sz="2800">
                          <a:latin typeface="Times New Roman"/>
                          <a:cs typeface="Times New Roman"/>
                        </a:rPr>
                        <a:t>15.27</a:t>
                      </a:r>
                    </a:p>
                  </a:txBody>
                  <a:tcPr/>
                </a:tc>
                <a:tc>
                  <a:txBody>
                    <a:bodyPr/>
                    <a:lstStyle/>
                    <a:p>
                      <a:pPr lvl="0" algn="ctr">
                        <a:buNone/>
                      </a:pPr>
                      <a:r>
                        <a:rPr lang="en-US" sz="2800">
                          <a:latin typeface="Times New Roman"/>
                          <a:cs typeface="Times New Roman"/>
                        </a:rPr>
                        <a:t>14.32</a:t>
                      </a:r>
                    </a:p>
                  </a:txBody>
                  <a:tcPr/>
                </a:tc>
                <a:tc>
                  <a:txBody>
                    <a:bodyPr/>
                    <a:lstStyle/>
                    <a:p>
                      <a:pPr lvl="0" algn="ctr">
                        <a:buNone/>
                      </a:pPr>
                      <a:r>
                        <a:rPr lang="en-US" sz="2800">
                          <a:latin typeface="Times New Roman"/>
                          <a:cs typeface="Times New Roman"/>
                        </a:rPr>
                        <a:t>22.39</a:t>
                      </a:r>
                    </a:p>
                  </a:txBody>
                  <a:tcPr/>
                </a:tc>
                <a:extLst>
                  <a:ext uri="{0D108BD9-81ED-4DB2-BD59-A6C34878D82A}">
                    <a16:rowId xmlns:a16="http://schemas.microsoft.com/office/drawing/2014/main" val="3316381156"/>
                  </a:ext>
                </a:extLst>
              </a:tr>
            </a:tbl>
          </a:graphicData>
        </a:graphic>
      </p:graphicFrame>
      <p:graphicFrame>
        <p:nvGraphicFramePr>
          <p:cNvPr id="18" name="Table 17">
            <a:extLst>
              <a:ext uri="{FF2B5EF4-FFF2-40B4-BE49-F238E27FC236}">
                <a16:creationId xmlns:a16="http://schemas.microsoft.com/office/drawing/2014/main" id="{C6F287D9-8301-3FA1-5C6E-81490A4091E0}"/>
              </a:ext>
            </a:extLst>
          </p:cNvPr>
          <p:cNvGraphicFramePr>
            <a:graphicFrameLocks noGrp="1"/>
          </p:cNvGraphicFramePr>
          <p:nvPr>
            <p:extLst>
              <p:ext uri="{D42A27DB-BD31-4B8C-83A1-F6EECF244321}">
                <p14:modId xmlns:p14="http://schemas.microsoft.com/office/powerpoint/2010/main" val="150747989"/>
              </p:ext>
            </p:extLst>
          </p:nvPr>
        </p:nvGraphicFramePr>
        <p:xfrm>
          <a:off x="13133248" y="24873348"/>
          <a:ext cx="8436507" cy="6234543"/>
        </p:xfrm>
        <a:graphic>
          <a:graphicData uri="http://schemas.openxmlformats.org/drawingml/2006/table">
            <a:tbl>
              <a:tblPr firstRow="1" bandRow="1">
                <a:tableStyleId>{93296810-A885-4BE3-A3E7-6D5BEEA58F35}</a:tableStyleId>
              </a:tblPr>
              <a:tblGrid>
                <a:gridCol w="2988482">
                  <a:extLst>
                    <a:ext uri="{9D8B030D-6E8A-4147-A177-3AD203B41FA5}">
                      <a16:colId xmlns:a16="http://schemas.microsoft.com/office/drawing/2014/main" val="3690302738"/>
                    </a:ext>
                  </a:extLst>
                </a:gridCol>
                <a:gridCol w="1666144">
                  <a:extLst>
                    <a:ext uri="{9D8B030D-6E8A-4147-A177-3AD203B41FA5}">
                      <a16:colId xmlns:a16="http://schemas.microsoft.com/office/drawing/2014/main" val="1153953197"/>
                    </a:ext>
                  </a:extLst>
                </a:gridCol>
                <a:gridCol w="1877717">
                  <a:extLst>
                    <a:ext uri="{9D8B030D-6E8A-4147-A177-3AD203B41FA5}">
                      <a16:colId xmlns:a16="http://schemas.microsoft.com/office/drawing/2014/main" val="3926086064"/>
                    </a:ext>
                  </a:extLst>
                </a:gridCol>
                <a:gridCol w="1904164">
                  <a:extLst>
                    <a:ext uri="{9D8B030D-6E8A-4147-A177-3AD203B41FA5}">
                      <a16:colId xmlns:a16="http://schemas.microsoft.com/office/drawing/2014/main" val="1723345799"/>
                    </a:ext>
                  </a:extLst>
                </a:gridCol>
              </a:tblGrid>
              <a:tr h="692727">
                <a:tc>
                  <a:txBody>
                    <a:bodyPr/>
                    <a:lstStyle/>
                    <a:p>
                      <a:pPr algn="ctr"/>
                      <a:r>
                        <a:rPr lang="en-US" sz="2800">
                          <a:latin typeface="Times New Roman"/>
                          <a:cs typeface="Times New Roman"/>
                        </a:rPr>
                        <a:t>Aspect by Sex</a:t>
                      </a:r>
                    </a:p>
                  </a:txBody>
                  <a:tcPr>
                    <a:solidFill>
                      <a:schemeClr val="accent6">
                        <a:lumMod val="75000"/>
                      </a:schemeClr>
                    </a:solidFill>
                  </a:tcPr>
                </a:tc>
                <a:tc>
                  <a:txBody>
                    <a:bodyPr/>
                    <a:lstStyle/>
                    <a:p>
                      <a:pPr algn="ctr"/>
                      <a:r>
                        <a:rPr lang="en-US" sz="2800">
                          <a:latin typeface="Times New Roman"/>
                          <a:cs typeface="Times New Roman"/>
                        </a:rPr>
                        <a:t>F</a:t>
                      </a:r>
                    </a:p>
                  </a:txBody>
                  <a:tcPr>
                    <a:solidFill>
                      <a:schemeClr val="accent6">
                        <a:lumMod val="75000"/>
                      </a:schemeClr>
                    </a:solidFill>
                  </a:tcPr>
                </a:tc>
                <a:tc>
                  <a:txBody>
                    <a:bodyPr/>
                    <a:lstStyle/>
                    <a:p>
                      <a:pPr algn="ctr"/>
                      <a:r>
                        <a:rPr lang="en-US" sz="2800">
                          <a:latin typeface="Times New Roman"/>
                          <a:cs typeface="Times New Roman"/>
                        </a:rPr>
                        <a:t>df</a:t>
                      </a:r>
                    </a:p>
                  </a:txBody>
                  <a:tcPr>
                    <a:solidFill>
                      <a:schemeClr val="accent6">
                        <a:lumMod val="75000"/>
                      </a:schemeClr>
                    </a:solidFill>
                  </a:tcPr>
                </a:tc>
                <a:tc>
                  <a:txBody>
                    <a:bodyPr/>
                    <a:lstStyle/>
                    <a:p>
                      <a:pPr lvl="0" algn="ctr">
                        <a:buNone/>
                      </a:pPr>
                      <a:r>
                        <a:rPr lang="en-US" sz="2800">
                          <a:latin typeface="Times New Roman"/>
                          <a:cs typeface="Times New Roman"/>
                        </a:rPr>
                        <a:t>P-value</a:t>
                      </a:r>
                    </a:p>
                  </a:txBody>
                  <a:tcPr>
                    <a:solidFill>
                      <a:schemeClr val="accent6">
                        <a:lumMod val="75000"/>
                      </a:schemeClr>
                    </a:solidFill>
                  </a:tcPr>
                </a:tc>
                <a:extLst>
                  <a:ext uri="{0D108BD9-81ED-4DB2-BD59-A6C34878D82A}">
                    <a16:rowId xmlns:a16="http://schemas.microsoft.com/office/drawing/2014/main" val="3679426685"/>
                  </a:ext>
                </a:extLst>
              </a:tr>
              <a:tr h="692727">
                <a:tc>
                  <a:txBody>
                    <a:bodyPr/>
                    <a:lstStyle/>
                    <a:p>
                      <a:pPr lvl="0" algn="ctr">
                        <a:buNone/>
                      </a:pPr>
                      <a:r>
                        <a:rPr lang="en-US" sz="2800">
                          <a:latin typeface="Times New Roman"/>
                          <a:cs typeface="Times New Roman"/>
                        </a:rPr>
                        <a:t>LMax Vol (cm</a:t>
                      </a:r>
                      <a:r>
                        <a:rPr lang="en-US" sz="2800" baseline="30000">
                          <a:latin typeface="Times New Roman"/>
                          <a:cs typeface="Times New Roman"/>
                        </a:rPr>
                        <a:t>3</a:t>
                      </a:r>
                      <a:r>
                        <a:rPr lang="en-US" sz="2800">
                          <a:latin typeface="Times New Roman"/>
                          <a:cs typeface="Times New Roman"/>
                        </a:rPr>
                        <a:t>)</a:t>
                      </a:r>
                    </a:p>
                  </a:txBody>
                  <a:tcPr/>
                </a:tc>
                <a:tc>
                  <a:txBody>
                    <a:bodyPr/>
                    <a:lstStyle/>
                    <a:p>
                      <a:pPr algn="ctr"/>
                      <a:r>
                        <a:rPr lang="en-US" sz="2800">
                          <a:latin typeface="Times New Roman"/>
                          <a:cs typeface="Times New Roman"/>
                        </a:rPr>
                        <a:t>1.9438</a:t>
                      </a:r>
                    </a:p>
                  </a:txBody>
                  <a:tcPr/>
                </a:tc>
                <a:tc>
                  <a:txBody>
                    <a:bodyPr/>
                    <a:lstStyle/>
                    <a:p>
                      <a:pPr algn="ctr"/>
                      <a:r>
                        <a:rPr lang="en-US" sz="2800">
                          <a:latin typeface="Times New Roman"/>
                          <a:cs typeface="Times New Roman"/>
                        </a:rPr>
                        <a:t>23.952</a:t>
                      </a:r>
                    </a:p>
                  </a:txBody>
                  <a:tcPr/>
                </a:tc>
                <a:tc>
                  <a:txBody>
                    <a:bodyPr/>
                    <a:lstStyle/>
                    <a:p>
                      <a:pPr lvl="0" algn="ctr">
                        <a:buNone/>
                      </a:pPr>
                      <a:r>
                        <a:rPr lang="en-US" sz="2800">
                          <a:latin typeface="Times New Roman"/>
                          <a:cs typeface="Times New Roman"/>
                        </a:rPr>
                        <a:t>0.1761</a:t>
                      </a:r>
                    </a:p>
                  </a:txBody>
                  <a:tcPr/>
                </a:tc>
                <a:extLst>
                  <a:ext uri="{0D108BD9-81ED-4DB2-BD59-A6C34878D82A}">
                    <a16:rowId xmlns:a16="http://schemas.microsoft.com/office/drawing/2014/main" val="2776372687"/>
                  </a:ext>
                </a:extLst>
              </a:tr>
              <a:tr h="692727">
                <a:tc>
                  <a:txBody>
                    <a:bodyPr/>
                    <a:lstStyle/>
                    <a:p>
                      <a:pPr lvl="0" algn="ctr">
                        <a:buNone/>
                      </a:pPr>
                      <a:r>
                        <a:rPr lang="en-US" sz="2800" u="none" strike="noStrike" noProof="0">
                          <a:solidFill>
                            <a:srgbClr val="000000"/>
                          </a:solidFill>
                          <a:latin typeface="Times New Roman"/>
                          <a:cs typeface="Times New Roman"/>
                        </a:rPr>
                        <a:t>LMax SA (cm</a:t>
                      </a:r>
                      <a:r>
                        <a:rPr lang="en-US" sz="2800" u="none" strike="noStrike" baseline="30000" noProof="0">
                          <a:solidFill>
                            <a:srgbClr val="000000"/>
                          </a:solidFill>
                          <a:latin typeface="Times New Roman"/>
                          <a:cs typeface="Times New Roman"/>
                        </a:rPr>
                        <a:t>2</a:t>
                      </a:r>
                      <a:r>
                        <a:rPr lang="en-US" sz="2800" u="none" strike="noStrike" noProof="0">
                          <a:solidFill>
                            <a:srgbClr val="000000"/>
                          </a:solidFill>
                          <a:latin typeface="Times New Roman"/>
                          <a:cs typeface="Times New Roman"/>
                        </a:rPr>
                        <a:t>)</a:t>
                      </a:r>
                      <a:endParaRPr lang="en-US" sz="2800">
                        <a:latin typeface="Times New Roman"/>
                        <a:cs typeface="Times New Roman"/>
                      </a:endParaRPr>
                    </a:p>
                  </a:txBody>
                  <a:tcPr/>
                </a:tc>
                <a:tc>
                  <a:txBody>
                    <a:bodyPr/>
                    <a:lstStyle/>
                    <a:p>
                      <a:pPr algn="ctr"/>
                      <a:r>
                        <a:rPr lang="en-US" sz="2800">
                          <a:latin typeface="Times New Roman"/>
                          <a:cs typeface="Times New Roman"/>
                        </a:rPr>
                        <a:t>1.2966</a:t>
                      </a:r>
                    </a:p>
                  </a:txBody>
                  <a:tcPr/>
                </a:tc>
                <a:tc>
                  <a:txBody>
                    <a:bodyPr/>
                    <a:lstStyle/>
                    <a:p>
                      <a:pPr algn="ctr"/>
                      <a:r>
                        <a:rPr lang="en-US" sz="2800">
                          <a:latin typeface="Times New Roman"/>
                          <a:cs typeface="Times New Roman"/>
                        </a:rPr>
                        <a:t>23.435</a:t>
                      </a:r>
                    </a:p>
                  </a:txBody>
                  <a:tcPr/>
                </a:tc>
                <a:tc>
                  <a:txBody>
                    <a:bodyPr/>
                    <a:lstStyle/>
                    <a:p>
                      <a:pPr lvl="0" algn="ctr">
                        <a:buNone/>
                      </a:pPr>
                      <a:r>
                        <a:rPr lang="en-US" sz="2800">
                          <a:latin typeface="Times New Roman"/>
                          <a:cs typeface="Times New Roman"/>
                        </a:rPr>
                        <a:t>0.2663</a:t>
                      </a:r>
                    </a:p>
                  </a:txBody>
                  <a:tcPr/>
                </a:tc>
                <a:extLst>
                  <a:ext uri="{0D108BD9-81ED-4DB2-BD59-A6C34878D82A}">
                    <a16:rowId xmlns:a16="http://schemas.microsoft.com/office/drawing/2014/main" val="95643527"/>
                  </a:ext>
                </a:extLst>
              </a:tr>
              <a:tr h="692727">
                <a:tc>
                  <a:txBody>
                    <a:bodyPr/>
                    <a:lstStyle/>
                    <a:p>
                      <a:pPr lvl="0" algn="ctr">
                        <a:buNone/>
                      </a:pPr>
                      <a:r>
                        <a:rPr lang="en-US" sz="2800" u="none" strike="noStrike" noProof="0">
                          <a:solidFill>
                            <a:srgbClr val="000000"/>
                          </a:solidFill>
                          <a:latin typeface="Times New Roman"/>
                          <a:cs typeface="Times New Roman"/>
                        </a:rPr>
                        <a:t>RMax Vol (cm</a:t>
                      </a:r>
                      <a:r>
                        <a:rPr lang="en-US" sz="2800" u="none" strike="noStrike" baseline="30000" noProof="0">
                          <a:solidFill>
                            <a:srgbClr val="000000"/>
                          </a:solidFill>
                          <a:latin typeface="Times New Roman"/>
                          <a:cs typeface="Times New Roman"/>
                        </a:rPr>
                        <a:t>3</a:t>
                      </a:r>
                      <a:r>
                        <a:rPr lang="en-US" sz="2800" u="none" strike="noStrike" noProof="0">
                          <a:solidFill>
                            <a:srgbClr val="000000"/>
                          </a:solidFill>
                          <a:latin typeface="Times New Roman"/>
                          <a:cs typeface="Times New Roman"/>
                        </a:rPr>
                        <a:t>)</a:t>
                      </a:r>
                      <a:endParaRPr lang="en-US" sz="2800">
                        <a:latin typeface="Times New Roman"/>
                        <a:cs typeface="Times New Roman"/>
                      </a:endParaRPr>
                    </a:p>
                  </a:txBody>
                  <a:tcPr/>
                </a:tc>
                <a:tc>
                  <a:txBody>
                    <a:bodyPr/>
                    <a:lstStyle/>
                    <a:p>
                      <a:pPr algn="ctr"/>
                      <a:r>
                        <a:rPr lang="en-US" sz="2800">
                          <a:latin typeface="Times New Roman"/>
                          <a:cs typeface="Times New Roman"/>
                        </a:rPr>
                        <a:t>5.3535</a:t>
                      </a:r>
                    </a:p>
                  </a:txBody>
                  <a:tcPr/>
                </a:tc>
                <a:tc>
                  <a:txBody>
                    <a:bodyPr/>
                    <a:lstStyle/>
                    <a:p>
                      <a:pPr algn="ctr"/>
                      <a:r>
                        <a:rPr lang="en-US" sz="2800">
                          <a:latin typeface="Times New Roman"/>
                          <a:cs typeface="Times New Roman"/>
                        </a:rPr>
                        <a:t>24.805</a:t>
                      </a:r>
                    </a:p>
                  </a:txBody>
                  <a:tcPr/>
                </a:tc>
                <a:tc>
                  <a:txBody>
                    <a:bodyPr/>
                    <a:lstStyle/>
                    <a:p>
                      <a:pPr lvl="0" algn="ctr">
                        <a:buNone/>
                      </a:pPr>
                      <a:r>
                        <a:rPr lang="en-US" sz="2800" b="1" u="none" strike="noStrike" noProof="0">
                          <a:solidFill>
                            <a:srgbClr val="000000"/>
                          </a:solidFill>
                          <a:latin typeface="Times New Roman"/>
                          <a:cs typeface="Times New Roman"/>
                        </a:rPr>
                        <a:t>0.02926</a:t>
                      </a:r>
                      <a:endParaRPr lang="en-US" sz="2800" b="1">
                        <a:latin typeface="Times New Roman"/>
                        <a:cs typeface="Times New Roman"/>
                      </a:endParaRPr>
                    </a:p>
                  </a:txBody>
                  <a:tcPr/>
                </a:tc>
                <a:extLst>
                  <a:ext uri="{0D108BD9-81ED-4DB2-BD59-A6C34878D82A}">
                    <a16:rowId xmlns:a16="http://schemas.microsoft.com/office/drawing/2014/main" val="2451545717"/>
                  </a:ext>
                </a:extLst>
              </a:tr>
              <a:tr h="692727">
                <a:tc>
                  <a:txBody>
                    <a:bodyPr/>
                    <a:lstStyle/>
                    <a:p>
                      <a:pPr lvl="0" algn="ctr">
                        <a:buNone/>
                      </a:pPr>
                      <a:r>
                        <a:rPr lang="en-US" sz="2800" u="none" strike="noStrike" noProof="0">
                          <a:solidFill>
                            <a:srgbClr val="000000"/>
                          </a:solidFill>
                          <a:latin typeface="Times New Roman"/>
                          <a:cs typeface="Times New Roman"/>
                        </a:rPr>
                        <a:t>RMax SA (cm</a:t>
                      </a:r>
                      <a:r>
                        <a:rPr lang="en-US" sz="2800" u="none" strike="noStrike" baseline="30000" noProof="0">
                          <a:solidFill>
                            <a:srgbClr val="000000"/>
                          </a:solidFill>
                          <a:latin typeface="Times New Roman"/>
                          <a:cs typeface="Times New Roman"/>
                        </a:rPr>
                        <a:t>2</a:t>
                      </a:r>
                      <a:r>
                        <a:rPr lang="en-US" sz="2800" u="none" strike="noStrike" noProof="0">
                          <a:solidFill>
                            <a:srgbClr val="000000"/>
                          </a:solidFill>
                          <a:latin typeface="Times New Roman"/>
                          <a:cs typeface="Times New Roman"/>
                        </a:rPr>
                        <a:t>)</a:t>
                      </a:r>
                      <a:endParaRPr lang="en-US" sz="2800">
                        <a:latin typeface="Times New Roman"/>
                        <a:cs typeface="Times New Roman"/>
                      </a:endParaRPr>
                    </a:p>
                  </a:txBody>
                  <a:tcPr/>
                </a:tc>
                <a:tc>
                  <a:txBody>
                    <a:bodyPr/>
                    <a:lstStyle/>
                    <a:p>
                      <a:pPr algn="ctr"/>
                      <a:r>
                        <a:rPr lang="en-US" sz="2800">
                          <a:latin typeface="Times New Roman"/>
                          <a:cs typeface="Times New Roman"/>
                        </a:rPr>
                        <a:t>2.5308</a:t>
                      </a:r>
                    </a:p>
                  </a:txBody>
                  <a:tcPr/>
                </a:tc>
                <a:tc>
                  <a:txBody>
                    <a:bodyPr/>
                    <a:lstStyle/>
                    <a:p>
                      <a:pPr algn="ctr"/>
                      <a:r>
                        <a:rPr lang="en-US" sz="2800">
                          <a:latin typeface="Times New Roman"/>
                          <a:cs typeface="Times New Roman"/>
                        </a:rPr>
                        <a:t>25.69</a:t>
                      </a:r>
                    </a:p>
                  </a:txBody>
                  <a:tcPr/>
                </a:tc>
                <a:tc>
                  <a:txBody>
                    <a:bodyPr/>
                    <a:lstStyle/>
                    <a:p>
                      <a:pPr lvl="0" algn="ctr">
                        <a:buNone/>
                      </a:pPr>
                      <a:r>
                        <a:rPr lang="en-US" sz="2800">
                          <a:latin typeface="Times New Roman"/>
                          <a:cs typeface="Times New Roman"/>
                        </a:rPr>
                        <a:t>0.1239</a:t>
                      </a:r>
                    </a:p>
                  </a:txBody>
                  <a:tcPr/>
                </a:tc>
                <a:extLst>
                  <a:ext uri="{0D108BD9-81ED-4DB2-BD59-A6C34878D82A}">
                    <a16:rowId xmlns:a16="http://schemas.microsoft.com/office/drawing/2014/main" val="3425990998"/>
                  </a:ext>
                </a:extLst>
              </a:tr>
              <a:tr h="692727">
                <a:tc>
                  <a:txBody>
                    <a:bodyPr/>
                    <a:lstStyle/>
                    <a:p>
                      <a:pPr lvl="0" algn="ctr">
                        <a:buNone/>
                      </a:pPr>
                      <a:r>
                        <a:rPr lang="en-US" sz="2800">
                          <a:latin typeface="Times New Roman"/>
                          <a:cs typeface="Times New Roman"/>
                        </a:rPr>
                        <a:t>LMast Vol (cm</a:t>
                      </a:r>
                      <a:r>
                        <a:rPr lang="en-US" sz="2800" baseline="30000">
                          <a:latin typeface="Times New Roman"/>
                          <a:cs typeface="Times New Roman"/>
                        </a:rPr>
                        <a:t>3</a:t>
                      </a:r>
                      <a:r>
                        <a:rPr lang="en-US" sz="2800">
                          <a:latin typeface="Times New Roman"/>
                          <a:cs typeface="Times New Roman"/>
                        </a:rPr>
                        <a:t>)</a:t>
                      </a:r>
                    </a:p>
                  </a:txBody>
                  <a:tcPr/>
                </a:tc>
                <a:tc>
                  <a:txBody>
                    <a:bodyPr/>
                    <a:lstStyle/>
                    <a:p>
                      <a:pPr algn="ctr"/>
                      <a:r>
                        <a:rPr lang="en-US" sz="2800">
                          <a:latin typeface="Times New Roman"/>
                          <a:cs typeface="Times New Roman"/>
                        </a:rPr>
                        <a:t>5.0892</a:t>
                      </a:r>
                    </a:p>
                  </a:txBody>
                  <a:tcPr/>
                </a:tc>
                <a:tc>
                  <a:txBody>
                    <a:bodyPr/>
                    <a:lstStyle/>
                    <a:p>
                      <a:pPr algn="ctr"/>
                      <a:r>
                        <a:rPr lang="en-US" sz="2800">
                          <a:latin typeface="Times New Roman"/>
                          <a:cs typeface="Times New Roman"/>
                        </a:rPr>
                        <a:t>25.96</a:t>
                      </a:r>
                    </a:p>
                  </a:txBody>
                  <a:tcPr/>
                </a:tc>
                <a:tc>
                  <a:txBody>
                    <a:bodyPr/>
                    <a:lstStyle/>
                    <a:p>
                      <a:pPr lvl="0" algn="ctr">
                        <a:buNone/>
                      </a:pPr>
                      <a:r>
                        <a:rPr lang="en-US" sz="2800" b="1">
                          <a:latin typeface="Times New Roman"/>
                          <a:cs typeface="Times New Roman"/>
                        </a:rPr>
                        <a:t>0.03273</a:t>
                      </a:r>
                    </a:p>
                  </a:txBody>
                  <a:tcPr/>
                </a:tc>
                <a:extLst>
                  <a:ext uri="{0D108BD9-81ED-4DB2-BD59-A6C34878D82A}">
                    <a16:rowId xmlns:a16="http://schemas.microsoft.com/office/drawing/2014/main" val="2029466187"/>
                  </a:ext>
                </a:extLst>
              </a:tr>
              <a:tr h="692727">
                <a:tc>
                  <a:txBody>
                    <a:bodyPr/>
                    <a:lstStyle/>
                    <a:p>
                      <a:pPr lvl="0" algn="ctr">
                        <a:buNone/>
                      </a:pPr>
                      <a:r>
                        <a:rPr lang="en-US" sz="2800">
                          <a:latin typeface="Times New Roman"/>
                          <a:cs typeface="Times New Roman"/>
                        </a:rPr>
                        <a:t>LMast SA (cm2)</a:t>
                      </a:r>
                    </a:p>
                  </a:txBody>
                  <a:tcPr/>
                </a:tc>
                <a:tc>
                  <a:txBody>
                    <a:bodyPr/>
                    <a:lstStyle/>
                    <a:p>
                      <a:pPr algn="ctr"/>
                      <a:r>
                        <a:rPr lang="en-US" sz="2800">
                          <a:latin typeface="Times New Roman"/>
                          <a:cs typeface="Times New Roman"/>
                        </a:rPr>
                        <a:t>4.0984</a:t>
                      </a:r>
                    </a:p>
                  </a:txBody>
                  <a:tcPr/>
                </a:tc>
                <a:tc>
                  <a:txBody>
                    <a:bodyPr/>
                    <a:lstStyle/>
                    <a:p>
                      <a:pPr algn="ctr"/>
                      <a:r>
                        <a:rPr lang="en-US" sz="2800">
                          <a:latin typeface="Times New Roman"/>
                          <a:cs typeface="Times New Roman"/>
                        </a:rPr>
                        <a:t>25.693</a:t>
                      </a:r>
                    </a:p>
                  </a:txBody>
                  <a:tcPr/>
                </a:tc>
                <a:tc>
                  <a:txBody>
                    <a:bodyPr/>
                    <a:lstStyle/>
                    <a:p>
                      <a:pPr lvl="0" algn="ctr">
                        <a:buNone/>
                      </a:pPr>
                      <a:r>
                        <a:rPr lang="en-US" sz="2800">
                          <a:latin typeface="Times New Roman"/>
                          <a:cs typeface="Times New Roman"/>
                        </a:rPr>
                        <a:t>0.05344*</a:t>
                      </a:r>
                    </a:p>
                  </a:txBody>
                  <a:tcPr/>
                </a:tc>
                <a:extLst>
                  <a:ext uri="{0D108BD9-81ED-4DB2-BD59-A6C34878D82A}">
                    <a16:rowId xmlns:a16="http://schemas.microsoft.com/office/drawing/2014/main" val="1635605968"/>
                  </a:ext>
                </a:extLst>
              </a:tr>
              <a:tr h="692727">
                <a:tc>
                  <a:txBody>
                    <a:bodyPr/>
                    <a:lstStyle/>
                    <a:p>
                      <a:pPr lvl="0" algn="ctr">
                        <a:buNone/>
                      </a:pPr>
                      <a:r>
                        <a:rPr lang="en-US" sz="2800">
                          <a:latin typeface="Times New Roman"/>
                          <a:cs typeface="Times New Roman"/>
                        </a:rPr>
                        <a:t>RMast Vol (cm</a:t>
                      </a:r>
                      <a:r>
                        <a:rPr lang="en-US" sz="2800" baseline="30000">
                          <a:latin typeface="Times New Roman"/>
                          <a:cs typeface="Times New Roman"/>
                        </a:rPr>
                        <a:t>3</a:t>
                      </a:r>
                      <a:r>
                        <a:rPr lang="en-US" sz="2800">
                          <a:latin typeface="Times New Roman"/>
                          <a:cs typeface="Times New Roman"/>
                        </a:rPr>
                        <a:t>)</a:t>
                      </a:r>
                    </a:p>
                  </a:txBody>
                  <a:tcPr/>
                </a:tc>
                <a:tc>
                  <a:txBody>
                    <a:bodyPr/>
                    <a:lstStyle/>
                    <a:p>
                      <a:pPr algn="ctr"/>
                      <a:r>
                        <a:rPr lang="en-US" sz="2800">
                          <a:latin typeface="Times New Roman"/>
                          <a:cs typeface="Times New Roman"/>
                        </a:rPr>
                        <a:t>6.2806</a:t>
                      </a:r>
                    </a:p>
                  </a:txBody>
                  <a:tcPr/>
                </a:tc>
                <a:tc>
                  <a:txBody>
                    <a:bodyPr/>
                    <a:lstStyle/>
                    <a:p>
                      <a:pPr algn="ctr"/>
                      <a:r>
                        <a:rPr lang="en-US" sz="2800">
                          <a:latin typeface="Times New Roman"/>
                          <a:cs typeface="Times New Roman"/>
                        </a:rPr>
                        <a:t>22.081</a:t>
                      </a:r>
                    </a:p>
                  </a:txBody>
                  <a:tcPr/>
                </a:tc>
                <a:tc>
                  <a:txBody>
                    <a:bodyPr/>
                    <a:lstStyle/>
                    <a:p>
                      <a:pPr lvl="0" algn="ctr">
                        <a:buNone/>
                      </a:pPr>
                      <a:r>
                        <a:rPr lang="en-US" sz="2800" b="1">
                          <a:latin typeface="Times New Roman"/>
                          <a:cs typeface="Times New Roman"/>
                        </a:rPr>
                        <a:t>0.02007</a:t>
                      </a:r>
                    </a:p>
                  </a:txBody>
                  <a:tcPr/>
                </a:tc>
                <a:extLst>
                  <a:ext uri="{0D108BD9-81ED-4DB2-BD59-A6C34878D82A}">
                    <a16:rowId xmlns:a16="http://schemas.microsoft.com/office/drawing/2014/main" val="664566085"/>
                  </a:ext>
                </a:extLst>
              </a:tr>
              <a:tr h="692727">
                <a:tc>
                  <a:txBody>
                    <a:bodyPr/>
                    <a:lstStyle/>
                    <a:p>
                      <a:pPr lvl="0" algn="ctr">
                        <a:buNone/>
                      </a:pPr>
                      <a:r>
                        <a:rPr lang="en-US" sz="2800">
                          <a:latin typeface="Times New Roman"/>
                          <a:cs typeface="Times New Roman"/>
                        </a:rPr>
                        <a:t>RMast SA (cm</a:t>
                      </a:r>
                      <a:r>
                        <a:rPr lang="en-US" sz="2800" baseline="30000">
                          <a:latin typeface="Times New Roman"/>
                          <a:cs typeface="Times New Roman"/>
                        </a:rPr>
                        <a:t>2</a:t>
                      </a:r>
                      <a:r>
                        <a:rPr lang="en-US" sz="2800">
                          <a:latin typeface="Times New Roman"/>
                          <a:cs typeface="Times New Roman"/>
                        </a:rPr>
                        <a:t>)</a:t>
                      </a:r>
                    </a:p>
                  </a:txBody>
                  <a:tcPr/>
                </a:tc>
                <a:tc>
                  <a:txBody>
                    <a:bodyPr/>
                    <a:lstStyle/>
                    <a:p>
                      <a:pPr lvl="0" algn="ctr">
                        <a:buNone/>
                      </a:pPr>
                      <a:r>
                        <a:rPr lang="en-US" sz="2800">
                          <a:latin typeface="Times New Roman"/>
                          <a:cs typeface="Times New Roman"/>
                        </a:rPr>
                        <a:t>1.254</a:t>
                      </a:r>
                    </a:p>
                  </a:txBody>
                  <a:tcPr/>
                </a:tc>
                <a:tc>
                  <a:txBody>
                    <a:bodyPr/>
                    <a:lstStyle/>
                    <a:p>
                      <a:pPr lvl="0" algn="ctr">
                        <a:buNone/>
                      </a:pPr>
                      <a:r>
                        <a:rPr lang="en-US" sz="2800">
                          <a:latin typeface="Times New Roman"/>
                          <a:cs typeface="Times New Roman"/>
                        </a:rPr>
                        <a:t>23.699</a:t>
                      </a:r>
                    </a:p>
                  </a:txBody>
                  <a:tcPr/>
                </a:tc>
                <a:tc>
                  <a:txBody>
                    <a:bodyPr/>
                    <a:lstStyle/>
                    <a:p>
                      <a:pPr lvl="0" algn="ctr">
                        <a:buNone/>
                      </a:pPr>
                      <a:r>
                        <a:rPr lang="en-US" sz="2800">
                          <a:latin typeface="Times New Roman"/>
                          <a:cs typeface="Times New Roman"/>
                        </a:rPr>
                        <a:t>0.274</a:t>
                      </a:r>
                    </a:p>
                  </a:txBody>
                  <a:tcPr/>
                </a:tc>
                <a:extLst>
                  <a:ext uri="{0D108BD9-81ED-4DB2-BD59-A6C34878D82A}">
                    <a16:rowId xmlns:a16="http://schemas.microsoft.com/office/drawing/2014/main" val="554221694"/>
                  </a:ext>
                </a:extLst>
              </a:tr>
            </a:tbl>
          </a:graphicData>
        </a:graphic>
      </p:graphicFrame>
      <p:graphicFrame>
        <p:nvGraphicFramePr>
          <p:cNvPr id="19" name="Table 18">
            <a:extLst>
              <a:ext uri="{FF2B5EF4-FFF2-40B4-BE49-F238E27FC236}">
                <a16:creationId xmlns:a16="http://schemas.microsoft.com/office/drawing/2014/main" id="{BAE226B1-2561-6D2E-5CB2-BEC2FFE6C773}"/>
              </a:ext>
            </a:extLst>
          </p:cNvPr>
          <p:cNvGraphicFramePr>
            <a:graphicFrameLocks noGrp="1"/>
          </p:cNvGraphicFramePr>
          <p:nvPr>
            <p:extLst>
              <p:ext uri="{D42A27DB-BD31-4B8C-83A1-F6EECF244321}">
                <p14:modId xmlns:p14="http://schemas.microsoft.com/office/powerpoint/2010/main" val="2986928"/>
              </p:ext>
            </p:extLst>
          </p:nvPr>
        </p:nvGraphicFramePr>
        <p:xfrm>
          <a:off x="21948400" y="29500910"/>
          <a:ext cx="8780513" cy="2699139"/>
        </p:xfrm>
        <a:graphic>
          <a:graphicData uri="http://schemas.openxmlformats.org/drawingml/2006/table">
            <a:tbl>
              <a:tblPr firstRow="1" bandRow="1">
                <a:tableStyleId>{93296810-A885-4BE3-A3E7-6D5BEEA58F35}</a:tableStyleId>
              </a:tblPr>
              <a:tblGrid>
                <a:gridCol w="3671081">
                  <a:extLst>
                    <a:ext uri="{9D8B030D-6E8A-4147-A177-3AD203B41FA5}">
                      <a16:colId xmlns:a16="http://schemas.microsoft.com/office/drawing/2014/main" val="2663179952"/>
                    </a:ext>
                  </a:extLst>
                </a:gridCol>
                <a:gridCol w="1680736">
                  <a:extLst>
                    <a:ext uri="{9D8B030D-6E8A-4147-A177-3AD203B41FA5}">
                      <a16:colId xmlns:a16="http://schemas.microsoft.com/office/drawing/2014/main" val="34074202"/>
                    </a:ext>
                  </a:extLst>
                </a:gridCol>
                <a:gridCol w="1415357">
                  <a:extLst>
                    <a:ext uri="{9D8B030D-6E8A-4147-A177-3AD203B41FA5}">
                      <a16:colId xmlns:a16="http://schemas.microsoft.com/office/drawing/2014/main" val="3819839983"/>
                    </a:ext>
                  </a:extLst>
                </a:gridCol>
                <a:gridCol w="2013339">
                  <a:extLst>
                    <a:ext uri="{9D8B030D-6E8A-4147-A177-3AD203B41FA5}">
                      <a16:colId xmlns:a16="http://schemas.microsoft.com/office/drawing/2014/main" val="2090783632"/>
                    </a:ext>
                  </a:extLst>
                </a:gridCol>
              </a:tblGrid>
              <a:tr h="540062">
                <a:tc>
                  <a:txBody>
                    <a:bodyPr/>
                    <a:lstStyle/>
                    <a:p>
                      <a:pPr algn="ctr"/>
                      <a:r>
                        <a:rPr lang="en-US" sz="2800">
                          <a:latin typeface="Times New Roman"/>
                          <a:cs typeface="Times New Roman"/>
                        </a:rPr>
                        <a:t>Aspect</a:t>
                      </a:r>
                    </a:p>
                  </a:txBody>
                  <a:tcPr>
                    <a:solidFill>
                      <a:schemeClr val="accent6">
                        <a:lumMod val="75000"/>
                      </a:schemeClr>
                    </a:solidFill>
                  </a:tcPr>
                </a:tc>
                <a:tc>
                  <a:txBody>
                    <a:bodyPr/>
                    <a:lstStyle/>
                    <a:p>
                      <a:pPr algn="ctr"/>
                      <a:r>
                        <a:rPr lang="en-US" sz="2800">
                          <a:latin typeface="Times New Roman"/>
                          <a:cs typeface="Times New Roman"/>
                        </a:rPr>
                        <a:t>t</a:t>
                      </a:r>
                    </a:p>
                  </a:txBody>
                  <a:tcPr>
                    <a:solidFill>
                      <a:schemeClr val="accent6">
                        <a:lumMod val="75000"/>
                      </a:schemeClr>
                    </a:solidFill>
                  </a:tcPr>
                </a:tc>
                <a:tc>
                  <a:txBody>
                    <a:bodyPr/>
                    <a:lstStyle/>
                    <a:p>
                      <a:pPr algn="ctr"/>
                      <a:r>
                        <a:rPr lang="en-US" sz="2800">
                          <a:latin typeface="Times New Roman"/>
                          <a:cs typeface="Times New Roman"/>
                        </a:rPr>
                        <a:t>df</a:t>
                      </a:r>
                    </a:p>
                  </a:txBody>
                  <a:tcPr>
                    <a:solidFill>
                      <a:schemeClr val="accent6">
                        <a:lumMod val="75000"/>
                      </a:schemeClr>
                    </a:solidFill>
                  </a:tcPr>
                </a:tc>
                <a:tc>
                  <a:txBody>
                    <a:bodyPr/>
                    <a:lstStyle/>
                    <a:p>
                      <a:pPr algn="ctr"/>
                      <a:r>
                        <a:rPr lang="en-US" sz="2800">
                          <a:latin typeface="Times New Roman"/>
                          <a:cs typeface="Times New Roman"/>
                        </a:rPr>
                        <a:t>p-value</a:t>
                      </a:r>
                    </a:p>
                  </a:txBody>
                  <a:tcPr>
                    <a:solidFill>
                      <a:schemeClr val="accent6">
                        <a:lumMod val="75000"/>
                      </a:schemeClr>
                    </a:solidFill>
                  </a:tcPr>
                </a:tc>
                <a:extLst>
                  <a:ext uri="{0D108BD9-81ED-4DB2-BD59-A6C34878D82A}">
                    <a16:rowId xmlns:a16="http://schemas.microsoft.com/office/drawing/2014/main" val="1621252350"/>
                  </a:ext>
                </a:extLst>
              </a:tr>
              <a:tr h="521255">
                <a:tc>
                  <a:txBody>
                    <a:bodyPr/>
                    <a:lstStyle/>
                    <a:p>
                      <a:pPr algn="ctr"/>
                      <a:r>
                        <a:rPr lang="en-US" sz="2800">
                          <a:latin typeface="Times New Roman"/>
                          <a:cs typeface="Times New Roman"/>
                        </a:rPr>
                        <a:t>L v R Max Vol </a:t>
                      </a:r>
                      <a:r>
                        <a:rPr lang="en-US" sz="2800" u="none" strike="noStrike" noProof="0">
                          <a:solidFill>
                            <a:srgbClr val="000000"/>
                          </a:solidFill>
                          <a:latin typeface="Times New Roman"/>
                          <a:cs typeface="Times New Roman"/>
                        </a:rPr>
                        <a:t>(cm</a:t>
                      </a:r>
                      <a:r>
                        <a:rPr lang="en-US" sz="2800" u="none" strike="noStrike" baseline="30000" noProof="0">
                          <a:solidFill>
                            <a:srgbClr val="000000"/>
                          </a:solidFill>
                          <a:latin typeface="Times New Roman"/>
                          <a:cs typeface="Times New Roman"/>
                        </a:rPr>
                        <a:t>3</a:t>
                      </a:r>
                      <a:r>
                        <a:rPr lang="en-US" sz="2800" u="none" strike="noStrike" noProof="0">
                          <a:solidFill>
                            <a:srgbClr val="000000"/>
                          </a:solidFill>
                          <a:latin typeface="Times New Roman"/>
                          <a:cs typeface="Times New Roman"/>
                        </a:rPr>
                        <a:t>)</a:t>
                      </a:r>
                      <a:endParaRPr lang="en-US" sz="2800">
                        <a:latin typeface="Times New Roman"/>
                        <a:cs typeface="Times New Roman"/>
                      </a:endParaRPr>
                    </a:p>
                  </a:txBody>
                  <a:tcPr/>
                </a:tc>
                <a:tc>
                  <a:txBody>
                    <a:bodyPr/>
                    <a:lstStyle/>
                    <a:p>
                      <a:pPr algn="ctr"/>
                      <a:r>
                        <a:rPr lang="en-US" sz="2800">
                          <a:latin typeface="Times New Roman"/>
                          <a:cs typeface="Times New Roman"/>
                        </a:rPr>
                        <a:t>0.3317</a:t>
                      </a:r>
                    </a:p>
                  </a:txBody>
                  <a:tcPr/>
                </a:tc>
                <a:tc>
                  <a:txBody>
                    <a:bodyPr/>
                    <a:lstStyle/>
                    <a:p>
                      <a:pPr algn="ctr"/>
                      <a:r>
                        <a:rPr lang="en-US" sz="2800">
                          <a:latin typeface="Times New Roman"/>
                          <a:cs typeface="Times New Roman"/>
                        </a:rPr>
                        <a:t>53.423</a:t>
                      </a:r>
                    </a:p>
                  </a:txBody>
                  <a:tcPr/>
                </a:tc>
                <a:tc>
                  <a:txBody>
                    <a:bodyPr/>
                    <a:lstStyle/>
                    <a:p>
                      <a:pPr algn="ctr"/>
                      <a:r>
                        <a:rPr lang="en-US" sz="2800">
                          <a:latin typeface="Times New Roman"/>
                          <a:cs typeface="Times New Roman"/>
                        </a:rPr>
                        <a:t>0.7414</a:t>
                      </a:r>
                    </a:p>
                  </a:txBody>
                  <a:tcPr/>
                </a:tc>
                <a:extLst>
                  <a:ext uri="{0D108BD9-81ED-4DB2-BD59-A6C34878D82A}">
                    <a16:rowId xmlns:a16="http://schemas.microsoft.com/office/drawing/2014/main" val="3601680389"/>
                  </a:ext>
                </a:extLst>
              </a:tr>
              <a:tr h="521255">
                <a:tc>
                  <a:txBody>
                    <a:bodyPr/>
                    <a:lstStyle/>
                    <a:p>
                      <a:pPr algn="ctr"/>
                      <a:r>
                        <a:rPr lang="en-US" sz="2800">
                          <a:latin typeface="Times New Roman"/>
                          <a:cs typeface="Times New Roman"/>
                        </a:rPr>
                        <a:t>L v R Max SA </a:t>
                      </a:r>
                      <a:r>
                        <a:rPr lang="en-US" sz="2800" u="none" strike="noStrike" noProof="0">
                          <a:solidFill>
                            <a:srgbClr val="000000"/>
                          </a:solidFill>
                          <a:latin typeface="Times New Roman"/>
                          <a:cs typeface="Times New Roman"/>
                        </a:rPr>
                        <a:t>(cm</a:t>
                      </a:r>
                      <a:r>
                        <a:rPr lang="en-US" sz="2800" u="none" strike="noStrike" baseline="30000" noProof="0">
                          <a:solidFill>
                            <a:srgbClr val="000000"/>
                          </a:solidFill>
                          <a:latin typeface="Times New Roman"/>
                          <a:cs typeface="Times New Roman"/>
                        </a:rPr>
                        <a:t>2</a:t>
                      </a:r>
                      <a:r>
                        <a:rPr lang="en-US" sz="2800" u="none" strike="noStrike" noProof="0">
                          <a:solidFill>
                            <a:srgbClr val="000000"/>
                          </a:solidFill>
                          <a:latin typeface="Times New Roman"/>
                          <a:cs typeface="Times New Roman"/>
                        </a:rPr>
                        <a:t>)</a:t>
                      </a:r>
                      <a:endParaRPr lang="en-US" sz="2800">
                        <a:latin typeface="Times New Roman"/>
                        <a:cs typeface="Times New Roman"/>
                      </a:endParaRPr>
                    </a:p>
                  </a:txBody>
                  <a:tcPr/>
                </a:tc>
                <a:tc>
                  <a:txBody>
                    <a:bodyPr/>
                    <a:lstStyle/>
                    <a:p>
                      <a:pPr algn="ctr"/>
                      <a:r>
                        <a:rPr lang="en-US" sz="2800">
                          <a:latin typeface="Times New Roman"/>
                          <a:cs typeface="Times New Roman"/>
                        </a:rPr>
                        <a:t>0.35244</a:t>
                      </a:r>
                    </a:p>
                  </a:txBody>
                  <a:tcPr/>
                </a:tc>
                <a:tc>
                  <a:txBody>
                    <a:bodyPr/>
                    <a:lstStyle/>
                    <a:p>
                      <a:pPr algn="ctr"/>
                      <a:r>
                        <a:rPr lang="en-US" sz="2800">
                          <a:latin typeface="Times New Roman"/>
                          <a:cs typeface="Times New Roman"/>
                        </a:rPr>
                        <a:t>53.729</a:t>
                      </a:r>
                    </a:p>
                  </a:txBody>
                  <a:tcPr/>
                </a:tc>
                <a:tc>
                  <a:txBody>
                    <a:bodyPr/>
                    <a:lstStyle/>
                    <a:p>
                      <a:pPr algn="ctr"/>
                      <a:r>
                        <a:rPr lang="en-US" sz="2800">
                          <a:latin typeface="Times New Roman"/>
                          <a:cs typeface="Times New Roman"/>
                        </a:rPr>
                        <a:t>0.7259</a:t>
                      </a:r>
                    </a:p>
                  </a:txBody>
                  <a:tcPr/>
                </a:tc>
                <a:extLst>
                  <a:ext uri="{0D108BD9-81ED-4DB2-BD59-A6C34878D82A}">
                    <a16:rowId xmlns:a16="http://schemas.microsoft.com/office/drawing/2014/main" val="1313743448"/>
                  </a:ext>
                </a:extLst>
              </a:tr>
              <a:tr h="595312">
                <a:tc>
                  <a:txBody>
                    <a:bodyPr/>
                    <a:lstStyle/>
                    <a:p>
                      <a:pPr algn="ctr"/>
                      <a:r>
                        <a:rPr lang="en-US" sz="2800">
                          <a:latin typeface="Times New Roman"/>
                          <a:cs typeface="Times New Roman"/>
                        </a:rPr>
                        <a:t>L v R Mast Vol </a:t>
                      </a:r>
                      <a:r>
                        <a:rPr lang="en-US" sz="2800" u="none" strike="noStrike" noProof="0">
                          <a:solidFill>
                            <a:srgbClr val="000000"/>
                          </a:solidFill>
                          <a:latin typeface="Times New Roman"/>
                          <a:cs typeface="Times New Roman"/>
                        </a:rPr>
                        <a:t>(cm</a:t>
                      </a:r>
                      <a:r>
                        <a:rPr lang="en-US" sz="2800" u="none" strike="noStrike" baseline="30000" noProof="0">
                          <a:solidFill>
                            <a:srgbClr val="000000"/>
                          </a:solidFill>
                          <a:latin typeface="Times New Roman"/>
                          <a:cs typeface="Times New Roman"/>
                        </a:rPr>
                        <a:t>3</a:t>
                      </a:r>
                      <a:r>
                        <a:rPr lang="en-US" sz="2800" u="none" strike="noStrike" noProof="0">
                          <a:solidFill>
                            <a:srgbClr val="000000"/>
                          </a:solidFill>
                          <a:latin typeface="Times New Roman"/>
                          <a:cs typeface="Times New Roman"/>
                        </a:rPr>
                        <a:t>)</a:t>
                      </a:r>
                      <a:endParaRPr lang="en-US" sz="2800">
                        <a:latin typeface="Times New Roman"/>
                        <a:cs typeface="Times New Roman"/>
                      </a:endParaRPr>
                    </a:p>
                  </a:txBody>
                  <a:tcPr/>
                </a:tc>
                <a:tc>
                  <a:txBody>
                    <a:bodyPr/>
                    <a:lstStyle/>
                    <a:p>
                      <a:pPr algn="ctr"/>
                      <a:r>
                        <a:rPr lang="en-US" sz="2800">
                          <a:latin typeface="Times New Roman"/>
                          <a:cs typeface="Times New Roman"/>
                        </a:rPr>
                        <a:t>-0.98565</a:t>
                      </a:r>
                    </a:p>
                  </a:txBody>
                  <a:tcPr/>
                </a:tc>
                <a:tc>
                  <a:txBody>
                    <a:bodyPr/>
                    <a:lstStyle/>
                    <a:p>
                      <a:pPr algn="ctr"/>
                      <a:r>
                        <a:rPr lang="en-US" sz="2800">
                          <a:latin typeface="Times New Roman"/>
                          <a:cs typeface="Times New Roman"/>
                        </a:rPr>
                        <a:t>53.957</a:t>
                      </a:r>
                    </a:p>
                  </a:txBody>
                  <a:tcPr/>
                </a:tc>
                <a:tc>
                  <a:txBody>
                    <a:bodyPr/>
                    <a:lstStyle/>
                    <a:p>
                      <a:pPr algn="ctr"/>
                      <a:r>
                        <a:rPr lang="en-US" sz="2800">
                          <a:latin typeface="Times New Roman"/>
                          <a:cs typeface="Times New Roman"/>
                        </a:rPr>
                        <a:t>0.3287</a:t>
                      </a:r>
                    </a:p>
                  </a:txBody>
                  <a:tcPr/>
                </a:tc>
                <a:extLst>
                  <a:ext uri="{0D108BD9-81ED-4DB2-BD59-A6C34878D82A}">
                    <a16:rowId xmlns:a16="http://schemas.microsoft.com/office/drawing/2014/main" val="264260329"/>
                  </a:ext>
                </a:extLst>
              </a:tr>
              <a:tr h="521255">
                <a:tc>
                  <a:txBody>
                    <a:bodyPr/>
                    <a:lstStyle/>
                    <a:p>
                      <a:pPr lvl="0" algn="ctr">
                        <a:buNone/>
                      </a:pPr>
                      <a:r>
                        <a:rPr lang="en-US" sz="2800">
                          <a:latin typeface="Times New Roman"/>
                          <a:cs typeface="Times New Roman"/>
                        </a:rPr>
                        <a:t>L v R Mast SA </a:t>
                      </a:r>
                      <a:r>
                        <a:rPr lang="en-US" sz="2800" u="none" strike="noStrike" noProof="0">
                          <a:solidFill>
                            <a:srgbClr val="000000"/>
                          </a:solidFill>
                          <a:latin typeface="Times New Roman"/>
                          <a:cs typeface="Times New Roman"/>
                        </a:rPr>
                        <a:t>(cm</a:t>
                      </a:r>
                      <a:r>
                        <a:rPr lang="en-US" sz="2800" u="none" strike="noStrike" baseline="30000" noProof="0">
                          <a:solidFill>
                            <a:srgbClr val="000000"/>
                          </a:solidFill>
                          <a:latin typeface="Times New Roman"/>
                          <a:cs typeface="Times New Roman"/>
                        </a:rPr>
                        <a:t>2</a:t>
                      </a:r>
                      <a:r>
                        <a:rPr lang="en-US" sz="2800" u="none" strike="noStrike" noProof="0">
                          <a:solidFill>
                            <a:srgbClr val="000000"/>
                          </a:solidFill>
                          <a:latin typeface="Times New Roman"/>
                          <a:cs typeface="Times New Roman"/>
                        </a:rPr>
                        <a:t>)</a:t>
                      </a:r>
                      <a:endParaRPr lang="en-US" sz="2800">
                        <a:latin typeface="Times New Roman"/>
                        <a:cs typeface="Times New Roman"/>
                      </a:endParaRPr>
                    </a:p>
                  </a:txBody>
                  <a:tcPr/>
                </a:tc>
                <a:tc>
                  <a:txBody>
                    <a:bodyPr/>
                    <a:lstStyle/>
                    <a:p>
                      <a:pPr lvl="0" algn="ctr">
                        <a:buNone/>
                      </a:pPr>
                      <a:r>
                        <a:rPr lang="en-US" sz="2800">
                          <a:latin typeface="Times New Roman"/>
                          <a:cs typeface="Times New Roman"/>
                        </a:rPr>
                        <a:t>-0.30146</a:t>
                      </a:r>
                    </a:p>
                  </a:txBody>
                  <a:tcPr/>
                </a:tc>
                <a:tc>
                  <a:txBody>
                    <a:bodyPr/>
                    <a:lstStyle/>
                    <a:p>
                      <a:pPr lvl="0" algn="ctr">
                        <a:buNone/>
                      </a:pPr>
                      <a:r>
                        <a:rPr lang="en-US" sz="2800">
                          <a:latin typeface="Times New Roman"/>
                          <a:cs typeface="Times New Roman"/>
                        </a:rPr>
                        <a:t>53.99</a:t>
                      </a:r>
                    </a:p>
                  </a:txBody>
                  <a:tcPr/>
                </a:tc>
                <a:tc>
                  <a:txBody>
                    <a:bodyPr/>
                    <a:lstStyle/>
                    <a:p>
                      <a:pPr lvl="0" algn="ctr">
                        <a:buNone/>
                      </a:pPr>
                      <a:r>
                        <a:rPr lang="en-US" sz="2800">
                          <a:latin typeface="Times New Roman"/>
                          <a:cs typeface="Times New Roman"/>
                        </a:rPr>
                        <a:t>0.7642</a:t>
                      </a:r>
                    </a:p>
                  </a:txBody>
                  <a:tcPr/>
                </a:tc>
                <a:extLst>
                  <a:ext uri="{0D108BD9-81ED-4DB2-BD59-A6C34878D82A}">
                    <a16:rowId xmlns:a16="http://schemas.microsoft.com/office/drawing/2014/main" val="3428367647"/>
                  </a:ext>
                </a:extLst>
              </a:tr>
            </a:tbl>
          </a:graphicData>
        </a:graphic>
      </p:graphicFrame>
      <p:sp>
        <p:nvSpPr>
          <p:cNvPr id="30" name="Rectangle: Rounded Corners 29">
            <a:extLst>
              <a:ext uri="{FF2B5EF4-FFF2-40B4-BE49-F238E27FC236}">
                <a16:creationId xmlns:a16="http://schemas.microsoft.com/office/drawing/2014/main" id="{603D39B8-C93D-9CB6-F42D-77ABFBA4E8D0}"/>
              </a:ext>
            </a:extLst>
          </p:cNvPr>
          <p:cNvSpPr/>
          <p:nvPr/>
        </p:nvSpPr>
        <p:spPr>
          <a:xfrm>
            <a:off x="508109" y="4369987"/>
            <a:ext cx="11719273" cy="1044291"/>
          </a:xfrm>
          <a:prstGeom prst="roundRect">
            <a:avLst/>
          </a:prstGeom>
          <a:solidFill>
            <a:srgbClr val="3806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latin typeface="Times New Roman" panose="02020603050405020304" pitchFamily="18" charset="0"/>
                <a:cs typeface="Times New Roman" panose="02020603050405020304" pitchFamily="18" charset="0"/>
              </a:rPr>
              <a:t>Introduction </a:t>
            </a:r>
          </a:p>
        </p:txBody>
      </p:sp>
      <p:sp>
        <p:nvSpPr>
          <p:cNvPr id="32" name="Rectangle: Rounded Corners 31">
            <a:extLst>
              <a:ext uri="{FF2B5EF4-FFF2-40B4-BE49-F238E27FC236}">
                <a16:creationId xmlns:a16="http://schemas.microsoft.com/office/drawing/2014/main" id="{006D33D3-07EC-42AC-0566-B0F98A3DE9ED}"/>
              </a:ext>
            </a:extLst>
          </p:cNvPr>
          <p:cNvSpPr/>
          <p:nvPr/>
        </p:nvSpPr>
        <p:spPr>
          <a:xfrm>
            <a:off x="31121699" y="4369986"/>
            <a:ext cx="12212535" cy="1044291"/>
          </a:xfrm>
          <a:prstGeom prst="roundRect">
            <a:avLst/>
          </a:prstGeom>
          <a:solidFill>
            <a:srgbClr val="38067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a:latin typeface="Times New Roman" panose="02020603050405020304" pitchFamily="18" charset="0"/>
                <a:cs typeface="Times New Roman" panose="02020603050405020304" pitchFamily="18" charset="0"/>
              </a:rPr>
              <a:t>Discussion</a:t>
            </a:r>
          </a:p>
        </p:txBody>
      </p:sp>
      <p:sp>
        <p:nvSpPr>
          <p:cNvPr id="33" name="Rectangle: Rounded Corners 32">
            <a:extLst>
              <a:ext uri="{FF2B5EF4-FFF2-40B4-BE49-F238E27FC236}">
                <a16:creationId xmlns:a16="http://schemas.microsoft.com/office/drawing/2014/main" id="{93F05B85-23A4-4980-9926-0AC408BC676F}"/>
              </a:ext>
            </a:extLst>
          </p:cNvPr>
          <p:cNvSpPr/>
          <p:nvPr/>
        </p:nvSpPr>
        <p:spPr>
          <a:xfrm>
            <a:off x="602058" y="13983107"/>
            <a:ext cx="11719273" cy="1044291"/>
          </a:xfrm>
          <a:prstGeom prst="roundRect">
            <a:avLst/>
          </a:prstGeom>
          <a:solidFill>
            <a:srgbClr val="38067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a:latin typeface="Times New Roman" panose="02020603050405020304" pitchFamily="18" charset="0"/>
                <a:cs typeface="Times New Roman" panose="02020603050405020304" pitchFamily="18" charset="0"/>
              </a:rPr>
              <a:t>Methods </a:t>
            </a:r>
          </a:p>
        </p:txBody>
      </p:sp>
      <p:sp>
        <p:nvSpPr>
          <p:cNvPr id="34" name="Rectangle: Rounded Corners 33">
            <a:extLst>
              <a:ext uri="{FF2B5EF4-FFF2-40B4-BE49-F238E27FC236}">
                <a16:creationId xmlns:a16="http://schemas.microsoft.com/office/drawing/2014/main" id="{C45F32BC-2054-BD07-281E-EFFFBF75B147}"/>
              </a:ext>
            </a:extLst>
          </p:cNvPr>
          <p:cNvSpPr/>
          <p:nvPr/>
        </p:nvSpPr>
        <p:spPr>
          <a:xfrm>
            <a:off x="31516954" y="22172346"/>
            <a:ext cx="11719273" cy="1044291"/>
          </a:xfrm>
          <a:prstGeom prst="roundRect">
            <a:avLst/>
          </a:prstGeom>
          <a:solidFill>
            <a:srgbClr val="38067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a:latin typeface="Times New Roman" panose="02020603050405020304" pitchFamily="18" charset="0"/>
                <a:cs typeface="Times New Roman" panose="02020603050405020304" pitchFamily="18" charset="0"/>
              </a:rPr>
              <a:t>Conclusions</a:t>
            </a:r>
          </a:p>
        </p:txBody>
      </p:sp>
      <p:sp>
        <p:nvSpPr>
          <p:cNvPr id="7" name="TextBox 6">
            <a:extLst>
              <a:ext uri="{FF2B5EF4-FFF2-40B4-BE49-F238E27FC236}">
                <a16:creationId xmlns:a16="http://schemas.microsoft.com/office/drawing/2014/main" id="{5C0BCEB6-5D11-CDE6-0A40-496653075A6B}"/>
              </a:ext>
            </a:extLst>
          </p:cNvPr>
          <p:cNvSpPr txBox="1"/>
          <p:nvPr/>
        </p:nvSpPr>
        <p:spPr>
          <a:xfrm>
            <a:off x="31174775" y="5443754"/>
            <a:ext cx="12124434" cy="16789211"/>
          </a:xfrm>
          <a:prstGeom prst="rect">
            <a:avLst/>
          </a:prstGeom>
          <a:noFill/>
        </p:spPr>
        <p:txBody>
          <a:bodyPr wrap="square" lIns="91440" tIns="45720" rIns="91440" bIns="45720" rtlCol="0" anchor="t">
            <a:spAutoFit/>
          </a:bodyPr>
          <a:lstStyle/>
          <a:p>
            <a:pPr marL="457200" indent="-457200" algn="just">
              <a:buFont typeface="Arial" panose="020B0604020202020204" pitchFamily="34" charset="0"/>
              <a:buChar char="•"/>
            </a:pPr>
            <a:r>
              <a:rPr lang="en-US" sz="3500">
                <a:latin typeface="Times New Roman"/>
                <a:cs typeface="Times New Roman"/>
              </a:rPr>
              <a:t>Descriptive statistics show both regions have similar volume and surface area bilaterally. The maxillae have the largest surface area out of the paranasal sinuses studied, while the mastoid processes demonstrate larger volume on average. Depending on the personal identification method used, either could be useful in analysis.</a:t>
            </a:r>
          </a:p>
          <a:p>
            <a:pPr marL="457200" indent="-457200" algn="just">
              <a:buFont typeface="Arial" panose="020B0604020202020204" pitchFamily="34" charset="0"/>
              <a:buChar char="•"/>
            </a:pPr>
            <a:r>
              <a:rPr lang="en-US" sz="3500">
                <a:latin typeface="Times New Roman"/>
                <a:cs typeface="Times New Roman"/>
              </a:rPr>
              <a:t>Comparing surface area to volume within each region show relatively positive associations (Figure 3); these results indicate that as surface area increases, volume also tends to increase. This is attributed primarily to factors of overall size. The mastoid region shows less tightly grouped associations, possibly indicating more variation in the relationship between the dimensions. </a:t>
            </a:r>
          </a:p>
          <a:p>
            <a:pPr marL="457200" indent="-457200" algn="just">
              <a:buFont typeface="Arial" panose="020B0604020202020204" pitchFamily="34" charset="0"/>
              <a:buChar char="•"/>
            </a:pPr>
            <a:r>
              <a:rPr lang="en-US" sz="3500">
                <a:latin typeface="Times New Roman"/>
                <a:cs typeface="Times New Roman"/>
              </a:rPr>
              <a:t>Examining area in relation to biological sex, </a:t>
            </a:r>
            <a:r>
              <a:rPr lang="en-US" sz="3500" err="1">
                <a:latin typeface="Times New Roman"/>
                <a:cs typeface="Times New Roman"/>
              </a:rPr>
              <a:t>RMax</a:t>
            </a:r>
            <a:r>
              <a:rPr lang="en-US" sz="3500">
                <a:latin typeface="Times New Roman"/>
                <a:cs typeface="Times New Roman"/>
              </a:rPr>
              <a:t> Vol, </a:t>
            </a:r>
            <a:r>
              <a:rPr lang="en-US" sz="3500" err="1">
                <a:latin typeface="Times New Roman"/>
                <a:cs typeface="Times New Roman"/>
              </a:rPr>
              <a:t>LMast</a:t>
            </a:r>
            <a:r>
              <a:rPr lang="en-US" sz="3500">
                <a:latin typeface="Times New Roman"/>
                <a:cs typeface="Times New Roman"/>
              </a:rPr>
              <a:t> Vol, and </a:t>
            </a:r>
            <a:r>
              <a:rPr lang="en-US" sz="3500" err="1">
                <a:latin typeface="Times New Roman"/>
                <a:cs typeface="Times New Roman"/>
              </a:rPr>
              <a:t>RMast</a:t>
            </a:r>
            <a:r>
              <a:rPr lang="en-US" sz="3500">
                <a:latin typeface="Times New Roman"/>
                <a:cs typeface="Times New Roman"/>
              </a:rPr>
              <a:t> Vol were considered significantly different, while </a:t>
            </a:r>
            <a:r>
              <a:rPr lang="en-US" sz="3500" err="1">
                <a:latin typeface="Times New Roman"/>
                <a:cs typeface="Times New Roman"/>
              </a:rPr>
              <a:t>LMast</a:t>
            </a:r>
            <a:r>
              <a:rPr lang="en-US" sz="3500">
                <a:latin typeface="Times New Roman"/>
                <a:cs typeface="Times New Roman"/>
              </a:rPr>
              <a:t> SA approached the threshold of significance (</a:t>
            </a:r>
            <a:r>
              <a:rPr lang="el-GR" sz="3500">
                <a:latin typeface="Times New Roman"/>
                <a:cs typeface="Times New Roman"/>
              </a:rPr>
              <a:t>α</a:t>
            </a:r>
            <a:r>
              <a:rPr lang="en-US" sz="3500">
                <a:latin typeface="Times New Roman"/>
                <a:cs typeface="Times New Roman"/>
              </a:rPr>
              <a:t> =0.05) (Table 2). These findings likely reflect known sexually dimorphic differences in humans</a:t>
            </a:r>
            <a:r>
              <a:rPr lang="en-US" sz="3500" baseline="30000">
                <a:latin typeface="Times New Roman"/>
                <a:cs typeface="Times New Roman"/>
              </a:rPr>
              <a:t>15</a:t>
            </a:r>
            <a:r>
              <a:rPr lang="en-US" sz="3500">
                <a:latin typeface="Times New Roman"/>
                <a:cs typeface="Times New Roman"/>
              </a:rPr>
              <a:t>.</a:t>
            </a:r>
            <a:endParaRPr lang="en-US" sz="3500" baseline="30000">
              <a:latin typeface="Times New Roman"/>
              <a:cs typeface="Times New Roman"/>
            </a:endParaRPr>
          </a:p>
          <a:p>
            <a:pPr marL="457200" indent="-457200" algn="just">
              <a:buFont typeface="Arial" panose="020B0604020202020204" pitchFamily="34" charset="0"/>
              <a:buChar char="•"/>
            </a:pPr>
            <a:r>
              <a:rPr lang="en-US" sz="3500">
                <a:latin typeface="Times New Roman"/>
                <a:cs typeface="Times New Roman"/>
              </a:rPr>
              <a:t>LDA to examine the potential of sex classification of the mastoid region and maxillary sinuses reveals a joint 85% accuracy rate (Figure 4). This is likely reflective of size-based sexual dimorphism present in these anatomical regions</a:t>
            </a:r>
            <a:r>
              <a:rPr lang="en-US" sz="3500" baseline="30000">
                <a:latin typeface="Times New Roman"/>
                <a:cs typeface="Times New Roman"/>
              </a:rPr>
              <a:t>15</a:t>
            </a:r>
            <a:r>
              <a:rPr lang="en-US" sz="3500">
                <a:latin typeface="Times New Roman"/>
                <a:cs typeface="Times New Roman"/>
              </a:rPr>
              <a:t>.</a:t>
            </a:r>
          </a:p>
          <a:p>
            <a:pPr marL="457200" indent="-457200" algn="just">
              <a:buFont typeface="Arial" panose="020B0604020202020204" pitchFamily="34" charset="0"/>
              <a:buChar char="•"/>
            </a:pPr>
            <a:r>
              <a:rPr lang="en-US" sz="3500">
                <a:latin typeface="Times New Roman"/>
                <a:cs typeface="Times New Roman"/>
              </a:rPr>
              <a:t>Individual bilateral differences are not significantly observed in metric components (Table 3), which is likely due to bilateral symmetry in human crania. </a:t>
            </a:r>
          </a:p>
          <a:p>
            <a:pPr marL="457200" indent="-457200" algn="just">
              <a:buFont typeface="Arial" panose="020B0604020202020204" pitchFamily="34" charset="0"/>
              <a:buChar char="•"/>
            </a:pPr>
            <a:r>
              <a:rPr lang="en-US" sz="3500">
                <a:latin typeface="Times New Roman"/>
                <a:cs typeface="Times New Roman"/>
              </a:rPr>
              <a:t>Size-related differences are unsurprisingly present in both regions, with individual metric variation present between individuals showing potential for future methodology development.</a:t>
            </a:r>
          </a:p>
          <a:p>
            <a:pPr marL="457200" indent="-457200" algn="just">
              <a:buFont typeface="Arial" panose="020B0604020202020204" pitchFamily="34" charset="0"/>
              <a:buChar char="•"/>
            </a:pPr>
            <a:r>
              <a:rPr lang="en-US" sz="3500">
                <a:latin typeface="Times New Roman"/>
                <a:cs typeface="Times New Roman"/>
              </a:rPr>
              <a:t>The mastoid region should be further isolated to the mastoid air cells and re-evaluated for use in personal identification</a:t>
            </a:r>
          </a:p>
        </p:txBody>
      </p:sp>
      <p:sp>
        <p:nvSpPr>
          <p:cNvPr id="16" name="TextBox 15">
            <a:extLst>
              <a:ext uri="{FF2B5EF4-FFF2-40B4-BE49-F238E27FC236}">
                <a16:creationId xmlns:a16="http://schemas.microsoft.com/office/drawing/2014/main" id="{A41E7D3C-6309-42FD-F8D4-B8B9C65AE45C}"/>
              </a:ext>
            </a:extLst>
          </p:cNvPr>
          <p:cNvSpPr txBox="1"/>
          <p:nvPr/>
        </p:nvSpPr>
        <p:spPr>
          <a:xfrm>
            <a:off x="13133248" y="4261773"/>
            <a:ext cx="16974212" cy="830997"/>
          </a:xfrm>
          <a:prstGeom prst="rect">
            <a:avLst/>
          </a:prstGeom>
          <a:noFill/>
        </p:spPr>
        <p:txBody>
          <a:bodyPr wrap="square" lIns="91440" tIns="45720" rIns="91440" bIns="45720" anchor="t">
            <a:spAutoFit/>
          </a:bodyPr>
          <a:lstStyle/>
          <a:p>
            <a:pPr algn="just"/>
            <a:r>
              <a:rPr lang="en-US" sz="2400" b="1">
                <a:latin typeface="Times New Roman"/>
                <a:cs typeface="Times New Roman"/>
              </a:rPr>
              <a:t>Table 1: </a:t>
            </a:r>
            <a:r>
              <a:rPr lang="en-US" sz="2400">
                <a:latin typeface="Times New Roman"/>
                <a:cs typeface="Times New Roman"/>
              </a:rPr>
              <a:t>The results of Shapiro-Wilks tests for normalcy and subsequent descriptive statistics for bilateral surface area and volume for maxillary sinuses and mastoid processes.</a:t>
            </a:r>
          </a:p>
        </p:txBody>
      </p:sp>
      <p:pic>
        <p:nvPicPr>
          <p:cNvPr id="17" name="Picture 16" descr="A logo with a skull in a yellow circle&#10;&#10;AI-generated content may be incorrect.">
            <a:extLst>
              <a:ext uri="{FF2B5EF4-FFF2-40B4-BE49-F238E27FC236}">
                <a16:creationId xmlns:a16="http://schemas.microsoft.com/office/drawing/2014/main" id="{7C6F2478-D83D-0819-7113-6D2113B4014E}"/>
              </a:ext>
            </a:extLst>
          </p:cNvPr>
          <p:cNvPicPr>
            <a:picLocks noChangeAspect="1"/>
          </p:cNvPicPr>
          <p:nvPr/>
        </p:nvPicPr>
        <p:blipFill>
          <a:blip r:embed="rId5"/>
          <a:stretch>
            <a:fillRect/>
          </a:stretch>
        </p:blipFill>
        <p:spPr>
          <a:xfrm>
            <a:off x="39825780" y="417604"/>
            <a:ext cx="2590800" cy="2514600"/>
          </a:xfrm>
          <a:prstGeom prst="rect">
            <a:avLst/>
          </a:prstGeom>
        </p:spPr>
      </p:pic>
      <p:pic>
        <p:nvPicPr>
          <p:cNvPr id="23" name="Picture 22" descr="A purple text on a white background&#10;&#10;AI-generated content may be incorrect.">
            <a:extLst>
              <a:ext uri="{FF2B5EF4-FFF2-40B4-BE49-F238E27FC236}">
                <a16:creationId xmlns:a16="http://schemas.microsoft.com/office/drawing/2014/main" id="{A2C3E963-ADF4-3E40-B6F9-DBFDAE9C7C3D}"/>
              </a:ext>
            </a:extLst>
          </p:cNvPr>
          <p:cNvPicPr>
            <a:picLocks noChangeAspect="1"/>
          </p:cNvPicPr>
          <p:nvPr/>
        </p:nvPicPr>
        <p:blipFill>
          <a:blip r:embed="rId6"/>
          <a:stretch>
            <a:fillRect/>
          </a:stretch>
        </p:blipFill>
        <p:spPr>
          <a:xfrm>
            <a:off x="990600" y="933450"/>
            <a:ext cx="3276600" cy="1524000"/>
          </a:xfrm>
          <a:prstGeom prst="rect">
            <a:avLst/>
          </a:prstGeom>
        </p:spPr>
      </p:pic>
      <p:sp>
        <p:nvSpPr>
          <p:cNvPr id="37" name="TextBox 36">
            <a:extLst>
              <a:ext uri="{FF2B5EF4-FFF2-40B4-BE49-F238E27FC236}">
                <a16:creationId xmlns:a16="http://schemas.microsoft.com/office/drawing/2014/main" id="{F152672E-1857-0218-9C42-E2070F5B1C00}"/>
              </a:ext>
            </a:extLst>
          </p:cNvPr>
          <p:cNvSpPr txBox="1"/>
          <p:nvPr/>
        </p:nvSpPr>
        <p:spPr>
          <a:xfrm>
            <a:off x="31579936" y="23345731"/>
            <a:ext cx="11719273" cy="3862596"/>
          </a:xfrm>
          <a:prstGeom prst="rect">
            <a:avLst/>
          </a:prstGeom>
          <a:noFill/>
        </p:spPr>
        <p:txBody>
          <a:bodyPr wrap="square" lIns="91440" tIns="45720" rIns="91440" bIns="45720" rtlCol="0" anchor="t">
            <a:spAutoFit/>
          </a:bodyPr>
          <a:lstStyle/>
          <a:p>
            <a:pPr algn="just"/>
            <a:r>
              <a:rPr lang="en-US" sz="3500">
                <a:latin typeface="Times New Roman"/>
                <a:cs typeface="Times New Roman"/>
              </a:rPr>
              <a:t>This pilot study, despite a limited sample size, quantifies two historically understudied </a:t>
            </a:r>
            <a:r>
              <a:rPr lang="en-US" sz="3500" dirty="0">
                <a:latin typeface="Times New Roman"/>
                <a:cs typeface="Times New Roman"/>
              </a:rPr>
              <a:t>cranial cavities </a:t>
            </a:r>
            <a:r>
              <a:rPr lang="en-US" sz="3500">
                <a:latin typeface="Times New Roman"/>
                <a:cs typeface="Times New Roman"/>
              </a:rPr>
              <a:t>in surface area and volume. Quantification of size-based differences in the maxillary sinuses and mastoid </a:t>
            </a:r>
            <a:r>
              <a:rPr lang="en-US" sz="3500" dirty="0">
                <a:latin typeface="Times New Roman"/>
                <a:cs typeface="Times New Roman"/>
              </a:rPr>
              <a:t>region</a:t>
            </a:r>
            <a:r>
              <a:rPr lang="en-US" sz="3500">
                <a:latin typeface="Times New Roman"/>
                <a:cs typeface="Times New Roman"/>
              </a:rPr>
              <a:t> reveals the potential for both sex-based and individual variation in both surface area and volume. Further investigation into these regions, including morphological aspects,  should be conducted.</a:t>
            </a:r>
          </a:p>
        </p:txBody>
      </p:sp>
      <p:sp>
        <p:nvSpPr>
          <p:cNvPr id="38" name="Rectangle: Rounded Corners 37">
            <a:extLst>
              <a:ext uri="{FF2B5EF4-FFF2-40B4-BE49-F238E27FC236}">
                <a16:creationId xmlns:a16="http://schemas.microsoft.com/office/drawing/2014/main" id="{3A1319A2-E1EE-B2FD-0AAA-D04EAE776A15}"/>
              </a:ext>
            </a:extLst>
          </p:cNvPr>
          <p:cNvSpPr/>
          <p:nvPr/>
        </p:nvSpPr>
        <p:spPr>
          <a:xfrm>
            <a:off x="31543023" y="27331228"/>
            <a:ext cx="11719273" cy="1044291"/>
          </a:xfrm>
          <a:prstGeom prst="roundRect">
            <a:avLst/>
          </a:prstGeom>
          <a:solidFill>
            <a:srgbClr val="38067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a:latin typeface="Times New Roman"/>
                <a:cs typeface="Times New Roman"/>
              </a:rPr>
              <a:t>Acknowledgments and References</a:t>
            </a:r>
            <a:endParaRPr lang="en-US" sz="4400" b="1">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B7C5989E-B40B-E7C4-604C-A0711E3721B8}"/>
              </a:ext>
            </a:extLst>
          </p:cNvPr>
          <p:cNvSpPr txBox="1"/>
          <p:nvPr/>
        </p:nvSpPr>
        <p:spPr>
          <a:xfrm>
            <a:off x="31611518" y="28458664"/>
            <a:ext cx="11582281" cy="2062103"/>
          </a:xfrm>
          <a:prstGeom prst="rect">
            <a:avLst/>
          </a:prstGeom>
          <a:noFill/>
        </p:spPr>
        <p:txBody>
          <a:bodyPr wrap="square" lIns="91440" tIns="45720" rIns="91440" bIns="45720" rtlCol="0" anchor="t">
            <a:spAutoFit/>
          </a:bodyPr>
          <a:lstStyle/>
          <a:p>
            <a:pPr algn="just"/>
            <a:r>
              <a:rPr lang="en-US" sz="3200">
                <a:latin typeface="Times New Roman"/>
                <a:cs typeface="Times New Roman"/>
              </a:rPr>
              <a:t>We would like to thank and acknowledge the Western Carolina University Department of Anthropology and Sociology for their continued support. We also highlight and thank Dr. Rebecca L. George for her</a:t>
            </a:r>
            <a:r>
              <a:rPr lang="en-US" sz="3200" dirty="0">
                <a:latin typeface="Times New Roman"/>
                <a:cs typeface="Times New Roman"/>
              </a:rPr>
              <a:t> </a:t>
            </a:r>
            <a:r>
              <a:rPr lang="en-US" sz="3200">
                <a:latin typeface="Times New Roman"/>
                <a:cs typeface="Times New Roman"/>
              </a:rPr>
              <a:t>contributions to the early </a:t>
            </a:r>
            <a:r>
              <a:rPr lang="en-US" sz="3200" dirty="0">
                <a:latin typeface="Times New Roman"/>
                <a:cs typeface="Times New Roman"/>
              </a:rPr>
              <a:t>designs</a:t>
            </a:r>
            <a:r>
              <a:rPr lang="en-US" sz="3200">
                <a:latin typeface="Times New Roman"/>
                <a:cs typeface="Times New Roman"/>
              </a:rPr>
              <a:t> of this study.</a:t>
            </a:r>
          </a:p>
        </p:txBody>
      </p:sp>
      <p:sp>
        <p:nvSpPr>
          <p:cNvPr id="42" name="TextBox 41">
            <a:extLst>
              <a:ext uri="{FF2B5EF4-FFF2-40B4-BE49-F238E27FC236}">
                <a16:creationId xmlns:a16="http://schemas.microsoft.com/office/drawing/2014/main" id="{814A9952-C93E-AEE3-C80B-98AC59DDD200}"/>
              </a:ext>
            </a:extLst>
          </p:cNvPr>
          <p:cNvSpPr txBox="1"/>
          <p:nvPr/>
        </p:nvSpPr>
        <p:spPr>
          <a:xfrm>
            <a:off x="31611517" y="31254728"/>
            <a:ext cx="9209911" cy="584775"/>
          </a:xfrm>
          <a:prstGeom prst="rect">
            <a:avLst/>
          </a:prstGeom>
          <a:noFill/>
        </p:spPr>
        <p:txBody>
          <a:bodyPr wrap="square" lIns="91440" tIns="45720" rIns="91440" bIns="45720" rtlCol="0" anchor="t">
            <a:spAutoFit/>
          </a:bodyPr>
          <a:lstStyle/>
          <a:p>
            <a:pPr algn="just"/>
            <a:r>
              <a:rPr lang="en-US" sz="3200">
                <a:latin typeface="Times New Roman" panose="02020603050405020304" pitchFamily="18" charset="0"/>
                <a:cs typeface="Times New Roman" panose="02020603050405020304" pitchFamily="18" charset="0"/>
              </a:rPr>
              <a:t>Please use the QR code to view the references section.</a:t>
            </a:r>
          </a:p>
        </p:txBody>
      </p:sp>
      <p:sp>
        <p:nvSpPr>
          <p:cNvPr id="6" name="TextBox 5">
            <a:extLst>
              <a:ext uri="{FF2B5EF4-FFF2-40B4-BE49-F238E27FC236}">
                <a16:creationId xmlns:a16="http://schemas.microsoft.com/office/drawing/2014/main" id="{7E5A1F06-8565-60C1-9ED2-5C06B1735A98}"/>
              </a:ext>
            </a:extLst>
          </p:cNvPr>
          <p:cNvSpPr txBox="1"/>
          <p:nvPr/>
        </p:nvSpPr>
        <p:spPr>
          <a:xfrm>
            <a:off x="13130113" y="23212928"/>
            <a:ext cx="8442891" cy="861774"/>
          </a:xfrm>
          <a:prstGeom prst="rect">
            <a:avLst/>
          </a:prstGeom>
          <a:noFill/>
        </p:spPr>
        <p:txBody>
          <a:bodyPr wrap="square" lIns="91440" tIns="45720" rIns="91440" bIns="45720" anchor="t">
            <a:spAutoFit/>
          </a:bodyPr>
          <a:lstStyle/>
          <a:p>
            <a:pPr algn="just"/>
            <a:r>
              <a:rPr lang="en-US" sz="2500" b="1" dirty="0">
                <a:latin typeface="Times New Roman"/>
                <a:cs typeface="Times New Roman"/>
              </a:rPr>
              <a:t>Table 2: </a:t>
            </a:r>
            <a:r>
              <a:rPr lang="en-US" sz="2500" dirty="0">
                <a:latin typeface="Times New Roman"/>
                <a:cs typeface="Times New Roman"/>
              </a:rPr>
              <a:t>Welch ANOVA results comparing biological sex to bilateral surface area and volume.</a:t>
            </a:r>
          </a:p>
        </p:txBody>
      </p:sp>
      <p:sp>
        <p:nvSpPr>
          <p:cNvPr id="14" name="TextBox 13">
            <a:extLst>
              <a:ext uri="{FF2B5EF4-FFF2-40B4-BE49-F238E27FC236}">
                <a16:creationId xmlns:a16="http://schemas.microsoft.com/office/drawing/2014/main" id="{259AC22F-0C07-A47F-E8C0-10B561611068}"/>
              </a:ext>
            </a:extLst>
          </p:cNvPr>
          <p:cNvSpPr txBox="1"/>
          <p:nvPr/>
        </p:nvSpPr>
        <p:spPr>
          <a:xfrm>
            <a:off x="21846840" y="28731745"/>
            <a:ext cx="8805200" cy="861774"/>
          </a:xfrm>
          <a:prstGeom prst="rect">
            <a:avLst/>
          </a:prstGeom>
          <a:noFill/>
        </p:spPr>
        <p:txBody>
          <a:bodyPr wrap="square" lIns="91440" tIns="45720" rIns="91440" bIns="45720" anchor="t">
            <a:spAutoFit/>
          </a:bodyPr>
          <a:lstStyle/>
          <a:p>
            <a:pPr algn="just"/>
            <a:r>
              <a:rPr lang="en-US" sz="2500" b="1" dirty="0">
                <a:latin typeface="Times New Roman"/>
                <a:cs typeface="Times New Roman"/>
              </a:rPr>
              <a:t>Table 3: </a:t>
            </a:r>
            <a:r>
              <a:rPr lang="en-US" sz="2500" dirty="0">
                <a:latin typeface="Times New Roman"/>
                <a:cs typeface="Times New Roman"/>
              </a:rPr>
              <a:t>Statistical significance of bilateral differences among maxillary sinuses and mastoid regions.</a:t>
            </a:r>
          </a:p>
        </p:txBody>
      </p:sp>
      <p:pic>
        <p:nvPicPr>
          <p:cNvPr id="40" name="Picture 39">
            <a:extLst>
              <a:ext uri="{FF2B5EF4-FFF2-40B4-BE49-F238E27FC236}">
                <a16:creationId xmlns:a16="http://schemas.microsoft.com/office/drawing/2014/main" id="{68E8BDB1-931B-24E4-26DC-33576D8EFF61}"/>
              </a:ext>
            </a:extLst>
          </p:cNvPr>
          <p:cNvPicPr>
            <a:picLocks noChangeAspect="1"/>
          </p:cNvPicPr>
          <p:nvPr/>
        </p:nvPicPr>
        <p:blipFill>
          <a:blip r:embed="rId7"/>
          <a:stretch>
            <a:fillRect/>
          </a:stretch>
        </p:blipFill>
        <p:spPr>
          <a:xfrm>
            <a:off x="41480408" y="30419722"/>
            <a:ext cx="1989291" cy="1989291"/>
          </a:xfrm>
          <a:prstGeom prst="rect">
            <a:avLst/>
          </a:prstGeom>
        </p:spPr>
      </p:pic>
      <p:pic>
        <p:nvPicPr>
          <p:cNvPr id="47" name="Picture 46">
            <a:extLst>
              <a:ext uri="{FF2B5EF4-FFF2-40B4-BE49-F238E27FC236}">
                <a16:creationId xmlns:a16="http://schemas.microsoft.com/office/drawing/2014/main" id="{DBF4E5FE-1E59-6EAD-8AA7-24AE6ABF0858}"/>
              </a:ext>
            </a:extLst>
          </p:cNvPr>
          <p:cNvPicPr>
            <a:picLocks noChangeAspect="1"/>
          </p:cNvPicPr>
          <p:nvPr/>
        </p:nvPicPr>
        <p:blipFill>
          <a:blip r:embed="rId8"/>
          <a:stretch>
            <a:fillRect/>
          </a:stretch>
        </p:blipFill>
        <p:spPr>
          <a:xfrm>
            <a:off x="21735236" y="21835743"/>
            <a:ext cx="8446603" cy="5650619"/>
          </a:xfrm>
          <a:prstGeom prst="rect">
            <a:avLst/>
          </a:prstGeom>
        </p:spPr>
      </p:pic>
      <p:sp>
        <p:nvSpPr>
          <p:cNvPr id="46" name="TextBox 45">
            <a:extLst>
              <a:ext uri="{FF2B5EF4-FFF2-40B4-BE49-F238E27FC236}">
                <a16:creationId xmlns:a16="http://schemas.microsoft.com/office/drawing/2014/main" id="{C7A6454E-A755-490D-149A-D4ABE533FC91}"/>
              </a:ext>
            </a:extLst>
          </p:cNvPr>
          <p:cNvSpPr txBox="1"/>
          <p:nvPr/>
        </p:nvSpPr>
        <p:spPr>
          <a:xfrm>
            <a:off x="13746245" y="21003855"/>
            <a:ext cx="16332970" cy="1246495"/>
          </a:xfrm>
          <a:prstGeom prst="rect">
            <a:avLst/>
          </a:prstGeom>
          <a:noFill/>
        </p:spPr>
        <p:txBody>
          <a:bodyPr wrap="square" lIns="91440" tIns="45720" rIns="91440" bIns="45720" anchor="t">
            <a:spAutoFit/>
          </a:bodyPr>
          <a:lstStyle/>
          <a:p>
            <a:pPr algn="just"/>
            <a:r>
              <a:rPr lang="en-US" sz="2500" b="1" dirty="0">
                <a:latin typeface="Times New Roman"/>
                <a:cs typeface="Times New Roman"/>
              </a:rPr>
              <a:t>Figure 3: </a:t>
            </a:r>
            <a:r>
              <a:rPr lang="en-US" sz="2500" dirty="0">
                <a:latin typeface="Times New Roman"/>
                <a:cs typeface="Times New Roman"/>
              </a:rPr>
              <a:t>Scatterplots demonstrating the relationship of </a:t>
            </a:r>
            <a:r>
              <a:rPr lang="en-US" sz="2500" b="1" dirty="0">
                <a:latin typeface="Times New Roman"/>
                <a:cs typeface="Times New Roman"/>
              </a:rPr>
              <a:t>A)</a:t>
            </a:r>
            <a:r>
              <a:rPr lang="en-US" sz="2500" dirty="0">
                <a:latin typeface="Times New Roman"/>
                <a:cs typeface="Times New Roman"/>
              </a:rPr>
              <a:t> left maxillary sinus surface area and volume; </a:t>
            </a:r>
            <a:r>
              <a:rPr lang="en-US" sz="2500" b="1" dirty="0">
                <a:latin typeface="Times New Roman"/>
                <a:cs typeface="Times New Roman"/>
              </a:rPr>
              <a:t>B)</a:t>
            </a:r>
            <a:r>
              <a:rPr lang="en-US" sz="2500" dirty="0">
                <a:latin typeface="Times New Roman"/>
                <a:cs typeface="Times New Roman"/>
              </a:rPr>
              <a:t> right maxillary sinus surface area and volume; </a:t>
            </a:r>
            <a:r>
              <a:rPr lang="en-US" sz="2500" b="1" dirty="0">
                <a:latin typeface="Times New Roman"/>
                <a:cs typeface="Times New Roman"/>
              </a:rPr>
              <a:t>C)</a:t>
            </a:r>
            <a:r>
              <a:rPr lang="en-US" sz="2500" dirty="0">
                <a:latin typeface="Times New Roman"/>
                <a:cs typeface="Times New Roman"/>
              </a:rPr>
              <a:t> left mastoid process surface area and volume; and </a:t>
            </a:r>
            <a:r>
              <a:rPr lang="en-US" sz="2500" b="1" dirty="0">
                <a:latin typeface="Times New Roman"/>
                <a:cs typeface="Times New Roman"/>
              </a:rPr>
              <a:t>D)</a:t>
            </a:r>
            <a:r>
              <a:rPr lang="en-US" sz="2500" dirty="0">
                <a:latin typeface="Times New Roman"/>
                <a:cs typeface="Times New Roman"/>
              </a:rPr>
              <a:t> right mastoid process surface area and volume. For all plots, pink dots represent female individuals and blue dots represent male individuals.</a:t>
            </a:r>
            <a:endParaRPr lang="en-US" sz="2500" b="1" dirty="0">
              <a:latin typeface="Times New Roman"/>
              <a:cs typeface="Times New Roman"/>
            </a:endParaRPr>
          </a:p>
        </p:txBody>
      </p:sp>
      <p:sp>
        <p:nvSpPr>
          <p:cNvPr id="12" name="TextBox 11">
            <a:extLst>
              <a:ext uri="{FF2B5EF4-FFF2-40B4-BE49-F238E27FC236}">
                <a16:creationId xmlns:a16="http://schemas.microsoft.com/office/drawing/2014/main" id="{1F817DB4-B7B8-2268-A0F7-2B077ADEBCE5}"/>
              </a:ext>
            </a:extLst>
          </p:cNvPr>
          <p:cNvSpPr txBox="1"/>
          <p:nvPr/>
        </p:nvSpPr>
        <p:spPr>
          <a:xfrm>
            <a:off x="21948400" y="27194516"/>
            <a:ext cx="7958916" cy="1246495"/>
          </a:xfrm>
          <a:prstGeom prst="rect">
            <a:avLst/>
          </a:prstGeom>
          <a:noFill/>
        </p:spPr>
        <p:txBody>
          <a:bodyPr wrap="square" lIns="91440" tIns="45720" rIns="91440" bIns="45720" anchor="t">
            <a:spAutoFit/>
          </a:bodyPr>
          <a:lstStyle/>
          <a:p>
            <a:r>
              <a:rPr lang="en-US" sz="2500" b="1" dirty="0">
                <a:latin typeface="Times New Roman"/>
                <a:cs typeface="Times New Roman"/>
              </a:rPr>
              <a:t>Figure 4: </a:t>
            </a:r>
            <a:r>
              <a:rPr lang="en-US" sz="2500" dirty="0">
                <a:latin typeface="Times New Roman"/>
                <a:cs typeface="Times New Roman"/>
              </a:rPr>
              <a:t>Linear discriminant function analysis results for sex classification utilizing surface area and volume for maxillary sinuses and mastoid regions.</a:t>
            </a:r>
          </a:p>
        </p:txBody>
      </p:sp>
      <p:grpSp>
        <p:nvGrpSpPr>
          <p:cNvPr id="56" name="Group 55">
            <a:extLst>
              <a:ext uri="{FF2B5EF4-FFF2-40B4-BE49-F238E27FC236}">
                <a16:creationId xmlns:a16="http://schemas.microsoft.com/office/drawing/2014/main" id="{06BF20BB-A2AB-849D-4868-4F679D8FAE55}"/>
              </a:ext>
            </a:extLst>
          </p:cNvPr>
          <p:cNvGrpSpPr/>
          <p:nvPr/>
        </p:nvGrpSpPr>
        <p:grpSpPr>
          <a:xfrm>
            <a:off x="13194162" y="10238094"/>
            <a:ext cx="16763954" cy="10563880"/>
            <a:chOff x="13208885" y="10263156"/>
            <a:chExt cx="16763954" cy="10563880"/>
          </a:xfrm>
        </p:grpSpPr>
        <p:pic>
          <p:nvPicPr>
            <p:cNvPr id="22" name="Picture 21" descr="A graph with red and blue dots&#10;&#10;AI-generated content may be incorrect.">
              <a:extLst>
                <a:ext uri="{FF2B5EF4-FFF2-40B4-BE49-F238E27FC236}">
                  <a16:creationId xmlns:a16="http://schemas.microsoft.com/office/drawing/2014/main" id="{5C7DBDED-7212-5E8E-9579-1E2F4CA80658}"/>
                </a:ext>
              </a:extLst>
            </p:cNvPr>
            <p:cNvPicPr>
              <a:picLocks noChangeAspect="1"/>
            </p:cNvPicPr>
            <p:nvPr/>
          </p:nvPicPr>
          <p:blipFill>
            <a:blip r:embed="rId9"/>
            <a:stretch>
              <a:fillRect/>
            </a:stretch>
          </p:blipFill>
          <p:spPr>
            <a:xfrm>
              <a:off x="13264910" y="15602849"/>
              <a:ext cx="7630785" cy="5025247"/>
            </a:xfrm>
            <a:prstGeom prst="rect">
              <a:avLst/>
            </a:prstGeom>
          </p:spPr>
        </p:pic>
        <p:pic>
          <p:nvPicPr>
            <p:cNvPr id="24" name="Picture 23" descr="A graph with red and blue dots&#10;&#10;AI-generated content may be incorrect.">
              <a:extLst>
                <a:ext uri="{FF2B5EF4-FFF2-40B4-BE49-F238E27FC236}">
                  <a16:creationId xmlns:a16="http://schemas.microsoft.com/office/drawing/2014/main" id="{5C6A5B77-F60A-653F-119E-4A717E5C5142}"/>
                </a:ext>
              </a:extLst>
            </p:cNvPr>
            <p:cNvPicPr>
              <a:picLocks noChangeAspect="1"/>
            </p:cNvPicPr>
            <p:nvPr/>
          </p:nvPicPr>
          <p:blipFill>
            <a:blip r:embed="rId10"/>
            <a:stretch>
              <a:fillRect/>
            </a:stretch>
          </p:blipFill>
          <p:spPr>
            <a:xfrm>
              <a:off x="13334641" y="10358707"/>
              <a:ext cx="7596278" cy="5007994"/>
            </a:xfrm>
            <a:prstGeom prst="rect">
              <a:avLst/>
            </a:prstGeom>
          </p:spPr>
        </p:pic>
        <p:pic>
          <p:nvPicPr>
            <p:cNvPr id="25" name="Picture 24" descr="A graph with red and blue dots&#10;&#10;AI-generated content may be incorrect.">
              <a:extLst>
                <a:ext uri="{FF2B5EF4-FFF2-40B4-BE49-F238E27FC236}">
                  <a16:creationId xmlns:a16="http://schemas.microsoft.com/office/drawing/2014/main" id="{589E2D6E-D270-AA2E-2C60-A9E4DB964E70}"/>
                </a:ext>
              </a:extLst>
            </p:cNvPr>
            <p:cNvPicPr>
              <a:picLocks noChangeAspect="1"/>
            </p:cNvPicPr>
            <p:nvPr/>
          </p:nvPicPr>
          <p:blipFill>
            <a:blip r:embed="rId11"/>
            <a:stretch>
              <a:fillRect/>
            </a:stretch>
          </p:blipFill>
          <p:spPr>
            <a:xfrm>
              <a:off x="22186061" y="15587033"/>
              <a:ext cx="7768806" cy="5163269"/>
            </a:xfrm>
            <a:prstGeom prst="rect">
              <a:avLst/>
            </a:prstGeom>
          </p:spPr>
        </p:pic>
        <p:pic>
          <p:nvPicPr>
            <p:cNvPr id="27" name="Picture 26" descr="A graph with red and blue dots&#10;&#10;AI-generated content may be incorrect.">
              <a:extLst>
                <a:ext uri="{FF2B5EF4-FFF2-40B4-BE49-F238E27FC236}">
                  <a16:creationId xmlns:a16="http://schemas.microsoft.com/office/drawing/2014/main" id="{2513BF51-4AAD-6D2B-04E4-2448415C7CF8}"/>
                </a:ext>
              </a:extLst>
            </p:cNvPr>
            <p:cNvPicPr>
              <a:picLocks noChangeAspect="1"/>
            </p:cNvPicPr>
            <p:nvPr/>
          </p:nvPicPr>
          <p:blipFill>
            <a:blip r:embed="rId12"/>
            <a:stretch>
              <a:fillRect/>
            </a:stretch>
          </p:blipFill>
          <p:spPr>
            <a:xfrm>
              <a:off x="22135022" y="10341636"/>
              <a:ext cx="7837817" cy="4990742"/>
            </a:xfrm>
            <a:prstGeom prst="rect">
              <a:avLst/>
            </a:prstGeom>
          </p:spPr>
        </p:pic>
        <p:sp>
          <p:nvSpPr>
            <p:cNvPr id="35" name="TextBox 34">
              <a:extLst>
                <a:ext uri="{FF2B5EF4-FFF2-40B4-BE49-F238E27FC236}">
                  <a16:creationId xmlns:a16="http://schemas.microsoft.com/office/drawing/2014/main" id="{1F65588E-C6E8-7B21-688A-6B684DED0B22}"/>
                </a:ext>
              </a:extLst>
            </p:cNvPr>
            <p:cNvSpPr txBox="1"/>
            <p:nvPr/>
          </p:nvSpPr>
          <p:spPr>
            <a:xfrm>
              <a:off x="15488133" y="15023064"/>
              <a:ext cx="3747140"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Times New Roman"/>
                  <a:cs typeface="Times New Roman"/>
                </a:rPr>
                <a:t>L Maxillary Sinus Surface Area</a:t>
              </a:r>
            </a:p>
          </p:txBody>
        </p:sp>
        <p:sp>
          <p:nvSpPr>
            <p:cNvPr id="41" name="TextBox 40">
              <a:extLst>
                <a:ext uri="{FF2B5EF4-FFF2-40B4-BE49-F238E27FC236}">
                  <a16:creationId xmlns:a16="http://schemas.microsoft.com/office/drawing/2014/main" id="{CEE8871B-D8A6-21C3-7CFE-8E74966A27D5}"/>
                </a:ext>
              </a:extLst>
            </p:cNvPr>
            <p:cNvSpPr txBox="1"/>
            <p:nvPr/>
          </p:nvSpPr>
          <p:spPr>
            <a:xfrm>
              <a:off x="24373339" y="14988559"/>
              <a:ext cx="404043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Times New Roman"/>
                  <a:cs typeface="Times New Roman"/>
                </a:rPr>
                <a:t>R Maxillary Sinus Surface Area</a:t>
              </a:r>
            </a:p>
          </p:txBody>
        </p:sp>
        <p:sp>
          <p:nvSpPr>
            <p:cNvPr id="50" name="TextBox 49">
              <a:extLst>
                <a:ext uri="{FF2B5EF4-FFF2-40B4-BE49-F238E27FC236}">
                  <a16:creationId xmlns:a16="http://schemas.microsoft.com/office/drawing/2014/main" id="{B8A58D30-F8B9-6EEB-306C-EF1FD3B95D4E}"/>
                </a:ext>
              </a:extLst>
            </p:cNvPr>
            <p:cNvSpPr txBox="1"/>
            <p:nvPr/>
          </p:nvSpPr>
          <p:spPr>
            <a:xfrm rot="16200000">
              <a:off x="11011025" y="12607669"/>
              <a:ext cx="4851321"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Times New Roman"/>
                  <a:cs typeface="Times New Roman"/>
                </a:rPr>
                <a:t>L Maxillary Simus Volume</a:t>
              </a:r>
            </a:p>
          </p:txBody>
        </p:sp>
        <p:sp>
          <p:nvSpPr>
            <p:cNvPr id="51" name="TextBox 50">
              <a:extLst>
                <a:ext uri="{FF2B5EF4-FFF2-40B4-BE49-F238E27FC236}">
                  <a16:creationId xmlns:a16="http://schemas.microsoft.com/office/drawing/2014/main" id="{9F17B8D5-01C9-A05D-81D8-6548B283EB51}"/>
                </a:ext>
              </a:extLst>
            </p:cNvPr>
            <p:cNvSpPr txBox="1"/>
            <p:nvPr/>
          </p:nvSpPr>
          <p:spPr>
            <a:xfrm rot="16200000">
              <a:off x="19758208" y="12573162"/>
              <a:ext cx="4989343"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Times New Roman"/>
                  <a:cs typeface="Times New Roman"/>
                </a:rPr>
                <a:t>R Maxillary Sinus Volume</a:t>
              </a:r>
            </a:p>
          </p:txBody>
        </p:sp>
        <p:sp>
          <p:nvSpPr>
            <p:cNvPr id="52" name="TextBox 51">
              <a:extLst>
                <a:ext uri="{FF2B5EF4-FFF2-40B4-BE49-F238E27FC236}">
                  <a16:creationId xmlns:a16="http://schemas.microsoft.com/office/drawing/2014/main" id="{CCFBB292-79EB-4F24-5C15-EDCBE9CD1F98}"/>
                </a:ext>
              </a:extLst>
            </p:cNvPr>
            <p:cNvSpPr txBox="1"/>
            <p:nvPr/>
          </p:nvSpPr>
          <p:spPr>
            <a:xfrm>
              <a:off x="15384615" y="20354189"/>
              <a:ext cx="3867910"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Times New Roman"/>
                  <a:cs typeface="Times New Roman"/>
                </a:rPr>
                <a:t>L Mastoid Process Surface Area</a:t>
              </a:r>
            </a:p>
          </p:txBody>
        </p:sp>
        <p:sp>
          <p:nvSpPr>
            <p:cNvPr id="53" name="TextBox 52">
              <a:extLst>
                <a:ext uri="{FF2B5EF4-FFF2-40B4-BE49-F238E27FC236}">
                  <a16:creationId xmlns:a16="http://schemas.microsoft.com/office/drawing/2014/main" id="{B688D487-9A9B-F17F-7293-8147A9C9A7AD}"/>
                </a:ext>
              </a:extLst>
            </p:cNvPr>
            <p:cNvSpPr txBox="1"/>
            <p:nvPr/>
          </p:nvSpPr>
          <p:spPr>
            <a:xfrm>
              <a:off x="24321582" y="20457704"/>
              <a:ext cx="3885162"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Times New Roman"/>
                  <a:cs typeface="Times New Roman"/>
                </a:rPr>
                <a:t>R Mastoid Process Surface Area</a:t>
              </a:r>
            </a:p>
          </p:txBody>
        </p:sp>
        <p:sp>
          <p:nvSpPr>
            <p:cNvPr id="54" name="TextBox 53">
              <a:extLst>
                <a:ext uri="{FF2B5EF4-FFF2-40B4-BE49-F238E27FC236}">
                  <a16:creationId xmlns:a16="http://schemas.microsoft.com/office/drawing/2014/main" id="{22CDE80B-E825-97A8-C134-864F5C9010EA}"/>
                </a:ext>
              </a:extLst>
            </p:cNvPr>
            <p:cNvSpPr txBox="1"/>
            <p:nvPr/>
          </p:nvSpPr>
          <p:spPr>
            <a:xfrm rot="16200000">
              <a:off x="19740953" y="17956043"/>
              <a:ext cx="5092860"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Times New Roman"/>
                  <a:cs typeface="Times New Roman"/>
                </a:rPr>
                <a:t>R Mastoid Process Volume</a:t>
              </a:r>
            </a:p>
          </p:txBody>
        </p:sp>
        <p:sp>
          <p:nvSpPr>
            <p:cNvPr id="55" name="TextBox 54">
              <a:extLst>
                <a:ext uri="{FF2B5EF4-FFF2-40B4-BE49-F238E27FC236}">
                  <a16:creationId xmlns:a16="http://schemas.microsoft.com/office/drawing/2014/main" id="{7459E460-7A67-5E46-2DBD-3F6FA6AAFBA3}"/>
                </a:ext>
              </a:extLst>
            </p:cNvPr>
            <p:cNvSpPr txBox="1"/>
            <p:nvPr/>
          </p:nvSpPr>
          <p:spPr>
            <a:xfrm rot="16200000">
              <a:off x="10881627" y="17887033"/>
              <a:ext cx="502384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Times New Roman"/>
                  <a:cs typeface="Times New Roman"/>
                </a:rPr>
                <a:t>R Mastoid Process Volume</a:t>
              </a:r>
            </a:p>
          </p:txBody>
        </p:sp>
        <p:sp>
          <p:nvSpPr>
            <p:cNvPr id="43" name="TextBox 42">
              <a:extLst>
                <a:ext uri="{FF2B5EF4-FFF2-40B4-BE49-F238E27FC236}">
                  <a16:creationId xmlns:a16="http://schemas.microsoft.com/office/drawing/2014/main" id="{BE09585B-80B6-5345-163E-332885169759}"/>
                </a:ext>
              </a:extLst>
            </p:cNvPr>
            <p:cNvSpPr txBox="1">
              <a:spLocks noGrp="1" noRot="1" noMove="1" noResize="1" noEditPoints="1" noAdjustHandles="1" noChangeArrowheads="1" noChangeShapeType="1"/>
            </p:cNvSpPr>
            <p:nvPr/>
          </p:nvSpPr>
          <p:spPr>
            <a:xfrm>
              <a:off x="22265137" y="14893144"/>
              <a:ext cx="72461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Times New Roman"/>
                  <a:cs typeface="Times New Roman"/>
                </a:rPr>
                <a:t>B.</a:t>
              </a:r>
            </a:p>
          </p:txBody>
        </p:sp>
        <p:sp>
          <p:nvSpPr>
            <p:cNvPr id="45" name="TextBox 44">
              <a:extLst>
                <a:ext uri="{FF2B5EF4-FFF2-40B4-BE49-F238E27FC236}">
                  <a16:creationId xmlns:a16="http://schemas.microsoft.com/office/drawing/2014/main" id="{592B9FC8-6BD3-BF24-D4D9-47B5CC49724A}"/>
                </a:ext>
              </a:extLst>
            </p:cNvPr>
            <p:cNvSpPr txBox="1">
              <a:spLocks noGrp="1" noRot="1" noMove="1" noResize="1" noEditPoints="1" noAdjustHandles="1" noChangeArrowheads="1" noChangeShapeType="1"/>
            </p:cNvSpPr>
            <p:nvPr/>
          </p:nvSpPr>
          <p:spPr>
            <a:xfrm>
              <a:off x="22265136" y="20299680"/>
              <a:ext cx="72461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Times New Roman"/>
                  <a:cs typeface="Times New Roman"/>
                </a:rPr>
                <a:t>D.</a:t>
              </a:r>
            </a:p>
          </p:txBody>
        </p:sp>
        <p:sp>
          <p:nvSpPr>
            <p:cNvPr id="44" name="TextBox 43">
              <a:extLst>
                <a:ext uri="{FF2B5EF4-FFF2-40B4-BE49-F238E27FC236}">
                  <a16:creationId xmlns:a16="http://schemas.microsoft.com/office/drawing/2014/main" id="{86355E34-42A2-8A5B-D7CD-038D29E58AF2}"/>
                </a:ext>
              </a:extLst>
            </p:cNvPr>
            <p:cNvSpPr txBox="1">
              <a:spLocks noGrp="1" noRot="1" noMove="1" noResize="1" noEditPoints="1" noAdjustHandles="1" noChangeArrowheads="1" noChangeShapeType="1"/>
            </p:cNvSpPr>
            <p:nvPr/>
          </p:nvSpPr>
          <p:spPr>
            <a:xfrm>
              <a:off x="13258800" y="20299680"/>
              <a:ext cx="72461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Times New Roman"/>
                  <a:cs typeface="Times New Roman"/>
                </a:rPr>
                <a:t>C.</a:t>
              </a:r>
            </a:p>
          </p:txBody>
        </p:sp>
        <p:sp>
          <p:nvSpPr>
            <p:cNvPr id="9" name="TextBox 8">
              <a:extLst>
                <a:ext uri="{FF2B5EF4-FFF2-40B4-BE49-F238E27FC236}">
                  <a16:creationId xmlns:a16="http://schemas.microsoft.com/office/drawing/2014/main" id="{13BA209A-29D0-9E51-25A4-7EF9266D6525}"/>
                </a:ext>
              </a:extLst>
            </p:cNvPr>
            <p:cNvSpPr txBox="1">
              <a:spLocks noGrp="1" noRot="1" noMove="1" noResize="1" noEditPoints="1" noAdjustHandles="1" noChangeArrowheads="1" noChangeShapeType="1"/>
            </p:cNvSpPr>
            <p:nvPr/>
          </p:nvSpPr>
          <p:spPr>
            <a:xfrm>
              <a:off x="13258800" y="14935566"/>
              <a:ext cx="72461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Times New Roman"/>
                  <a:cs typeface="Times New Roman"/>
                </a:rPr>
                <a:t>A.</a:t>
              </a:r>
            </a:p>
          </p:txBody>
        </p:sp>
      </p:grpSp>
      <p:sp>
        <p:nvSpPr>
          <p:cNvPr id="10" name="TextBox 9">
            <a:extLst>
              <a:ext uri="{FF2B5EF4-FFF2-40B4-BE49-F238E27FC236}">
                <a16:creationId xmlns:a16="http://schemas.microsoft.com/office/drawing/2014/main" id="{E3BB90E6-4ECD-48B2-C299-6C28E94809A7}"/>
              </a:ext>
            </a:extLst>
          </p:cNvPr>
          <p:cNvSpPr txBox="1"/>
          <p:nvPr/>
        </p:nvSpPr>
        <p:spPr>
          <a:xfrm>
            <a:off x="992436" y="29128127"/>
            <a:ext cx="655609"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solidFill>
                  <a:srgbClr val="FFFFFF"/>
                </a:solidFill>
                <a:latin typeface="Times New Roman"/>
                <a:cs typeface="Times New Roman"/>
              </a:rPr>
              <a:t>M</a:t>
            </a:r>
            <a:endParaRPr lang="en-US" sz="2500" dirty="0">
              <a:solidFill>
                <a:srgbClr val="000000"/>
              </a:solidFill>
              <a:latin typeface="Aptos" panose="02110004020202020204"/>
              <a:cs typeface="Times New Roman"/>
            </a:endParaRPr>
          </a:p>
        </p:txBody>
      </p:sp>
      <p:sp>
        <p:nvSpPr>
          <p:cNvPr id="28" name="TextBox 27">
            <a:extLst>
              <a:ext uri="{FF2B5EF4-FFF2-40B4-BE49-F238E27FC236}">
                <a16:creationId xmlns:a16="http://schemas.microsoft.com/office/drawing/2014/main" id="{5FBCADBE-A24D-6DBD-5C33-78CCC9A30102}"/>
              </a:ext>
            </a:extLst>
          </p:cNvPr>
          <p:cNvSpPr txBox="1"/>
          <p:nvPr/>
        </p:nvSpPr>
        <p:spPr>
          <a:xfrm>
            <a:off x="5805975" y="29162632"/>
            <a:ext cx="655609"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solidFill>
                  <a:srgbClr val="FFFFFF"/>
                </a:solidFill>
                <a:latin typeface="Times New Roman"/>
                <a:cs typeface="Times New Roman"/>
              </a:rPr>
              <a:t>L</a:t>
            </a:r>
          </a:p>
        </p:txBody>
      </p:sp>
      <p:sp>
        <p:nvSpPr>
          <p:cNvPr id="29" name="TextBox 28">
            <a:extLst>
              <a:ext uri="{FF2B5EF4-FFF2-40B4-BE49-F238E27FC236}">
                <a16:creationId xmlns:a16="http://schemas.microsoft.com/office/drawing/2014/main" id="{714C0E4E-DC39-0F3E-48D6-17C7A0EE7D45}"/>
              </a:ext>
            </a:extLst>
          </p:cNvPr>
          <p:cNvSpPr txBox="1"/>
          <p:nvPr/>
        </p:nvSpPr>
        <p:spPr>
          <a:xfrm>
            <a:off x="7674757" y="29162632"/>
            <a:ext cx="655609"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solidFill>
                  <a:srgbClr val="FFFFFF"/>
                </a:solidFill>
                <a:latin typeface="Times New Roman"/>
                <a:cs typeface="Times New Roman"/>
              </a:rPr>
              <a:t>A</a:t>
            </a:r>
          </a:p>
        </p:txBody>
      </p:sp>
      <p:sp>
        <p:nvSpPr>
          <p:cNvPr id="31" name="TextBox 30">
            <a:extLst>
              <a:ext uri="{FF2B5EF4-FFF2-40B4-BE49-F238E27FC236}">
                <a16:creationId xmlns:a16="http://schemas.microsoft.com/office/drawing/2014/main" id="{1C375846-E83F-BE9E-285F-0680339459B2}"/>
              </a:ext>
            </a:extLst>
          </p:cNvPr>
          <p:cNvSpPr txBox="1"/>
          <p:nvPr/>
        </p:nvSpPr>
        <p:spPr>
          <a:xfrm>
            <a:off x="11412256" y="29162632"/>
            <a:ext cx="655609"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solidFill>
                  <a:srgbClr val="FFFFFF"/>
                </a:solidFill>
                <a:latin typeface="Times New Roman"/>
                <a:cs typeface="Times New Roman"/>
              </a:rPr>
              <a:t>P</a:t>
            </a:r>
          </a:p>
        </p:txBody>
      </p:sp>
    </p:spTree>
    <p:extLst>
      <p:ext uri="{BB962C8B-B14F-4D97-AF65-F5344CB8AC3E}">
        <p14:creationId xmlns:p14="http://schemas.microsoft.com/office/powerpoint/2010/main" val="8263739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425A89381BE546A64276585C94CC0A" ma:contentTypeVersion="11" ma:contentTypeDescription="Create a new document." ma:contentTypeScope="" ma:versionID="653df6754f23e409460bde09e793d376">
  <xsd:schema xmlns:xsd="http://www.w3.org/2001/XMLSchema" xmlns:xs="http://www.w3.org/2001/XMLSchema" xmlns:p="http://schemas.microsoft.com/office/2006/metadata/properties" xmlns:ns2="e080cbaf-3218-40e2-a5b9-08dbf7600045" xmlns:ns3="e43979d7-feab-4939-91f5-47a36863e5bc" targetNamespace="http://schemas.microsoft.com/office/2006/metadata/properties" ma:root="true" ma:fieldsID="d0018374f7b880cf654c6c417a79b872" ns2:_="" ns3:_="">
    <xsd:import namespace="e080cbaf-3218-40e2-a5b9-08dbf7600045"/>
    <xsd:import namespace="e43979d7-feab-4939-91f5-47a36863e5bc"/>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80cbaf-3218-40e2-a5b9-08dbf7600045"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9153e1a-6dd8-49b1-99b5-62373a7b7739"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3979d7-feab-4939-91f5-47a36863e5bc"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80d435f-3ed9-4f92-a565-457cdf908735}" ma:internalName="TaxCatchAll" ma:showField="CatchAllData" ma:web="e43979d7-feab-4939-91f5-47a36863e5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ferenceId xmlns="e080cbaf-3218-40e2-a5b9-08dbf7600045" xsi:nil="true"/>
    <lcf76f155ced4ddcb4097134ff3c332f xmlns="e080cbaf-3218-40e2-a5b9-08dbf7600045">
      <Terms xmlns="http://schemas.microsoft.com/office/infopath/2007/PartnerControls"/>
    </lcf76f155ced4ddcb4097134ff3c332f>
    <TaxCatchAll xmlns="e43979d7-feab-4939-91f5-47a36863e5bc" xsi:nil="true"/>
  </documentManagement>
</p:properties>
</file>

<file path=customXml/itemProps1.xml><?xml version="1.0" encoding="utf-8"?>
<ds:datastoreItem xmlns:ds="http://schemas.openxmlformats.org/officeDocument/2006/customXml" ds:itemID="{B01CD942-45F7-4525-849E-FB10C56849BD}"/>
</file>

<file path=customXml/itemProps2.xml><?xml version="1.0" encoding="utf-8"?>
<ds:datastoreItem xmlns:ds="http://schemas.openxmlformats.org/officeDocument/2006/customXml" ds:itemID="{65F318DD-4F2C-4EF5-9056-3EC6BFB57CA4}"/>
</file>

<file path=customXml/itemProps3.xml><?xml version="1.0" encoding="utf-8"?>
<ds:datastoreItem xmlns:ds="http://schemas.openxmlformats.org/officeDocument/2006/customXml" ds:itemID="{06A71515-F957-4396-AA4A-848303528754}"/>
</file>

<file path=docProps/app.xml><?xml version="1.0" encoding="utf-8"?>
<Properties xmlns="http://schemas.openxmlformats.org/officeDocument/2006/extended-properties" xmlns:vt="http://schemas.openxmlformats.org/officeDocument/2006/docPropsVTypes">
  <Template>Office Theme</Template>
  <TotalTime>0</TotalTime>
  <Words>2492</Words>
  <Application>Microsoft Office PowerPoint</Application>
  <PresentationFormat>Custom</PresentationFormat>
  <Paragraphs>316</Paragraphs>
  <Slides>2</Slides>
  <Notes>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vt:lpstr>
      <vt:lpstr>Aptos Display</vt:lpstr>
      <vt:lpstr>Arial</vt:lpstr>
      <vt:lpstr>Calibri</vt:lpstr>
      <vt:lpstr>Times New Roman</vt:lpstr>
      <vt:lpstr>Office Theme</vt:lpstr>
      <vt:lpstr>Assessing Potential for Individual Variation in Maxillary Sinuses and Mastoid Air Cells: Metric Size Components</vt:lpstr>
      <vt:lpstr>Assessing Potential for Individual Variation in Maxillary Sinuses and Mastoid Air Cells: Metric Size Components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Potential for Individual Variation in Maxillary Sinuses and Mastoid Air Cells: Metric Size Components</dc:title>
  <dc:creator>Tayler Franklin</dc:creator>
  <cp:lastModifiedBy>Tayler Franklin</cp:lastModifiedBy>
  <cp:revision>1</cp:revision>
  <dcterms:created xsi:type="dcterms:W3CDTF">2026-01-26T19:45:45Z</dcterms:created>
  <dcterms:modified xsi:type="dcterms:W3CDTF">2026-03-01T16:02:27Z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0x010100D8425A89381BE546A64276585C94CC0A</vt:lpwstr>
  </property>
</Properties>
</file>