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4">
          <p15:clr>
            <a:srgbClr val="A4A3A4"/>
          </p15:clr>
        </p15:guide>
        <p15:guide id="2" pos="267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32" autoAdjust="0"/>
  </p:normalViewPr>
  <p:slideViewPr>
    <p:cSldViewPr snapToGrid="0" snapToObjects="1" showGuides="1">
      <p:cViewPr varScale="1">
        <p:scale>
          <a:sx n="22" d="100"/>
          <a:sy n="22" d="100"/>
        </p:scale>
        <p:origin x="1776" y="87"/>
      </p:cViewPr>
      <p:guideLst>
        <p:guide orient="horz" pos="18474"/>
        <p:guide pos="267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5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4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4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0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1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6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3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2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600" b="1"/>
            </a:lvl4pPr>
            <a:lvl5pPr marL="8778240" indent="0">
              <a:buNone/>
              <a:defRPr sz="7600" b="1"/>
            </a:lvl5pPr>
            <a:lvl6pPr marL="10972800" indent="0">
              <a:buNone/>
              <a:defRPr sz="7600" b="1"/>
            </a:lvl6pPr>
            <a:lvl7pPr marL="13167360" indent="0">
              <a:buNone/>
              <a:defRPr sz="7600" b="1"/>
            </a:lvl7pPr>
            <a:lvl8pPr marL="15361920" indent="0">
              <a:buNone/>
              <a:defRPr sz="7600" b="1"/>
            </a:lvl8pPr>
            <a:lvl9pPr marL="1755648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2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20" cy="3070858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600" b="1"/>
            </a:lvl4pPr>
            <a:lvl5pPr marL="8778240" indent="0">
              <a:buNone/>
              <a:defRPr sz="7600" b="1"/>
            </a:lvl5pPr>
            <a:lvl6pPr marL="10972800" indent="0">
              <a:buNone/>
              <a:defRPr sz="7600" b="1"/>
            </a:lvl6pPr>
            <a:lvl7pPr marL="13167360" indent="0">
              <a:buNone/>
              <a:defRPr sz="7600" b="1"/>
            </a:lvl7pPr>
            <a:lvl8pPr marL="15361920" indent="0">
              <a:buNone/>
              <a:defRPr sz="7600" b="1"/>
            </a:lvl8pPr>
            <a:lvl9pPr marL="1755648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2"/>
          </a:xfrm>
        </p:spPr>
        <p:txBody>
          <a:bodyPr/>
          <a:lstStyle>
            <a:lvl1pPr>
              <a:defRPr sz="11600"/>
            </a:lvl1pPr>
            <a:lvl2pPr>
              <a:defRPr sz="9600"/>
            </a:lvl2pPr>
            <a:lvl3pPr>
              <a:defRPr sz="86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4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3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6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68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400"/>
            </a:lvl4pPr>
            <a:lvl5pPr marL="8778240" indent="0">
              <a:buNone/>
              <a:defRPr sz="4400"/>
            </a:lvl5pPr>
            <a:lvl6pPr marL="10972800" indent="0">
              <a:buNone/>
              <a:defRPr sz="4400"/>
            </a:lvl6pPr>
            <a:lvl7pPr marL="13167360" indent="0">
              <a:buNone/>
              <a:defRPr sz="4400"/>
            </a:lvl7pPr>
            <a:lvl8pPr marL="15361920" indent="0">
              <a:buNone/>
              <a:defRPr sz="4400"/>
            </a:lvl8pPr>
            <a:lvl9pPr marL="17556480" indent="0">
              <a:buNone/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94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D7564-EFFA-A944-A1A7-83D830D96081}" type="datetimeFigureOut">
              <a:rPr lang="en-US" smtClean="0"/>
              <a:t>3/13/2026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C1767-5E94-FB4E-B4C4-872BBD8B6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46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3891200" cy="5156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3872" y="1570984"/>
            <a:ext cx="4813300" cy="1968500"/>
          </a:xfrm>
          <a:prstGeom prst="rect">
            <a:avLst/>
          </a:prstGeom>
        </p:spPr>
      </p:pic>
      <p:sp>
        <p:nvSpPr>
          <p:cNvPr id="9" name="object 2"/>
          <p:cNvSpPr txBox="1">
            <a:spLocks/>
          </p:cNvSpPr>
          <p:nvPr/>
        </p:nvSpPr>
        <p:spPr>
          <a:xfrm>
            <a:off x="1377951" y="860716"/>
            <a:ext cx="33796584" cy="1987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5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1828800">
              <a:lnSpc>
                <a:spcPts val="9000"/>
              </a:lnSpc>
              <a:defRPr/>
            </a:pPr>
            <a:r>
              <a:rPr lang="en-US" sz="8800" kern="0" dirty="0">
                <a:solidFill>
                  <a:sysClr val="window" lastClr="FFFFFF"/>
                </a:solidFill>
              </a:rPr>
              <a:t>Establishing Repeatable Post-Processing Protocols for Powder Bed Fusion Metal Additive Parts Using 5-Axis CNC Machining</a:t>
            </a:r>
          </a:p>
        </p:txBody>
      </p:sp>
      <p:sp>
        <p:nvSpPr>
          <p:cNvPr id="10" name="object 3"/>
          <p:cNvSpPr txBox="1"/>
          <p:nvPr/>
        </p:nvSpPr>
        <p:spPr>
          <a:xfrm>
            <a:off x="1377950" y="2902830"/>
            <a:ext cx="32918400" cy="14208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6024"/>
              </a:lnSpc>
            </a:pPr>
            <a:r>
              <a:rPr lang="en-US" sz="5000" spc="-142" dirty="0">
                <a:solidFill>
                  <a:srgbClr val="FFFFFF"/>
                </a:solidFill>
                <a:latin typeface="Arial"/>
                <a:cs typeface="Arial"/>
              </a:rPr>
              <a:t>Alexander Borrelli</a:t>
            </a:r>
            <a:endParaRPr sz="5000" dirty="0">
              <a:latin typeface="Arial"/>
              <a:cs typeface="Arial"/>
            </a:endParaRPr>
          </a:p>
          <a:p>
            <a:pPr>
              <a:lnSpc>
                <a:spcPts val="4322"/>
              </a:lnSpc>
            </a:pPr>
            <a:r>
              <a:rPr lang="en-US" sz="3600" i="1" spc="-22" dirty="0">
                <a:solidFill>
                  <a:srgbClr val="C1A775"/>
                </a:solidFill>
                <a:latin typeface="Arial"/>
                <a:cs typeface="Arial"/>
              </a:rPr>
              <a:t>College of Engineering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1377950" y="6181344"/>
            <a:ext cx="9253728" cy="253837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sz="4000" b="1" dirty="0">
                <a:solidFill>
                  <a:srgbClr val="231F20"/>
                </a:solidFill>
                <a:latin typeface="Arial"/>
                <a:cs typeface="Arial"/>
              </a:rPr>
              <a:t>ABSTRACT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While Powder Bed Fusion (PBF) additive manufacturing excels at producing complex metal geometries, the resulting parts frequently exhibit poor surface finishes and dimensional inaccuracies. These qualities require extensive post-processing to achieve final part qualification. Current post-processing methods often lack documented standardization, leading to workflow inefficiencies and inconsistent part quality. 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lang="en-US" sz="28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lang="en-US" sz="28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4000" b="1" spc="22" dirty="0">
                <a:solidFill>
                  <a:srgbClr val="231F20"/>
                </a:solidFill>
                <a:latin typeface="Arial"/>
                <a:cs typeface="Arial"/>
              </a:rPr>
              <a:t>INTRO / GOALS / OBJECTIVES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This research focuses on bridging the gap between PBF manufacturing and final precision requirements by developing a standardized, repeatable post-processing method using a 5-axis computer numerical control (CNC) machine. By analyzing the unique machining dynamics of PBF-manufactured parts, this study establishes optimized CAD adaptations, computer aided manufacturing (CAM) workflows, </a:t>
            </a:r>
            <a:r>
              <a:rPr lang="en-US" sz="3200" spc="22" dirty="0" err="1">
                <a:solidFill>
                  <a:srgbClr val="231F20"/>
                </a:solidFill>
                <a:latin typeface="Arial"/>
                <a:cs typeface="Arial"/>
              </a:rPr>
              <a:t>workholding</a:t>
            </a: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 strategies, and toolpath parameters. The proposed protocols will significantly reduce setup times, minimize operator-induced variability, and ensure consistent dimensional accuracy and surface finish. Ultimately, this research provides a scalable framework for integrating additive and subtractive manufacturing processes in advanced production environments.</a:t>
            </a:r>
          </a:p>
        </p:txBody>
      </p:sp>
      <p:sp>
        <p:nvSpPr>
          <p:cNvPr id="14" name="object 140"/>
          <p:cNvSpPr/>
          <p:nvPr/>
        </p:nvSpPr>
        <p:spPr>
          <a:xfrm>
            <a:off x="11309348" y="6161710"/>
            <a:ext cx="0" cy="25379740"/>
          </a:xfrm>
          <a:custGeom>
            <a:avLst/>
            <a:gdLst/>
            <a:ahLst/>
            <a:cxnLst/>
            <a:rect l="l" t="t" r="r" b="b"/>
            <a:pathLst>
              <a:path h="11627485">
                <a:moveTo>
                  <a:pt x="0" y="0"/>
                </a:moveTo>
                <a:lnTo>
                  <a:pt x="0" y="11626894"/>
                </a:lnTo>
              </a:path>
            </a:pathLst>
          </a:custGeom>
          <a:ln w="5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1"/>
          <p:cNvSpPr/>
          <p:nvPr/>
        </p:nvSpPr>
        <p:spPr>
          <a:xfrm>
            <a:off x="21939250" y="6161710"/>
            <a:ext cx="0" cy="25379740"/>
          </a:xfrm>
          <a:custGeom>
            <a:avLst/>
            <a:gdLst/>
            <a:ahLst/>
            <a:cxnLst/>
            <a:rect l="l" t="t" r="r" b="b"/>
            <a:pathLst>
              <a:path h="11627485">
                <a:moveTo>
                  <a:pt x="0" y="0"/>
                </a:moveTo>
                <a:lnTo>
                  <a:pt x="0" y="11626894"/>
                </a:lnTo>
              </a:path>
            </a:pathLst>
          </a:custGeom>
          <a:ln w="5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2"/>
          <p:cNvSpPr/>
          <p:nvPr/>
        </p:nvSpPr>
        <p:spPr>
          <a:xfrm>
            <a:off x="32581850" y="6161710"/>
            <a:ext cx="0" cy="25379740"/>
          </a:xfrm>
          <a:custGeom>
            <a:avLst/>
            <a:gdLst/>
            <a:ahLst/>
            <a:cxnLst/>
            <a:rect l="l" t="t" r="r" b="b"/>
            <a:pathLst>
              <a:path h="11627485">
                <a:moveTo>
                  <a:pt x="0" y="0"/>
                </a:moveTo>
                <a:lnTo>
                  <a:pt x="0" y="11626894"/>
                </a:lnTo>
              </a:path>
            </a:pathLst>
          </a:custGeom>
          <a:ln w="581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4"/>
          <p:cNvSpPr txBox="1"/>
          <p:nvPr/>
        </p:nvSpPr>
        <p:spPr>
          <a:xfrm>
            <a:off x="12038838" y="6181344"/>
            <a:ext cx="8934305" cy="2143934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4000" b="1" spc="22" dirty="0">
                <a:solidFill>
                  <a:srgbClr val="231F20"/>
                </a:solidFill>
                <a:latin typeface="Arial"/>
                <a:cs typeface="Arial"/>
              </a:rPr>
              <a:t>METHODS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Post-Processing Workflow</a:t>
            </a:r>
          </a:p>
          <a:p>
            <a:pPr marL="742950" indent="-742950">
              <a:lnSpc>
                <a:spcPts val="4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Part Design &amp; Preparation for AM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Using CAD software to design the initial component with specific material left on critical faces.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Incorporating specific geometric features into the raw PBF print solely for the purpose of locating and indicating the part later in the CNC machine.</a:t>
            </a:r>
          </a:p>
          <a:p>
            <a:pPr marL="742950" indent="-742950">
              <a:lnSpc>
                <a:spcPts val="4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Pre-Machining Inspection &amp; Metrology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Verify initial PBF part to quantify thermal distortion and shrinkage</a:t>
            </a:r>
          </a:p>
          <a:p>
            <a:pPr marL="742950" indent="-742950">
              <a:lnSpc>
                <a:spcPts val="4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u="sng" dirty="0" err="1">
                <a:latin typeface="Arial" panose="020B0604020202020204" pitchFamily="34" charset="0"/>
                <a:cs typeface="Arial" panose="020B0604020202020204" pitchFamily="34" charset="0"/>
              </a:rPr>
              <a:t>Workholding</a:t>
            </a: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 &amp; Fixturing Strategy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Designing and manufacturing dedicated fixtures that mate with complex PBF geometry to ensure rigid clamping without distorting the part</a:t>
            </a:r>
          </a:p>
          <a:p>
            <a:pPr marL="742950" indent="-742950">
              <a:lnSpc>
                <a:spcPts val="4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CAM Programming &amp; Toolpath Optimization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Utilize Mastercam to program the 5-axis toolpaths</a:t>
            </a:r>
          </a:p>
          <a:p>
            <a:pPr marL="742950" indent="-742950">
              <a:lnSpc>
                <a:spcPts val="4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u="sng" dirty="0">
                <a:latin typeface="Arial" panose="020B0604020202020204" pitchFamily="34" charset="0"/>
                <a:cs typeface="Arial" panose="020B0604020202020204" pitchFamily="34" charset="0"/>
              </a:rPr>
              <a:t>Machining Execution &amp; Quality Verification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Using 5-axis machining to bring critical dimensions and surface finish</a:t>
            </a:r>
          </a:p>
          <a:p>
            <a:pPr marL="1241938" lvl="1" indent="-742950">
              <a:lnSpc>
                <a:spcPts val="4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Apply quality management methodologies to measure the parts against the definitions for success and ensuring the workflow is statistically repeatable.</a:t>
            </a:r>
          </a:p>
        </p:txBody>
      </p:sp>
      <p:sp>
        <p:nvSpPr>
          <p:cNvPr id="28" name="object 4"/>
          <p:cNvSpPr txBox="1"/>
          <p:nvPr/>
        </p:nvSpPr>
        <p:spPr>
          <a:xfrm>
            <a:off x="22647434" y="6181345"/>
            <a:ext cx="9253728" cy="1448699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4000" b="1" spc="22" dirty="0">
                <a:solidFill>
                  <a:srgbClr val="231F20"/>
                </a:solidFill>
                <a:latin typeface="Arial"/>
                <a:cs typeface="Arial"/>
              </a:rPr>
              <a:t>EXPECTED RESULTS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Enhanced Surface Finish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A dramatic qualifiable reduction in surface roughness from PBF printed parts to engineering requirements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lang="en-US" sz="3200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Dimensional Accuracy and Process Capability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Achieving engineering tolerances (</a:t>
            </a:r>
            <a:r>
              <a:rPr lang="en-US" sz="3200" spc="22" dirty="0" err="1">
                <a:solidFill>
                  <a:srgbClr val="231F20"/>
                </a:solidFill>
                <a:latin typeface="Arial"/>
                <a:cs typeface="Arial"/>
              </a:rPr>
              <a:t>e.g</a:t>
            </a: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 .0004in over 10 inches) in critical part features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lang="en-US" sz="3200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Setup Standardization and Repeatability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Significantly decrease the variance of setup times and operator errors.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endParaRPr lang="en-US" sz="3200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Optimized CAM workflow Efficiency</a:t>
            </a:r>
          </a:p>
          <a:p>
            <a:pPr marR="11088">
              <a:lnSpc>
                <a:spcPts val="3600"/>
              </a:lnSpc>
              <a:spcAft>
                <a:spcPts val="16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The establishment of a dynamic 5-axis toolpath tailored specifically to the material resulting in predictable tool wear and optimized cycle time.</a:t>
            </a:r>
          </a:p>
        </p:txBody>
      </p:sp>
      <p:sp>
        <p:nvSpPr>
          <p:cNvPr id="17" name="object 4"/>
          <p:cNvSpPr txBox="1"/>
          <p:nvPr/>
        </p:nvSpPr>
        <p:spPr>
          <a:xfrm>
            <a:off x="33272221" y="6181345"/>
            <a:ext cx="9472341" cy="1927671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4000" b="1" spc="22" dirty="0">
                <a:solidFill>
                  <a:srgbClr val="231F20"/>
                </a:solidFill>
                <a:latin typeface="Arial"/>
                <a:cs typeface="Arial"/>
              </a:rPr>
              <a:t>NEXT STEPS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Phase 1: CAM Strategy &amp; </a:t>
            </a:r>
            <a:r>
              <a:rPr lang="en-US" sz="3200" b="1" spc="22" dirty="0" err="1">
                <a:solidFill>
                  <a:srgbClr val="231F20"/>
                </a:solidFill>
                <a:latin typeface="Arial"/>
                <a:cs typeface="Arial"/>
              </a:rPr>
              <a:t>Workholding</a:t>
            </a: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 Design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Importing PBF part models into Mastercam to develop 5-axis toolpaths.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Designing and machining custom fixtures to securely hold near-net-shape additive geometries without distorting the parts.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32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Phase 2: Experimental Machining Trials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Executing initial 5-axis finishing passes on raw PBF metal samples to establish baseline cutting parameters (RPM, feeds, depth of cut).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Monitoring the setup for tool wear, vibration, and thermal effects unique to printed metal parts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32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Phase 3: Metrology &amp; Surface Analysis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Utilizing precision measurement tools to evaluate the surface roughness (Ra) and dimensional accuracy of the machined parts against the original CAD models.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Comparing the geometric dimensioning and tolerancing (GD&amp;T) results against standard production requirements.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endParaRPr lang="en-US" sz="3200" b="1" spc="22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b="1" spc="22" dirty="0">
                <a:solidFill>
                  <a:srgbClr val="231F20"/>
                </a:solidFill>
                <a:latin typeface="Arial"/>
                <a:cs typeface="Arial"/>
              </a:rPr>
              <a:t>Phase 4: Protocol Optimization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Iterating on the CAM toolpaths and machining parameters based on the metrology data.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US" sz="3200" spc="22" dirty="0">
                <a:solidFill>
                  <a:srgbClr val="231F20"/>
                </a:solidFill>
                <a:latin typeface="Arial"/>
                <a:cs typeface="Arial"/>
              </a:rPr>
              <a:t>Finalizing a standardized, repeatable post-processing workflow that can be consistently applied to future PBF components.</a:t>
            </a:r>
          </a:p>
        </p:txBody>
      </p:sp>
      <p:sp>
        <p:nvSpPr>
          <p:cNvPr id="31" name="object 4"/>
          <p:cNvSpPr txBox="1"/>
          <p:nvPr/>
        </p:nvSpPr>
        <p:spPr>
          <a:xfrm>
            <a:off x="32926554" y="26795111"/>
            <a:ext cx="9694635" cy="592861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898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7976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6964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5952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94940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93928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2917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1905" algn="l" defTabSz="498988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6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latin typeface="Arial"/>
                <a:cs typeface="Arial"/>
              </a:rPr>
              <a:t>Acknowledgements</a:t>
            </a:r>
          </a:p>
          <a:p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Basel Alsayyed, Ph.D., P.Eng., 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Arial"/>
              </a:rPr>
              <a:t>CMfgE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, | Faculty Mentor, Engineering Technology Program Director</a:t>
            </a:r>
          </a:p>
          <a:p>
            <a:pPr lvl="0" defTabSz="2194560">
              <a:lnSpc>
                <a:spcPts val="3360"/>
              </a:lnSpc>
              <a:spcAft>
                <a:spcPts val="1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defTabSz="2194560">
              <a:lnSpc>
                <a:spcPts val="3360"/>
              </a:lnSpc>
              <a:spcAft>
                <a:spcPts val="1000"/>
              </a:spcAft>
            </a:pP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John "Monty" Graham | Interim Director Rapid Center</a:t>
            </a:r>
            <a:endParaRPr lang="en-US" i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6B5A7-B376-361A-C6F2-10C23C75F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5521" y="18860444"/>
            <a:ext cx="4027715" cy="10256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8EA0B-0B7A-E0F6-BC63-58040B04A0A4}"/>
              </a:ext>
            </a:extLst>
          </p:cNvPr>
          <p:cNvSpPr txBox="1"/>
          <p:nvPr/>
        </p:nvSpPr>
        <p:spPr>
          <a:xfrm>
            <a:off x="23470037" y="29116906"/>
            <a:ext cx="6966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 3</a:t>
            </a:r>
          </a:p>
          <a:p>
            <a:pPr algn="ctr"/>
            <a:r>
              <a:rPr lang="en-US" sz="3200" dirty="0"/>
              <a:t>Comparison of PBF part before and after basic post processing on lathe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946FB6-F329-0B70-E240-A95DB4B6DD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71075" y="21923829"/>
            <a:ext cx="9741465" cy="73060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2BAE08-D6A4-5F68-86D5-DFF9D9F4B04A}"/>
              </a:ext>
            </a:extLst>
          </p:cNvPr>
          <p:cNvSpPr txBox="1"/>
          <p:nvPr/>
        </p:nvSpPr>
        <p:spPr>
          <a:xfrm>
            <a:off x="1270011" y="29229927"/>
            <a:ext cx="88101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 1</a:t>
            </a:r>
            <a:br>
              <a:rPr lang="en-US" sz="3200" dirty="0"/>
            </a:br>
            <a:r>
              <a:rPr lang="en-US" sz="3200" dirty="0"/>
              <a:t>HAAS UMC500 the machine that will be used to post-process PBF manufactured parts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dirty="0"/>
              <a:t>Adapted from: https://www.haascnc.com/content/dam/haascnc/pdp_feed/machines/UMC-500.png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644FDE-49D8-99CC-0BA0-B395C2E3B46D}"/>
              </a:ext>
            </a:extLst>
          </p:cNvPr>
          <p:cNvSpPr txBox="1"/>
          <p:nvPr/>
        </p:nvSpPr>
        <p:spPr>
          <a:xfrm>
            <a:off x="12162464" y="30461033"/>
            <a:ext cx="8810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Figure 2</a:t>
            </a:r>
            <a:br>
              <a:rPr lang="en-US" sz="3200" dirty="0"/>
            </a:br>
            <a:r>
              <a:rPr lang="en-US" sz="3200" dirty="0"/>
              <a:t>5-axis toolpath in Mastercam 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EEA4-7C04-28D8-4B13-AE5E65561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8026" y="22639200"/>
            <a:ext cx="8422374" cy="737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4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F00AF83DCA604EA35A9588C58BF52F" ma:contentTypeVersion="12" ma:contentTypeDescription="Create a new document." ma:contentTypeScope="" ma:versionID="b4d4d0479e09f0d8d62b1a10033de0a9">
  <xsd:schema xmlns:xsd="http://www.w3.org/2001/XMLSchema" xmlns:xs="http://www.w3.org/2001/XMLSchema" xmlns:p="http://schemas.microsoft.com/office/2006/metadata/properties" xmlns:ns2="d4ab2ec3-2a52-47f9-9a11-c025a7a01941" xmlns:ns3="710a3416-c9ec-433a-8ee9-a9af64f7785e" targetNamespace="http://schemas.microsoft.com/office/2006/metadata/properties" ma:root="true" ma:fieldsID="929a06ee0f7841c76656f6a123def511" ns2:_="" ns3:_="">
    <xsd:import namespace="d4ab2ec3-2a52-47f9-9a11-c025a7a01941"/>
    <xsd:import namespace="710a3416-c9ec-433a-8ee9-a9af64f7785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b2ec3-2a52-47f9-9a11-c025a7a0194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153e1a-6dd8-49b1-99b5-62373a7b77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a3416-c9ec-433a-8ee9-a9af64f7785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659e4a2-e24c-45cd-9259-904a2b13a87b}" ma:internalName="TaxCatchAll" ma:showField="CatchAllData" ma:web="710a3416-c9ec-433a-8ee9-a9af64f778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0a3416-c9ec-433a-8ee9-a9af64f7785e" xsi:nil="true"/>
    <ReferenceId xmlns="d4ab2ec3-2a52-47f9-9a11-c025a7a01941" xsi:nil="true"/>
    <lcf76f155ced4ddcb4097134ff3c332f xmlns="d4ab2ec3-2a52-47f9-9a11-c025a7a0194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AA7503-7B38-4190-A1C2-C1C9047CA75A}"/>
</file>

<file path=customXml/itemProps2.xml><?xml version="1.0" encoding="utf-8"?>
<ds:datastoreItem xmlns:ds="http://schemas.openxmlformats.org/officeDocument/2006/customXml" ds:itemID="{B46734B2-7DC1-4D59-B331-0A9776ADCDD4}"/>
</file>

<file path=customXml/itemProps3.xml><?xml version="1.0" encoding="utf-8"?>
<ds:datastoreItem xmlns:ds="http://schemas.openxmlformats.org/officeDocument/2006/customXml" ds:itemID="{B545C94F-BEF6-4DC8-A509-1D15326F4DAC}"/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673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Balentine</dc:creator>
  <cp:lastModifiedBy>Alex Borrelli</cp:lastModifiedBy>
  <cp:revision>32</cp:revision>
  <dcterms:created xsi:type="dcterms:W3CDTF">2018-03-07T15:08:45Z</dcterms:created>
  <dcterms:modified xsi:type="dcterms:W3CDTF">2026-03-13T13:50:31Z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d321b5f-a4ea-42e4-9273-2f91b9a1a708_Enabled">
    <vt:lpwstr>true</vt:lpwstr>
  </property>
  <property fmtid="{D5CDD505-2E9C-101B-9397-08002B2CF9AE}" pid="3" name="MSIP_Label_8d321b5f-a4ea-42e4-9273-2f91b9a1a708_SetDate">
    <vt:lpwstr>2026-03-10T23:20:08Z</vt:lpwstr>
  </property>
  <property fmtid="{D5CDD505-2E9C-101B-9397-08002B2CF9AE}" pid="4" name="MSIP_Label_8d321b5f-a4ea-42e4-9273-2f91b9a1a708_Method">
    <vt:lpwstr>Standard</vt:lpwstr>
  </property>
  <property fmtid="{D5CDD505-2E9C-101B-9397-08002B2CF9AE}" pid="5" name="MSIP_Label_8d321b5f-a4ea-42e4-9273-2f91b9a1a708_Name">
    <vt:lpwstr>Low Confidentiality - Green</vt:lpwstr>
  </property>
  <property fmtid="{D5CDD505-2E9C-101B-9397-08002B2CF9AE}" pid="6" name="MSIP_Label_8d321b5f-a4ea-42e4-9273-2f91b9a1a708_SiteId">
    <vt:lpwstr>c5b35b5a-16d5-4414-8ee1-7bde70543f1b</vt:lpwstr>
  </property>
  <property fmtid="{D5CDD505-2E9C-101B-9397-08002B2CF9AE}" pid="7" name="MSIP_Label_8d321b5f-a4ea-42e4-9273-2f91b9a1a708_ActionId">
    <vt:lpwstr>38e65344-4541-4b45-914d-16650384e404</vt:lpwstr>
  </property>
  <property fmtid="{D5CDD505-2E9C-101B-9397-08002B2CF9AE}" pid="8" name="MSIP_Label_8d321b5f-a4ea-42e4-9273-2f91b9a1a708_ContentBits">
    <vt:lpwstr>0</vt:lpwstr>
  </property>
  <property fmtid="{D5CDD505-2E9C-101B-9397-08002B2CF9AE}" pid="9" name="MSIP_Label_8d321b5f-a4ea-42e4-9273-2f91b9a1a708_Tag">
    <vt:lpwstr>10, 3, 0, 1</vt:lpwstr>
  </property>
  <property fmtid="{D5CDD505-2E9C-101B-9397-08002B2CF9AE}" pid="10" name="ContentTypeId">
    <vt:lpwstr>0x010100A4F00AF83DCA604EA35A9588C58BF52F</vt:lpwstr>
  </property>
</Properties>
</file>