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DAD880-5109-5702-CA76-44A29E6D8E49}" name="Ramona Whichello" initials="RW" userId="S::rwhichello@wcu.edu::e7ad6207-20de-4802-93cc-520dfc4a939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89" autoAdjust="0"/>
    <p:restoredTop sz="93673" autoAdjust="0"/>
  </p:normalViewPr>
  <p:slideViewPr>
    <p:cSldViewPr snapToGrid="0" snapToObjects="1" showGuides="1">
      <p:cViewPr varScale="1">
        <p:scale>
          <a:sx n="25" d="100"/>
          <a:sy n="25" d="100"/>
        </p:scale>
        <p:origin x="1736" y="160"/>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Users/amanda/Desktop/Final%20Project%20Toolkit/Poster%20Grap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latin typeface="Times New Roman" panose="02020603050405020304" pitchFamily="18" charset="0"/>
                <a:cs typeface="Times New Roman" panose="02020603050405020304" pitchFamily="18" charset="0"/>
              </a:rPr>
              <a:t>Distribution</a:t>
            </a:r>
            <a:r>
              <a:rPr lang="en-US" sz="1600" b="1" baseline="0" dirty="0">
                <a:latin typeface="Times New Roman" panose="02020603050405020304" pitchFamily="18" charset="0"/>
                <a:cs typeface="Times New Roman" panose="02020603050405020304" pitchFamily="18" charset="0"/>
              </a:rPr>
              <a:t> of Article Type in Literature Review (n= 27)</a:t>
            </a:r>
            <a:endParaRPr lang="en-US" sz="1600" b="1"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541206198547025E-2"/>
          <c:y val="6.9424108662768602E-2"/>
          <c:w val="0.93175520712379689"/>
          <c:h val="0.85388121298648101"/>
        </c:manualLayout>
      </c:layout>
      <c:barChart>
        <c:barDir val="col"/>
        <c:grouping val="clustered"/>
        <c:varyColors val="0"/>
        <c:ser>
          <c:idx val="0"/>
          <c:order val="0"/>
          <c:tx>
            <c:strRef>
              <c:f>Sheet1!$B$1</c:f>
              <c:strCache>
                <c:ptCount val="1"/>
                <c:pt idx="0">
                  <c:v>Number of Articles</c:v>
                </c:pt>
              </c:strCache>
            </c:strRef>
          </c:tx>
          <c:spPr>
            <a:solidFill>
              <a:schemeClr val="accent1"/>
            </a:solidFill>
            <a:ln>
              <a:noFill/>
            </a:ln>
            <a:effectLst/>
          </c:spPr>
          <c:invertIfNegative val="0"/>
          <c:cat>
            <c:strRef>
              <c:f>Sheet1!$A$2:$A$7</c:f>
              <c:strCache>
                <c:ptCount val="6"/>
                <c:pt idx="0">
                  <c:v>Quantitative / Quasi-experimental</c:v>
                </c:pt>
                <c:pt idx="1">
                  <c:v>Qualitative</c:v>
                </c:pt>
                <c:pt idx="2">
                  <c:v>Mixed Methods</c:v>
                </c:pt>
                <c:pt idx="3">
                  <c:v>Systematic Reviews</c:v>
                </c:pt>
                <c:pt idx="4">
                  <c:v>Quality Improvement</c:v>
                </c:pt>
                <c:pt idx="5">
                  <c:v>Conceptual / Theoretical</c:v>
                </c:pt>
              </c:strCache>
            </c:strRef>
          </c:cat>
          <c:val>
            <c:numRef>
              <c:f>Sheet1!$B$2:$B$7</c:f>
              <c:numCache>
                <c:formatCode>General</c:formatCode>
                <c:ptCount val="6"/>
                <c:pt idx="0">
                  <c:v>8</c:v>
                </c:pt>
                <c:pt idx="1">
                  <c:v>3</c:v>
                </c:pt>
                <c:pt idx="2">
                  <c:v>2</c:v>
                </c:pt>
                <c:pt idx="3">
                  <c:v>5</c:v>
                </c:pt>
                <c:pt idx="4">
                  <c:v>3</c:v>
                </c:pt>
                <c:pt idx="5">
                  <c:v>6</c:v>
                </c:pt>
              </c:numCache>
            </c:numRef>
          </c:val>
          <c:extLst>
            <c:ext xmlns:c16="http://schemas.microsoft.com/office/drawing/2014/chart" uri="{C3380CC4-5D6E-409C-BE32-E72D297353CC}">
              <c16:uniqueId val="{00000000-0273-1C41-8D7A-4A413FB608D6}"/>
            </c:ext>
          </c:extLst>
        </c:ser>
        <c:dLbls>
          <c:showLegendKey val="0"/>
          <c:showVal val="0"/>
          <c:showCatName val="0"/>
          <c:showSerName val="0"/>
          <c:showPercent val="0"/>
          <c:showBubbleSize val="0"/>
        </c:dLbls>
        <c:gapWidth val="219"/>
        <c:overlap val="-27"/>
        <c:axId val="582678383"/>
        <c:axId val="1384102336"/>
      </c:barChart>
      <c:catAx>
        <c:axId val="582678383"/>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latin typeface="Times New Roman" panose="02020603050405020304" pitchFamily="18" charset="0"/>
                    <a:cs typeface="Times New Roman" panose="02020603050405020304" pitchFamily="18" charset="0"/>
                  </a:rPr>
                  <a:t>Article</a:t>
                </a:r>
                <a:r>
                  <a:rPr lang="en-US" sz="1400" b="1" baseline="0" dirty="0">
                    <a:latin typeface="Times New Roman" panose="02020603050405020304" pitchFamily="18" charset="0"/>
                    <a:cs typeface="Times New Roman" panose="02020603050405020304" pitchFamily="18" charset="0"/>
                  </a:rPr>
                  <a:t> Type</a:t>
                </a:r>
                <a:endParaRPr lang="en-US" sz="1400" b="1"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84102336"/>
        <c:crosses val="autoZero"/>
        <c:auto val="1"/>
        <c:lblAlgn val="ctr"/>
        <c:lblOffset val="100"/>
        <c:noMultiLvlLbl val="0"/>
      </c:catAx>
      <c:valAx>
        <c:axId val="1384102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Times New Roman" panose="02020603050405020304" pitchFamily="18" charset="0"/>
                    <a:cs typeface="Times New Roman" panose="02020603050405020304" pitchFamily="18" charset="0"/>
                  </a:rPr>
                  <a:t>Number</a:t>
                </a:r>
                <a:r>
                  <a:rPr lang="en-US" baseline="0" dirty="0">
                    <a:latin typeface="Times New Roman" panose="02020603050405020304" pitchFamily="18" charset="0"/>
                    <a:cs typeface="Times New Roman" panose="02020603050405020304" pitchFamily="18" charset="0"/>
                  </a:rPr>
                  <a:t> of Articles</a:t>
                </a:r>
                <a:endParaRPr lang="en-US" dirty="0">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82678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0.0036</cdr:x>
      <cdr:y>0.5129</cdr:y>
    </cdr:from>
    <cdr:to>
      <cdr:x>0.13309</cdr:x>
      <cdr:y>0.74516</cdr:y>
    </cdr:to>
    <cdr:sp macro="" textlink="">
      <cdr:nvSpPr>
        <cdr:cNvPr id="2" name="TextBox 1">
          <a:extLst xmlns:a="http://schemas.openxmlformats.org/drawingml/2006/main">
            <a:ext uri="{FF2B5EF4-FFF2-40B4-BE49-F238E27FC236}">
              <a16:creationId xmlns:a16="http://schemas.microsoft.com/office/drawing/2014/main" id="{EFEE9279-0DD1-EC90-493C-23DAD12DA457}"/>
            </a:ext>
          </a:extLst>
        </cdr:cNvPr>
        <cdr:cNvSpPr txBox="1"/>
      </cdr:nvSpPr>
      <cdr:spPr>
        <a:xfrm xmlns:a="http://schemas.openxmlformats.org/drawingml/2006/main">
          <a:off x="25400" y="20193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1E074-7809-584A-B871-47429EA7CF9F}" type="datetimeFigureOut">
              <a:rPr lang="en-US" smtClean="0"/>
              <a:t>3/16/26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0E58B-A827-E64A-BB0B-59024C1B713B}" type="slidenum">
              <a:rPr lang="en-US" smtClean="0"/>
              <a:t>‹#›</a:t>
            </a:fld>
            <a:endParaRPr lang="en-US" dirty="0"/>
          </a:p>
        </p:txBody>
      </p:sp>
    </p:spTree>
    <p:extLst>
      <p:ext uri="{BB962C8B-B14F-4D97-AF65-F5344CB8AC3E}">
        <p14:creationId xmlns:p14="http://schemas.microsoft.com/office/powerpoint/2010/main" val="15817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0E58B-A827-E64A-BB0B-59024C1B713B}" type="slidenum">
              <a:rPr lang="en-US" smtClean="0"/>
              <a:t>1</a:t>
            </a:fld>
            <a:endParaRPr lang="en-US" dirty="0"/>
          </a:p>
        </p:txBody>
      </p:sp>
    </p:spTree>
    <p:extLst>
      <p:ext uri="{BB962C8B-B14F-4D97-AF65-F5344CB8AC3E}">
        <p14:creationId xmlns:p14="http://schemas.microsoft.com/office/powerpoint/2010/main" val="363542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dirty="0"/>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dirty="0"/>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dirty="0"/>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dirty="0"/>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3/16/26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dirty="0"/>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D7564-EFFA-A944-A1A7-83D830D96081}" type="datetimeFigureOut">
              <a:rPr lang="en-US" smtClean="0"/>
              <a:t>3/16/26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dirty="0"/>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D7564-EFFA-A944-A1A7-83D830D96081}" type="datetimeFigureOut">
              <a:rPr lang="en-US" smtClean="0"/>
              <a:t>3/16/26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dirty="0"/>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D7564-EFFA-A944-A1A7-83D830D96081}" type="datetimeFigureOut">
              <a:rPr lang="en-US" smtClean="0"/>
              <a:t>3/16/26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dirty="0"/>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3/16/26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dirty="0"/>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dirty="0"/>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3/16/26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dirty="0"/>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3/16/26</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dirty="0"/>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s://doi.org/10.32481/djph.2022.12.032" TargetMode="External"/><Relationship Id="rId18" Type="http://schemas.openxmlformats.org/officeDocument/2006/relationships/hyperlink" Target="https://doi.org/10.1186/s12913-018-3654-0" TargetMode="External"/><Relationship Id="rId26" Type="http://schemas.openxmlformats.org/officeDocument/2006/relationships/hyperlink" Target="https://doi.org/10.1186/s12873-024-01135-2" TargetMode="External"/><Relationship Id="rId21" Type="http://schemas.openxmlformats.org/officeDocument/2006/relationships/hyperlink" Target="https://doi.org/10.2196/42016" TargetMode="External"/><Relationship Id="rId34" Type="http://schemas.openxmlformats.org/officeDocument/2006/relationships/chart" Target="../charts/chart1.xml"/><Relationship Id="rId7" Type="http://schemas.openxmlformats.org/officeDocument/2006/relationships/hyperlink" Target="https://doi.org/10.1186/s12913-024-10960-x" TargetMode="External"/><Relationship Id="rId12" Type="http://schemas.openxmlformats.org/officeDocument/2006/relationships/hyperlink" Target="https://doi.org/10.2147/oaem.s415971" TargetMode="External"/><Relationship Id="rId17" Type="http://schemas.openxmlformats.org/officeDocument/2006/relationships/hyperlink" Target="https://doi.org/10.1038/s44401-025-00019-2" TargetMode="External"/><Relationship Id="rId25" Type="http://schemas.openxmlformats.org/officeDocument/2006/relationships/hyperlink" Target="https://doi.org/10.1002/emp2.12792" TargetMode="External"/><Relationship Id="rId33" Type="http://schemas.openxmlformats.org/officeDocument/2006/relationships/hyperlink" Target="https://doi.org/10.1007/s11739-025-04151-7" TargetMode="External"/><Relationship Id="rId2" Type="http://schemas.openxmlformats.org/officeDocument/2006/relationships/notesSlide" Target="../notesSlides/notesSlide1.xml"/><Relationship Id="rId16" Type="http://schemas.openxmlformats.org/officeDocument/2006/relationships/hyperlink" Target="https://doi.org/10.1016/j.jemermed.2022.10.007" TargetMode="External"/><Relationship Id="rId20" Type="http://schemas.openxmlformats.org/officeDocument/2006/relationships/hyperlink" Target="https://doi.org/10.15441/ceem.18.022" TargetMode="External"/><Relationship Id="rId29" Type="http://schemas.openxmlformats.org/officeDocument/2006/relationships/hyperlink" Target="https://doi.org/10.1186/s12913-020-05417-w" TargetMode="External"/><Relationship Id="rId1" Type="http://schemas.openxmlformats.org/officeDocument/2006/relationships/slideLayout" Target="../slideLayouts/slideLayout7.xml"/><Relationship Id="rId6" Type="http://schemas.openxmlformats.org/officeDocument/2006/relationships/hyperlink" Target="https://doi.org/10.1177/23743735221102455" TargetMode="External"/><Relationship Id="rId11" Type="http://schemas.openxmlformats.org/officeDocument/2006/relationships/hyperlink" Target="https://doi.org/10.5811/westjem.54605" TargetMode="External"/><Relationship Id="rId24" Type="http://schemas.openxmlformats.org/officeDocument/2006/relationships/hyperlink" Target="https://doi.org/10.3390/healthcare12191997" TargetMode="External"/><Relationship Id="rId32" Type="http://schemas.openxmlformats.org/officeDocument/2006/relationships/hyperlink" Target="https://doi.org/10.1111/acem.14946" TargetMode="External"/><Relationship Id="rId37" Type="http://schemas.openxmlformats.org/officeDocument/2006/relationships/image" Target="../media/image4.png"/><Relationship Id="rId5" Type="http://schemas.openxmlformats.org/officeDocument/2006/relationships/hyperlink" Target="https://doi.org/10.1007/s40092-019-00335-x" TargetMode="External"/><Relationship Id="rId15" Type="http://schemas.openxmlformats.org/officeDocument/2006/relationships/hyperlink" Target="https://doi.org/10.1186/s12245-024-00628-y" TargetMode="External"/><Relationship Id="rId23" Type="http://schemas.openxmlformats.org/officeDocument/2006/relationships/hyperlink" Target="https://doi.org/10.7759/cureus.52879" TargetMode="External"/><Relationship Id="rId28" Type="http://schemas.openxmlformats.org/officeDocument/2006/relationships/hyperlink" Target="https://doi.org/10.3390/healthcare10020279" TargetMode="External"/><Relationship Id="rId36" Type="http://schemas.openxmlformats.org/officeDocument/2006/relationships/image" Target="file:////Users/amanda/Library/Group%20Containers/UBF8T346G9.ms/WebArchiveCopyPasteTempFiles/com.microsoft.Word/content%3fid=file_00000000d77471fd87b9a5c59bbdca80&amp;ts=492664&amp;p=fs&amp;cid=1&amp;sig=92e0b4fbfe5c872f3c4c31d8f302f3ab7e6ed56df7403942eb985d66df62f824&amp;v=0" TargetMode="External"/><Relationship Id="rId10" Type="http://schemas.openxmlformats.org/officeDocument/2006/relationships/hyperlink" Target="https://doi.org/10.1016/j.jen.2022.07.003" TargetMode="External"/><Relationship Id="rId19" Type="http://schemas.openxmlformats.org/officeDocument/2006/relationships/hyperlink" Target="https://doi.org/10.1097/pq9.0000000000000473" TargetMode="External"/><Relationship Id="rId31" Type="http://schemas.openxmlformats.org/officeDocument/2006/relationships/hyperlink" Target="https://doi.org/10.1097/ncq.0000000000000627" TargetMode="External"/><Relationship Id="rId4" Type="http://schemas.openxmlformats.org/officeDocument/2006/relationships/image" Target="../media/image2.emf"/><Relationship Id="rId9" Type="http://schemas.openxmlformats.org/officeDocument/2006/relationships/hyperlink" Target="https://doi.org/10.1186/s12873-024-01163-y" TargetMode="External"/><Relationship Id="rId14" Type="http://schemas.openxmlformats.org/officeDocument/2006/relationships/hyperlink" Target="https://doi.org/10.1016/j.ienj.2023.101349" TargetMode="External"/><Relationship Id="rId22" Type="http://schemas.openxmlformats.org/officeDocument/2006/relationships/hyperlink" Target="https://doi.org/10.1371/journal.pone.0203316" TargetMode="External"/><Relationship Id="rId27" Type="http://schemas.openxmlformats.org/officeDocument/2006/relationships/hyperlink" Target="https://doi.org/10.1186/s12913-024-10725-6" TargetMode="External"/><Relationship Id="rId30" Type="http://schemas.openxmlformats.org/officeDocument/2006/relationships/hyperlink" Target="https://doi.org/10.1177/00469580251335799" TargetMode="External"/><Relationship Id="rId35" Type="http://schemas.openxmlformats.org/officeDocument/2006/relationships/image" Target="../media/image3.png"/><Relationship Id="rId8" Type="http://schemas.openxmlformats.org/officeDocument/2006/relationships/hyperlink" Target="https://doi.org/10.1155/2021/8883933" TargetMode="External"/><Relationship Id="rId3"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43891200" cy="5156879"/>
          </a:xfrm>
          <a:prstGeom prst="rect">
            <a:avLst/>
          </a:prstGeom>
        </p:spPr>
      </p:pic>
      <p:pic>
        <p:nvPicPr>
          <p:cNvPr id="5" name="Picture 4"/>
          <p:cNvPicPr>
            <a:picLocks noChangeAspect="1"/>
          </p:cNvPicPr>
          <p:nvPr/>
        </p:nvPicPr>
        <p:blipFill>
          <a:blip r:embed="rId4"/>
          <a:stretch>
            <a:fillRect/>
          </a:stretch>
        </p:blipFill>
        <p:spPr>
          <a:xfrm>
            <a:off x="37773872" y="1570984"/>
            <a:ext cx="4813300" cy="1968500"/>
          </a:xfrm>
          <a:prstGeom prst="rect">
            <a:avLst/>
          </a:prstGeom>
        </p:spPr>
      </p:pic>
      <p:sp>
        <p:nvSpPr>
          <p:cNvPr id="9" name="object 2"/>
          <p:cNvSpPr txBox="1">
            <a:spLocks/>
          </p:cNvSpPr>
          <p:nvPr/>
        </p:nvSpPr>
        <p:spPr>
          <a:xfrm>
            <a:off x="1377951" y="860716"/>
            <a:ext cx="33796584" cy="1502327"/>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r>
              <a:rPr sz="7200" dirty="0">
                <a:latin typeface="Times New Roman" panose="02020603050405020304" pitchFamily="18" charset="0"/>
                <a:cs typeface="Times New Roman" panose="02020603050405020304" pitchFamily="18" charset="0"/>
              </a:rPr>
              <a:t>Emergency Department Throughput: Leadership Strategies to Improve Patient Flow</a:t>
            </a:r>
          </a:p>
        </p:txBody>
      </p:sp>
      <p:sp>
        <p:nvSpPr>
          <p:cNvPr id="10" name="object 3"/>
          <p:cNvSpPr txBox="1"/>
          <p:nvPr/>
        </p:nvSpPr>
        <p:spPr>
          <a:xfrm>
            <a:off x="1377950" y="2794892"/>
            <a:ext cx="32918400" cy="1968500"/>
          </a:xfrm>
          <a:prstGeom prst="rect">
            <a:avLst/>
          </a:prstGeom>
        </p:spPr>
        <p:txBody>
          <a:bodyPr vert="horz" wrap="square" lIns="0" tIns="0" rIns="0" bIns="0" rtlCol="0">
            <a:noAutofit/>
          </a:bodyPr>
          <a:lstStyle/>
          <a:p>
            <a:r>
              <a:rPr sz="5400" dirty="0">
                <a:solidFill>
                  <a:schemeClr val="bg1"/>
                </a:solidFill>
                <a:latin typeface="Times New Roman" panose="02020603050405020304" pitchFamily="18" charset="0"/>
                <a:cs typeface="Times New Roman" panose="02020603050405020304" pitchFamily="18" charset="0"/>
              </a:rPr>
              <a:t>Amanda Hall, BSN, RN, CGRN, NE-BC</a:t>
            </a:r>
            <a:r>
              <a:rPr lang="en-US" sz="5400" dirty="0">
                <a:solidFill>
                  <a:schemeClr val="bg1"/>
                </a:solidFill>
                <a:latin typeface="Times New Roman" panose="02020603050405020304" pitchFamily="18" charset="0"/>
                <a:cs typeface="Times New Roman" panose="02020603050405020304" pitchFamily="18" charset="0"/>
              </a:rPr>
              <a:t>, Ramona Whichello DNP, RN, NEA-BC, Amy Putnam DNP, RN, CNE</a:t>
            </a:r>
            <a:endParaRPr sz="5400" dirty="0">
              <a:solidFill>
                <a:schemeClr val="bg1"/>
              </a:solidFill>
              <a:latin typeface="Times New Roman" panose="02020603050405020304" pitchFamily="18" charset="0"/>
              <a:cs typeface="Times New Roman" panose="02020603050405020304" pitchFamily="18" charset="0"/>
            </a:endParaRPr>
          </a:p>
          <a:p>
            <a:r>
              <a:rPr sz="5400" dirty="0">
                <a:solidFill>
                  <a:schemeClr val="bg1"/>
                </a:solidFill>
                <a:latin typeface="Times New Roman" panose="02020603050405020304" pitchFamily="18" charset="0"/>
                <a:cs typeface="Times New Roman" panose="02020603050405020304" pitchFamily="18" charset="0"/>
              </a:rPr>
              <a:t>Western Carolina University – MS(N) Program</a:t>
            </a:r>
          </a:p>
        </p:txBody>
      </p:sp>
      <p:sp>
        <p:nvSpPr>
          <p:cNvPr id="13" name="object 4"/>
          <p:cNvSpPr txBox="1"/>
          <p:nvPr/>
        </p:nvSpPr>
        <p:spPr>
          <a:xfrm>
            <a:off x="749554" y="6181344"/>
            <a:ext cx="9882124" cy="253837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r>
              <a:rPr sz="4000" b="1" dirty="0">
                <a:latin typeface="Times New Roman" panose="02020603050405020304" pitchFamily="18" charset="0"/>
                <a:cs typeface="Times New Roman" panose="02020603050405020304" pitchFamily="18" charset="0"/>
              </a:rPr>
              <a:t>ABSTRACT</a:t>
            </a:r>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a:p>
            <a:r>
              <a:rPr sz="4000" dirty="0">
                <a:latin typeface="Times New Roman" panose="02020603050405020304" pitchFamily="18" charset="0"/>
                <a:cs typeface="Times New Roman" panose="02020603050405020304" pitchFamily="18" charset="0"/>
              </a:rPr>
              <a:t>Emergency department (ED) overcrowding remains a persistent challenge that affects patient safety, quality of care, and operational efficiency. This literature review synthesized evidence from 27 peer‑reviewed studies published between 2018 and 2025 examining leadership and operational strategies that influence ED throughput. Major themes included discharge delays, patient volume and acuity management, workforce shortages, technology integration, process improvement, and patient equity. Findings indicate that leadership engagement, early discharge planning, predictive staffing models, technology‑supported decision making, and coordinated hospital‑wide process improvement initiatives significantly improve patient flow and reduce crowding. Systems Theory provides a framework for understanding ED throughput as an interconnected system influenced by clinical workflows, staffing structures, and hospital capacity.</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Key Findings:</a:t>
            </a:r>
          </a:p>
          <a:p>
            <a:endParaRPr lang="en-US" dirty="0"/>
          </a:p>
          <a:p>
            <a:r>
              <a:rPr lang="en-US" sz="4000" dirty="0">
                <a:latin typeface="Times New Roman" panose="02020603050405020304" pitchFamily="18" charset="0"/>
                <a:cs typeface="Times New Roman" panose="02020603050405020304" pitchFamily="18" charset="0"/>
              </a:rPr>
              <a:t>• Leadership engagement improves system coordination </a:t>
            </a:r>
            <a:r>
              <a:rPr lang="en-US" sz="3200" dirty="0">
                <a:latin typeface="Times New Roman" panose="02020603050405020304" pitchFamily="18" charset="0"/>
                <a:cs typeface="Times New Roman" panose="02020603050405020304" pitchFamily="18" charset="0"/>
              </a:rPr>
              <a:t>(Devia et al., 2025; Mangum et al., 2021; McKenna et al., 2019; Youssef et al., 2024).</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Early discharge planning reduces boarding </a:t>
            </a:r>
            <a:r>
              <a:rPr lang="en-US" sz="3200" dirty="0">
                <a:latin typeface="Times New Roman" panose="02020603050405020304" pitchFamily="18" charset="0"/>
                <a:cs typeface="Times New Roman" panose="02020603050405020304" pitchFamily="18" charset="0"/>
              </a:rPr>
              <a:t>(Bailey et al., 2024; Importa et al., 2018; Mostafa &amp; El-Atawi, 2024).</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Predictive staffing aligns workforce with demand </a:t>
            </a:r>
            <a:r>
              <a:rPr lang="en-US" sz="3200" dirty="0">
                <a:latin typeface="Times New Roman" panose="02020603050405020304" pitchFamily="18" charset="0"/>
                <a:cs typeface="Times New Roman" panose="02020603050405020304" pitchFamily="18" charset="0"/>
              </a:rPr>
              <a:t>(El Hussein et al., 2022; Heiks &amp; Sabine, 2022; Hodgson et al., 2024; Morley et al., 2018; Notarnicola et al., 2024).</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Technology dashboards improve decision making </a:t>
            </a:r>
            <a:r>
              <a:rPr lang="en-US" sz="3200" dirty="0">
                <a:latin typeface="Times New Roman" panose="02020603050405020304" pitchFamily="18" charset="0"/>
                <a:cs typeface="Times New Roman" panose="02020603050405020304" pitchFamily="18" charset="0"/>
              </a:rPr>
              <a:t>(Ashan et al., 2019; Hu et al., 2025; Porto, 2024; Vainieri et al., 2020; Wang et al., 2025; Wolf et al., 2022).</a:t>
            </a:r>
          </a:p>
          <a:p>
            <a:r>
              <a:rPr lang="en-US" sz="32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 </a:t>
            </a:r>
          </a:p>
          <a:p>
            <a:endParaRPr lang="en-US" sz="4000" dirty="0">
              <a:latin typeface="Times New Roman" panose="02020603050405020304" pitchFamily="18" charset="0"/>
              <a:cs typeface="Times New Roman" panose="02020603050405020304" pitchFamily="18" charset="0"/>
            </a:endParaRPr>
          </a:p>
          <a:p>
            <a:endParaRPr dirty="0"/>
          </a:p>
        </p:txBody>
      </p:sp>
      <p:sp>
        <p:nvSpPr>
          <p:cNvPr id="14" name="object 140"/>
          <p:cNvSpPr/>
          <p:nvPr/>
        </p:nvSpPr>
        <p:spPr>
          <a:xfrm>
            <a:off x="11309348"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dirty="0"/>
          </a:p>
        </p:txBody>
      </p:sp>
      <p:sp>
        <p:nvSpPr>
          <p:cNvPr id="15" name="object 141"/>
          <p:cNvSpPr/>
          <p:nvPr/>
        </p:nvSpPr>
        <p:spPr>
          <a:xfrm>
            <a:off x="219392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dirty="0"/>
          </a:p>
        </p:txBody>
      </p:sp>
      <p:sp>
        <p:nvSpPr>
          <p:cNvPr id="16" name="object 142"/>
          <p:cNvSpPr/>
          <p:nvPr/>
        </p:nvSpPr>
        <p:spPr>
          <a:xfrm>
            <a:off x="32581850" y="6161710"/>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dirty="0"/>
          </a:p>
        </p:txBody>
      </p:sp>
      <p:sp>
        <p:nvSpPr>
          <p:cNvPr id="21" name="object 4"/>
          <p:cNvSpPr txBox="1"/>
          <p:nvPr/>
        </p:nvSpPr>
        <p:spPr>
          <a:xfrm>
            <a:off x="12038838" y="6181345"/>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r>
              <a:rPr sz="4000" b="1" dirty="0">
                <a:latin typeface="Times New Roman" panose="02020603050405020304" pitchFamily="18" charset="0"/>
                <a:cs typeface="Times New Roman" panose="02020603050405020304" pitchFamily="18" charset="0"/>
              </a:rPr>
              <a:t>METHODS</a:t>
            </a:r>
            <a:endParaRPr lang="en-US" sz="4000" b="1"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A comprehensive literature review was conducted using CINAHL Plus, MEDLINE Complete, APA PsycArticles, Academic Search Premier, and Health Source: Nursing/Academic Edition. Search terms included leadership, emergency department throughput, patient flow, crowding, staffing shortages, and quality improvement. Studies were limited to peer‑reviewed English publications from 2018–2025.</a:t>
            </a:r>
          </a:p>
          <a:p>
            <a:endParaRPr sz="3200"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 212 records identified</a:t>
            </a:r>
          </a:p>
          <a:p>
            <a:r>
              <a:rPr sz="3200" dirty="0">
                <a:latin typeface="Times New Roman" panose="02020603050405020304" pitchFamily="18" charset="0"/>
                <a:cs typeface="Times New Roman" panose="02020603050405020304" pitchFamily="18" charset="0"/>
              </a:rPr>
              <a:t>• 168 records after duplicates removed</a:t>
            </a:r>
          </a:p>
          <a:p>
            <a:r>
              <a:rPr sz="3200" dirty="0">
                <a:latin typeface="Times New Roman" panose="02020603050405020304" pitchFamily="18" charset="0"/>
                <a:cs typeface="Times New Roman" panose="02020603050405020304" pitchFamily="18" charset="0"/>
              </a:rPr>
              <a:t>• 41 full‑text articles reviewed</a:t>
            </a:r>
          </a:p>
          <a:p>
            <a:r>
              <a:rPr sz="3200" dirty="0">
                <a:latin typeface="Times New Roman" panose="02020603050405020304" pitchFamily="18" charset="0"/>
                <a:cs typeface="Times New Roman" panose="02020603050405020304" pitchFamily="18" charset="0"/>
              </a:rPr>
              <a:t>• 27 studies included in final synthesis</a:t>
            </a:r>
          </a:p>
          <a:p>
            <a:endParaRPr sz="3200"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Critical appraisal was performed using CASP tools and PRISMA guidelines.</a:t>
            </a:r>
          </a:p>
        </p:txBody>
      </p:sp>
      <p:sp>
        <p:nvSpPr>
          <p:cNvPr id="26" name="object 4"/>
          <p:cNvSpPr txBox="1"/>
          <p:nvPr/>
        </p:nvSpPr>
        <p:spPr>
          <a:xfrm>
            <a:off x="12038838" y="27974545"/>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endParaRPr lang="en-US" sz="2800" spc="22" dirty="0">
              <a:solidFill>
                <a:srgbClr val="231F20"/>
              </a:solidFill>
              <a:latin typeface="Arial"/>
              <a:cs typeface="Arial"/>
            </a:endParaRPr>
          </a:p>
        </p:txBody>
      </p:sp>
      <p:sp>
        <p:nvSpPr>
          <p:cNvPr id="28" name="object 4"/>
          <p:cNvSpPr txBox="1"/>
          <p:nvPr/>
        </p:nvSpPr>
        <p:spPr>
          <a:xfrm>
            <a:off x="22668739" y="6161277"/>
            <a:ext cx="9253728" cy="25379740"/>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r>
              <a:rPr sz="4000" b="1" dirty="0">
                <a:latin typeface="Times New Roman" panose="02020603050405020304" pitchFamily="18" charset="0"/>
                <a:cs typeface="Times New Roman" panose="02020603050405020304" pitchFamily="18" charset="0"/>
              </a:rPr>
              <a:t>RESULTS</a:t>
            </a:r>
            <a:endParaRPr lang="en-US" sz="4000" b="1" dirty="0">
              <a:latin typeface="Times New Roman" panose="02020603050405020304" pitchFamily="18" charset="0"/>
              <a:cs typeface="Times New Roman" panose="02020603050405020304" pitchFamily="18" charset="0"/>
            </a:endParaRPr>
          </a:p>
          <a:p>
            <a:endParaRPr sz="4000"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Six major themes influenc</a:t>
            </a:r>
            <a:r>
              <a:rPr lang="en-US" sz="3200" dirty="0">
                <a:latin typeface="Times New Roman" panose="02020603050405020304" pitchFamily="18" charset="0"/>
                <a:cs typeface="Times New Roman" panose="02020603050405020304" pitchFamily="18" charset="0"/>
              </a:rPr>
              <a:t>e</a:t>
            </a:r>
            <a:r>
              <a:rPr sz="3200" dirty="0">
                <a:latin typeface="Times New Roman" panose="02020603050405020304" pitchFamily="18" charset="0"/>
                <a:cs typeface="Times New Roman" panose="02020603050405020304" pitchFamily="18" charset="0"/>
              </a:rPr>
              <a:t> ED throughput</a:t>
            </a:r>
            <a:r>
              <a:rPr lang="en-US" sz="3200" dirty="0">
                <a:latin typeface="Times New Roman" panose="02020603050405020304" pitchFamily="18" charset="0"/>
                <a:cs typeface="Times New Roman" panose="02020603050405020304" pitchFamily="18" charset="0"/>
              </a:rPr>
              <a:t>:</a:t>
            </a: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sz="3200" b="1" dirty="0">
                <a:latin typeface="Times New Roman" panose="02020603050405020304" pitchFamily="18" charset="0"/>
                <a:cs typeface="Times New Roman" panose="02020603050405020304" pitchFamily="18" charset="0"/>
              </a:rPr>
              <a:t>Process </a:t>
            </a:r>
            <a:r>
              <a:rPr lang="en-US" sz="3200" b="1" dirty="0">
                <a:latin typeface="Times New Roman" panose="02020603050405020304" pitchFamily="18" charset="0"/>
                <a:cs typeface="Times New Roman" panose="02020603050405020304" pitchFamily="18" charset="0"/>
              </a:rPr>
              <a:t>I</a:t>
            </a:r>
            <a:r>
              <a:rPr sz="3200" b="1" dirty="0">
                <a:latin typeface="Times New Roman" panose="02020603050405020304" pitchFamily="18" charset="0"/>
                <a:cs typeface="Times New Roman" panose="02020603050405020304" pitchFamily="18" charset="0"/>
              </a:rPr>
              <a:t>mprovement: </a:t>
            </a:r>
            <a:r>
              <a:rPr sz="3200" dirty="0">
                <a:latin typeface="Times New Roman" panose="02020603050405020304" pitchFamily="18" charset="0"/>
                <a:cs typeface="Times New Roman" panose="02020603050405020304" pitchFamily="18" charset="0"/>
              </a:rPr>
              <a:t>Lean methodologies,</a:t>
            </a:r>
            <a:r>
              <a:rPr lang="en-US" sz="32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provider‑in‑triage models, and fast‑track pathways reduce length of stay and improve workflow efficiency</a:t>
            </a: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(Bailey et al., 2024; Devia et al., 2025; Importa et al., 2018; Mangum et al., 2021; McKenna et al., 2019; Mostafa &amp; El-Atawi, 2024; Youssef et al., 2024).</a:t>
            </a:r>
          </a:p>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sz="3200" b="1" dirty="0">
                <a:latin typeface="Times New Roman" panose="02020603050405020304" pitchFamily="18" charset="0"/>
                <a:cs typeface="Times New Roman" panose="02020603050405020304" pitchFamily="18" charset="0"/>
              </a:rPr>
              <a:t>Patient </a:t>
            </a:r>
            <a:r>
              <a:rPr lang="en-US" sz="3200" b="1" dirty="0">
                <a:latin typeface="Times New Roman" panose="02020603050405020304" pitchFamily="18" charset="0"/>
                <a:cs typeface="Times New Roman" panose="02020603050405020304" pitchFamily="18" charset="0"/>
              </a:rPr>
              <a:t>V</a:t>
            </a:r>
            <a:r>
              <a:rPr sz="3200" b="1" dirty="0">
                <a:latin typeface="Times New Roman" panose="02020603050405020304" pitchFamily="18" charset="0"/>
                <a:cs typeface="Times New Roman" panose="02020603050405020304" pitchFamily="18" charset="0"/>
              </a:rPr>
              <a:t>olume and </a:t>
            </a:r>
            <a:r>
              <a:rPr lang="en-US" sz="3200" b="1" dirty="0">
                <a:latin typeface="Times New Roman" panose="02020603050405020304" pitchFamily="18" charset="0"/>
                <a:cs typeface="Times New Roman" panose="02020603050405020304" pitchFamily="18" charset="0"/>
              </a:rPr>
              <a:t>A</a:t>
            </a:r>
            <a:r>
              <a:rPr sz="3200" b="1" dirty="0">
                <a:latin typeface="Times New Roman" panose="02020603050405020304" pitchFamily="18" charset="0"/>
                <a:cs typeface="Times New Roman" panose="02020603050405020304" pitchFamily="18" charset="0"/>
              </a:rPr>
              <a:t>cuity </a:t>
            </a:r>
            <a:r>
              <a:rPr lang="en-US" sz="3200" b="1" dirty="0">
                <a:latin typeface="Times New Roman" panose="02020603050405020304" pitchFamily="18" charset="0"/>
                <a:cs typeface="Times New Roman" panose="02020603050405020304" pitchFamily="18" charset="0"/>
              </a:rPr>
              <a:t>M</a:t>
            </a:r>
            <a:r>
              <a:rPr sz="3200" b="1" dirty="0">
                <a:latin typeface="Times New Roman" panose="02020603050405020304" pitchFamily="18" charset="0"/>
                <a:cs typeface="Times New Roman" panose="02020603050405020304" pitchFamily="18" charset="0"/>
              </a:rPr>
              <a:t>anagement: </a:t>
            </a:r>
            <a:r>
              <a:rPr sz="3200" dirty="0">
                <a:latin typeface="Times New Roman" panose="02020603050405020304" pitchFamily="18" charset="0"/>
                <a:cs typeface="Times New Roman" panose="02020603050405020304" pitchFamily="18" charset="0"/>
              </a:rPr>
              <a:t>Split‑flow and vertical care models improve capacity during high demand</a:t>
            </a: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(Habib &amp; Sudaryo 2022; Hodgins et al., 2023; Hsieh et al., 2023; Samadbeik et al., 2024; Zaboli et al., 2025).</a:t>
            </a:r>
          </a:p>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sz="3200" b="1" dirty="0">
                <a:latin typeface="Times New Roman" panose="02020603050405020304" pitchFamily="18" charset="0"/>
                <a:cs typeface="Times New Roman" panose="02020603050405020304" pitchFamily="18" charset="0"/>
              </a:rPr>
              <a:t>Workforce </a:t>
            </a:r>
            <a:r>
              <a:rPr lang="en-US" sz="3200" b="1" dirty="0">
                <a:latin typeface="Times New Roman" panose="02020603050405020304" pitchFamily="18" charset="0"/>
                <a:cs typeface="Times New Roman" panose="02020603050405020304" pitchFamily="18" charset="0"/>
              </a:rPr>
              <a:t>S</a:t>
            </a:r>
            <a:r>
              <a:rPr sz="3200" b="1" dirty="0">
                <a:latin typeface="Times New Roman" panose="02020603050405020304" pitchFamily="18" charset="0"/>
                <a:cs typeface="Times New Roman" panose="02020603050405020304" pitchFamily="18" charset="0"/>
              </a:rPr>
              <a:t>hortages: </a:t>
            </a:r>
            <a:r>
              <a:rPr sz="3200" dirty="0">
                <a:latin typeface="Times New Roman" panose="02020603050405020304" pitchFamily="18" charset="0"/>
                <a:cs typeface="Times New Roman" panose="02020603050405020304" pitchFamily="18" charset="0"/>
              </a:rPr>
              <a:t>Nursing shortages and staffing instability increase delays and left‑without‑being‑seen rates</a:t>
            </a:r>
            <a:r>
              <a:rPr lang="en-US" sz="32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El Hussein et al., 2022; Heiks &amp; Sabine, 2022; Hodgson et al., 2024; Morley et al., 2018; Notarnicola et al., 2024).</a:t>
            </a:r>
          </a:p>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sz="3200" b="1" dirty="0">
                <a:latin typeface="Times New Roman" panose="02020603050405020304" pitchFamily="18" charset="0"/>
                <a:cs typeface="Times New Roman" panose="02020603050405020304" pitchFamily="18" charset="0"/>
              </a:rPr>
              <a:t>Technology </a:t>
            </a:r>
            <a:r>
              <a:rPr lang="en-US" sz="3200" b="1" dirty="0">
                <a:latin typeface="Times New Roman" panose="02020603050405020304" pitchFamily="18" charset="0"/>
                <a:cs typeface="Times New Roman" panose="02020603050405020304" pitchFamily="18" charset="0"/>
              </a:rPr>
              <a:t>I</a:t>
            </a:r>
            <a:r>
              <a:rPr sz="3200" b="1" dirty="0">
                <a:latin typeface="Times New Roman" panose="02020603050405020304" pitchFamily="18" charset="0"/>
                <a:cs typeface="Times New Roman" panose="02020603050405020304" pitchFamily="18" charset="0"/>
              </a:rPr>
              <a:t>ntegration: </a:t>
            </a:r>
            <a:r>
              <a:rPr sz="3200" dirty="0">
                <a:latin typeface="Times New Roman" panose="02020603050405020304" pitchFamily="18" charset="0"/>
                <a:cs typeface="Times New Roman" panose="02020603050405020304" pitchFamily="18" charset="0"/>
              </a:rPr>
              <a:t>Predictive analytics, real‑time dashboards, and bed management systems support data‑driven decision making</a:t>
            </a: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(Vainieri et al., 2020; Wang et al., 2025; Wolf et al., 2022).</a:t>
            </a:r>
          </a:p>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sz="3200" b="1" dirty="0">
                <a:latin typeface="Times New Roman" panose="02020603050405020304" pitchFamily="18" charset="0"/>
                <a:cs typeface="Times New Roman" panose="02020603050405020304" pitchFamily="18" charset="0"/>
              </a:rPr>
              <a:t>Leadership </a:t>
            </a:r>
            <a:r>
              <a:rPr lang="en-US" sz="3200" b="1" dirty="0">
                <a:latin typeface="Times New Roman" panose="02020603050405020304" pitchFamily="18" charset="0"/>
                <a:cs typeface="Times New Roman" panose="02020603050405020304" pitchFamily="18" charset="0"/>
              </a:rPr>
              <a:t>P</a:t>
            </a:r>
            <a:r>
              <a:rPr sz="3200" b="1" dirty="0">
                <a:latin typeface="Times New Roman" panose="02020603050405020304" pitchFamily="18" charset="0"/>
                <a:cs typeface="Times New Roman" panose="02020603050405020304" pitchFamily="18" charset="0"/>
              </a:rPr>
              <a:t>ractices: </a:t>
            </a:r>
            <a:r>
              <a:rPr sz="3200" dirty="0">
                <a:latin typeface="Times New Roman" panose="02020603050405020304" pitchFamily="18" charset="0"/>
                <a:cs typeface="Times New Roman" panose="02020603050405020304" pitchFamily="18" charset="0"/>
              </a:rPr>
              <a:t>Executive engagement and interdisciplinary coordination improve system‑wide flow</a:t>
            </a: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(Ashan et al., 2019; Hu et al., 2025; Porto, 2024).</a:t>
            </a:r>
          </a:p>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sz="3200" b="1" dirty="0">
                <a:latin typeface="Times New Roman" panose="02020603050405020304" pitchFamily="18" charset="0"/>
                <a:cs typeface="Times New Roman" panose="02020603050405020304" pitchFamily="18" charset="0"/>
              </a:rPr>
              <a:t>Patient </a:t>
            </a:r>
            <a:r>
              <a:rPr lang="en-US" sz="3200" b="1" dirty="0">
                <a:latin typeface="Times New Roman" panose="02020603050405020304" pitchFamily="18" charset="0"/>
                <a:cs typeface="Times New Roman" panose="02020603050405020304" pitchFamily="18" charset="0"/>
              </a:rPr>
              <a:t>E</a:t>
            </a:r>
            <a:r>
              <a:rPr sz="3200" b="1" dirty="0">
                <a:latin typeface="Times New Roman" panose="02020603050405020304" pitchFamily="18" charset="0"/>
                <a:cs typeface="Times New Roman" panose="02020603050405020304" pitchFamily="18" charset="0"/>
              </a:rPr>
              <a:t>quity: </a:t>
            </a:r>
            <a:r>
              <a:rPr sz="3200" dirty="0">
                <a:latin typeface="Times New Roman" panose="02020603050405020304" pitchFamily="18" charset="0"/>
                <a:cs typeface="Times New Roman" panose="02020603050405020304" pitchFamily="18" charset="0"/>
              </a:rPr>
              <a:t>Communication and transparency are essential to reduce disparities in emergency care access</a:t>
            </a: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Aleksandrovskiy et al., 2022; Calder et al., 2021; Gignac et al., 2023; Onal et al., 2022).</a:t>
            </a:r>
          </a:p>
          <a:p>
            <a:endParaRPr lang="en-US" sz="4000"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CONCLUSION</a:t>
            </a:r>
          </a:p>
          <a:p>
            <a:endParaRPr lang="en-US" sz="3200" b="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ED throughput is a complex systems issue that requires coordinated leadership and hospital‑wide collaboration. Integrated process improvement, predictive staffing, technology‑enabled decision support, and early discharge planning improve patient flow without compromising safety.</a:t>
            </a:r>
          </a:p>
          <a:p>
            <a:endParaRPr sz="4000" dirty="0">
              <a:latin typeface="Times New Roman" panose="02020603050405020304" pitchFamily="18" charset="0"/>
              <a:cs typeface="Times New Roman" panose="02020603050405020304" pitchFamily="18" charset="0"/>
            </a:endParaRPr>
          </a:p>
        </p:txBody>
      </p:sp>
      <p:sp>
        <p:nvSpPr>
          <p:cNvPr id="17" name="object 4"/>
          <p:cNvSpPr txBox="1"/>
          <p:nvPr/>
        </p:nvSpPr>
        <p:spPr>
          <a:xfrm>
            <a:off x="32651954" y="5969000"/>
            <a:ext cx="10084214" cy="25572017"/>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r>
              <a:rPr lang="en-US" sz="3600" b="1" dirty="0">
                <a:latin typeface="Times New Roman" panose="02020603050405020304" pitchFamily="18" charset="0"/>
                <a:cs typeface="Times New Roman" panose="02020603050405020304" pitchFamily="18" charset="0"/>
              </a:rPr>
              <a:t>RECOMMENDATIONS</a:t>
            </a:r>
          </a:p>
          <a:p>
            <a:endParaRPr lang="en-US" sz="4000" b="1"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 Implement system‑wide throughput strategies led by executive leader</a:t>
            </a:r>
            <a:r>
              <a:rPr lang="en-US" sz="3200" dirty="0">
                <a:latin typeface="Times New Roman" panose="02020603050405020304" pitchFamily="18" charset="0"/>
                <a:cs typeface="Times New Roman" panose="02020603050405020304" pitchFamily="18" charset="0"/>
              </a:rPr>
              <a:t>s.</a:t>
            </a:r>
            <a:endParaRPr sz="3200"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 Expand predictive staffing and real‑time operational dashboards</a:t>
            </a:r>
            <a:r>
              <a:rPr lang="en-US" sz="3200" dirty="0">
                <a:latin typeface="Times New Roman" panose="02020603050405020304" pitchFamily="18" charset="0"/>
                <a:cs typeface="Times New Roman" panose="02020603050405020304" pitchFamily="18" charset="0"/>
              </a:rPr>
              <a:t>.</a:t>
            </a:r>
            <a:endParaRPr sz="3200"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 Strengthen interdisciplinary collaboration across inpatient and ED services</a:t>
            </a:r>
            <a:r>
              <a:rPr lang="en-US" sz="3200" dirty="0">
                <a:latin typeface="Times New Roman" panose="02020603050405020304" pitchFamily="18" charset="0"/>
                <a:cs typeface="Times New Roman" panose="02020603050405020304" pitchFamily="18" charset="0"/>
              </a:rPr>
              <a:t>.</a:t>
            </a:r>
            <a:endParaRPr sz="3200" dirty="0">
              <a:latin typeface="Times New Roman" panose="02020603050405020304" pitchFamily="18" charset="0"/>
              <a:cs typeface="Times New Roman" panose="02020603050405020304" pitchFamily="18" charset="0"/>
            </a:endParaRPr>
          </a:p>
          <a:p>
            <a:r>
              <a:rPr sz="3200" dirty="0">
                <a:latin typeface="Times New Roman" panose="02020603050405020304" pitchFamily="18" charset="0"/>
                <a:cs typeface="Times New Roman" panose="02020603050405020304" pitchFamily="18" charset="0"/>
              </a:rPr>
              <a:t>• Incorporate equity metrics into throughput monitoring</a:t>
            </a:r>
          </a:p>
          <a:p>
            <a:r>
              <a:rPr sz="3200" dirty="0">
                <a:latin typeface="Times New Roman" panose="02020603050405020304" pitchFamily="18" charset="0"/>
                <a:cs typeface="Times New Roman" panose="02020603050405020304" pitchFamily="18" charset="0"/>
              </a:rPr>
              <a:t>• Conduct future research using mixed‑methods and diverse healthcare settings</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References</a:t>
            </a:r>
          </a:p>
          <a:p>
            <a:pPr lvl="0" defTabSz="914400" eaLnBrk="0" fontAlgn="base" hangingPunct="0">
              <a:spcBef>
                <a:spcPct val="0"/>
              </a:spcBef>
              <a:spcAft>
                <a:spcPct val="0"/>
              </a:spcAft>
            </a:pPr>
            <a:endParaRPr lang="en-US" altLang="en-US" sz="1600" b="1" dirty="0">
              <a:latin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Ahsan, K., Alam, M. R., Morel, D., &amp; Karim, M. A. (2019). Emergency department resource optimisation for improved performance: A review.  </a:t>
            </a:r>
            <a:r>
              <a:rPr lang="en-US" altLang="en-US" sz="1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Journal of Industrial Engineering International, 15</a:t>
            </a: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(S1), 253–266.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5"/>
              </a:rPr>
              <a:t>https://doi.org/10.1007/s40092-019-00335-x</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Aleksandrovskiy, I., Ganti, L., &amp; Simmons, S. (2022). The emergency department patient experience: In their own words.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Journal of Patient Experience</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9</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6"/>
              </a:rPr>
              <a:t>https://doi.org/10.1177/23743735221102455</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Bailey, R., Segon, A., Garcia, S., Kottewar, S., Lu, T., Tuazon, N., Sanchez, L., Gelfond, J. A., &amp; Bowling, G. (2024). Increasing and sustaining discharges by noon – A multi-year process improvement project.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BMC Health Services Research</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24</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7"/>
              </a:rPr>
              <a:t>https://doi.org/10.1186/s12913-024-10960-x</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Calder-Sprackman, S., Kwok, E. H., Bradley, R., Landreville, J., Perry, J. J., &amp; Calder, L. A. (2021). Availability of emergency department wait times information: A patient-centered needs assessment.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Emergency Medicine International</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2021</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1–6.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8"/>
              </a:rPr>
              <a:t>https://doi.org/10.1155/2021/8883933</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Devia Jaramillo, G., Esmeral Zuluaga, N., &amp; Velandia Avellaneda, V. (2025). Effective strategies for reducing patient length of stay in the emergency department: A systematic review and meta-analysis.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BMC Emergency Medicine</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25</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9"/>
              </a:rPr>
              <a:t>https://doi.org/10.1186/s12873-024-01163-y</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 Hussein, M., Barnason, S., Normandin, P. A., Kelly, A. W., &amp; Gillespie, G. L. (2022). Connecting the dots! From bench to stretcher side. </a:t>
            </a:r>
            <a:r>
              <a:rPr lang="en-US" altLang="en-US" sz="1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Journal of Emergency Nursing, 48</a:t>
            </a: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494-495-</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10"/>
              </a:rPr>
              <a:t>https://doi.org/10.1016/j.jen.2022.07.003</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Gignac, E., Dogbey, G., Pevtsov, A., Bass, A., Nagy, T., Farshori, A., &amp; Brannan, G. (2023). Characterizing social insecurity in a rural North Carolina emergency department.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Western Journal of Emergency Medicine</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24</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(3).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11"/>
              </a:rPr>
              <a:t>https://doi.org/10.5811/westjem.54605</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Habib, H., &amp; Sudaryo, M. (2023). Association between the emergency department length of stay and in-hospital mortality: A retrospective cohort study.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Open Access Emergency Medicine</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313–323.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12"/>
              </a:rPr>
              <a:t>https://doi.org/10.2147/oaem.s415971</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Heiks, C., &amp; Sabine, N. (2022). Long term care and skilled nursing facilities.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Delaware Journal of Public Health</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8</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(5), 144–149.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13"/>
              </a:rPr>
              <a:t>https://doi.org/10.32481/djph.2022.12.032</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Hodgins, M., Moore, N., &amp; Little, J. (2023). Those who opt to leave: Comparison by triage acuity of emergency patients who leave prior to seeing a medical practitioner.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International Emergency Nursing</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70</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101349.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14"/>
              </a:rPr>
              <a:t>https://doi.org/10.1016/j.ienj.2023.101349</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Hodgson, N. R., Kwun, R., Gorbatkin, C., Davies, J., &amp; Fisher, J. (2024). Emergency department responses to nursing shortages. </a:t>
            </a:r>
            <a:r>
              <a:rPr lang="en-US" altLang="en-US" sz="1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International Journal of Emergency Medicine, 17</a:t>
            </a: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15"/>
              </a:rPr>
              <a:t>https://doi.org/10.1186/s12245-024-00628-y</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Hoot, N. R., &amp; Aronsky, D. (2008). Systematic review of emergency department crowding: Causes, effects, and solutions. </a:t>
            </a:r>
            <a:r>
              <a:rPr lang="en-US" altLang="en-US" sz="1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Annals of Emergency Medicine, 52</a:t>
            </a: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126-136.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15"/>
              </a:rPr>
              <a:t>https://doi.org/10.1016/j.annemergmed.2008.03.014</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Hsieh, A., Arena, A., Oraha, A., Cotarelo, A., McLean, M., Hsieh, A., Hsieh, A., Chen, I., Mok, N., &amp; Milizia, R. (2023). Implementation of vertical split flow model for patient throughput at a community hospital emergency department.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The Journal of Emergency Medicine</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64</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(1), 77–82.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16"/>
              </a:rPr>
              <a:t>https://doi.org/10.1016/j.jemermed.2022.10.007</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Hu, Y., Chan, C. W., Dong, J., Kazekjian, A., Ophaswongse, C., Sugalski, G., Underwood, J. P., &amp; Perotte, R. (2025). Implementing a prediction driven framework for emergency department nurse staffing to optimize real time decisions.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npj Health Systems, 2</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17"/>
              </a:rPr>
              <a:t>https://doi.org/10.1038/s44401-025-00019-2</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Improta, G., Romano, M., Di Cicco, M., Ferraro, A., Borrelli, A., Verdoliva, C., Triassi, M., &amp; Cesarelli, M. (2018). Lean thinking to improve emergency department throughput at AORN Cardarelli Hospital. </a:t>
            </a:r>
            <a:r>
              <a:rPr lang="en-US" altLang="en-US" sz="1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BMC Health Services Research, 18</a:t>
            </a: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18"/>
              </a:rPr>
              <a:t>https://doi.org/10.1186/s12913-018-3654-0</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Mangum, C. D., Andam-Mejia, R. L., Hale, L. R., Mananquil, A., Fulcher, K. R., Hall, J. L., McDonald, L. C., Sjogren, K. N., Villalon, F. D., Mehta, A., Shomaker, K., Johnson, E. A., &amp; Godambe, S. A. (2021). Use of lean healthcare to improve hospital throughput and reduce LOS.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Pediatric Quality &amp; Safety</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6</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(5), e473.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19"/>
              </a:rPr>
              <a:t>https://doi.org/10.1097/pq9.0000000000000473</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McKenna, P., Heslin, S. M., Viccellio, P., Mallon, W. K., Hernandez, C., &amp; Morley, E. J. (2019). Emergency department and hospital crowding: Causes, consequences, and cures.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Clinical and Experimental Emergency Medicine</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6</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(3), 189–195.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20"/>
              </a:rPr>
              <a:t>https://doi.org/10.15441/ceem.18.022</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Meleis, A. I. (2018). </a:t>
            </a:r>
            <a:r>
              <a:rPr lang="en-US" altLang="en-US" sz="1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Transitions Theory: Middle-range and situation-specific theories in nursing practice</a:t>
            </a: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(2nd ed.).</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Monahan, A. C., &amp; Feldman, S. S. (2023). The utility of predictive modeling and a systems process approach to reduce emergency department crowding: A position paper. </a:t>
            </a:r>
            <a:r>
              <a:rPr lang="en-US" altLang="en-US" sz="1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Interactive Journal of Medical Research, 12</a:t>
            </a: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,e42016.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21"/>
              </a:rPr>
              <a:t>https/doi.org/10.2196/42016</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Morley, C., Unwin, M., Peterson, G. M., Stankovich, J., &amp; Kinsman, L. (2018). Emergency department crowding: A systematic review of causes, consequences and solutions. </a:t>
            </a:r>
            <a:r>
              <a:rPr lang="en-US" altLang="en-US" sz="1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PLOS ONE, 13</a:t>
            </a: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(8),e0203316.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22"/>
              </a:rPr>
              <a:t>https://doi.org/10.1371/journal.pone.0203316</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Mostafa, R., &amp; El-Atawi, K. (2024). Strategies to measure and improve emergency department performance: A review.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Cureus</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23"/>
              </a:rPr>
              <a:t>https://doi.org/10.7759/cureus.52879</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Notarnicola, I., Lommi, M., Ivziku, D., Carrodano, S., Rocco, G., &amp; Stievano, A. (2024). The nursing theory of complex adaptive systems: A new paradigm for nursing.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Healthcare</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12</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(19), 1997.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24"/>
              </a:rPr>
              <a:t>https://doi.org/10.3390/healthcare12191997</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Onal, E. G., Knier, K., Hunt, A. W., Knudsen, J. M., Nestler, D. M., Campbell, R. L., Thompson, K. M., Sunga, K. L., Walker, L. E., Madsen, B. E., Sadosty, A. T., McGregor, A. J., Mullan, A. F., Jeffery, M. M., &amp; Bellamkonda, V. R. (2022). Comparison of emergency department throughput and process times between male and female patients: A retrospective cohort investigation by the reducing disparities increasing equity in emergency medicine study group.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JACEP Open</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3</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(5), e12792.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25"/>
              </a:rPr>
              <a:t>https://doi.org/10.1002/emp2.12792</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Porto, B. (2024). Improving triage performance in emergency departments using machine learning and natural language processing: A systematic review.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BMC Emergency Medicine</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24</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26"/>
              </a:rPr>
              <a:t>https://doi.org/10.1186/s12873-024-01135-2</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Samadbeik, M., Staib, A., Boyle, J., Khanna, S., Bosley, E., Bodnar, D., Lind, J., Austin, J. A., Tanner, S., Meshkat, Y., de Courten, B., &amp; Sullivan, C.  (2024). Patient flow in emergency departments: A comprehensive umbrella review of solutions and challenges across the health system.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BMC Health Services Research</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24</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27"/>
              </a:rPr>
              <a:t>https://doi.org/10.1186/s12913-024-10725-6</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Savioli, G., Ceresa, I. F., Gri, N., Bavestrello Piccini, G., Ricevuti, G., &amp; Bressan, M. A. (2022). Emergency department overcrowding: Understanding the factors to find solutions. </a:t>
            </a:r>
            <a:r>
              <a:rPr lang="en-US" altLang="en-US" sz="1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Healthcare, 10</a:t>
            </a: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279.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28"/>
              </a:rPr>
              <a:t>https://doi.org/10.3390/healthcare10020279</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Vainieri, M., Panero, C., &amp; Coletta, L. (2020). Waiting times in emergency departments: A resource allocation or an efficiency issue?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BMC Health Services Research</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20</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29"/>
              </a:rPr>
              <a:t>https://doi.org/10.1186/s12913-020-05417-w</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Wang, S.-T., Weng, S.-J., Yeh, T.-Y., Chen, C.-H., &amp; Tsai, Y.-T. (2025). Optimizing emergency department patient flow through bed allocation strategies: A discrete-event simulation study.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INQUIRY: The Journal of Health Care Organization, Provision, and Financing</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62</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30"/>
              </a:rPr>
              <a:t>https://doi.org/10.1177/00469580251335799</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Wolf, L., Delao, A., Perhats, C., Baker, K., &amp; Olson, C. M. (2022). Development of nurse sensitive, emergency department–specific quality indicators using a modified Delphi technique. </a:t>
            </a:r>
            <a:r>
              <a:rPr lang="en-US" altLang="en-US" sz="15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Journal of Nursing Care Quality, 37</a:t>
            </a:r>
            <a:r>
              <a:rPr lang="en-US" alt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E59–E66.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31"/>
              </a:rPr>
              <a:t>https://doi.org/10.1097/ncq.0000000000000627</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Youssef, E., Benabbas, R., Choe, B., Doukas, D., Taitt, H. A., Verma, R., &amp; Zehtabchi, S. (2024). Interventions to improve emergency department throughput and care delivery indicators: A systematic review and meta‐analysis.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Academic Emergency Medicine</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31</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(8), 789–804.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32"/>
              </a:rPr>
              <a:t>https://doi.org/10.1111/acem.14946</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Zaboli, A., Brigo, F., Garbin, T., Clauser, P., Carion, E., Vecchio, J., Cavallucci, M., Armanaschi, L., Siller, M., &amp; Turcato, G. (2025). Fast-track and primary care in the emergency department: Managing more, but not decongesting. </a:t>
            </a:r>
            <a:r>
              <a:rPr lang="en-US" altLang="en-US" sz="1500" i="1" dirty="0">
                <a:latin typeface="Times New Roman" panose="02020603050405020304" pitchFamily="18" charset="0"/>
                <a:ea typeface="Times New Roman" panose="02020603050405020304" pitchFamily="18" charset="0"/>
                <a:cs typeface="Times New Roman" panose="02020603050405020304" pitchFamily="18" charset="0"/>
              </a:rPr>
              <a:t>Internal and Emergency Medicine</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1500" dirty="0">
                <a:latin typeface="Times New Roman" panose="02020603050405020304" pitchFamily="18" charset="0"/>
                <a:ea typeface="Times New Roman" panose="02020603050405020304" pitchFamily="18" charset="0"/>
                <a:cs typeface="Times New Roman" panose="02020603050405020304" pitchFamily="18" charset="0"/>
                <a:hlinkClick r:id="rId33"/>
              </a:rPr>
              <a:t>https://doi.org/10.1007/s11739-025-04151-7</a:t>
            </a:r>
            <a:endParaRPr lang="en-US" altLang="en-US" sz="15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500" b="1"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br>
              <a:rPr lang="en-US" altLang="en-US" sz="1500" b="1" dirty="0">
                <a:solidFill>
                  <a:srgbClr val="000000"/>
                </a:solidFill>
                <a:latin typeface="Arial" panose="020B0604020202020204" pitchFamily="34" charset="0"/>
                <a:ea typeface="Times New Roman" panose="02020603050405020304" pitchFamily="18" charset="0"/>
              </a:rPr>
            </a:br>
            <a:endParaRPr lang="en-US" altLang="en-US" sz="1500" dirty="0">
              <a:latin typeface="Arial" panose="020B0604020202020204" pitchFamily="34" charset="0"/>
              <a:ea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sz="4000" dirty="0">
              <a:latin typeface="Times New Roman" panose="02020603050405020304" pitchFamily="18" charset="0"/>
              <a:cs typeface="Times New Roman" panose="02020603050405020304" pitchFamily="18" charset="0"/>
            </a:endParaRPr>
          </a:p>
        </p:txBody>
      </p:sp>
      <p:graphicFrame>
        <p:nvGraphicFramePr>
          <p:cNvPr id="12" name="Chart 11">
            <a:extLst>
              <a:ext uri="{FF2B5EF4-FFF2-40B4-BE49-F238E27FC236}">
                <a16:creationId xmlns:a16="http://schemas.microsoft.com/office/drawing/2014/main" id="{B3687DE8-33F6-943B-E71E-DBD961739C37}"/>
              </a:ext>
            </a:extLst>
          </p:cNvPr>
          <p:cNvGraphicFramePr>
            <a:graphicFrameLocks/>
          </p:cNvGraphicFramePr>
          <p:nvPr>
            <p:extLst>
              <p:ext uri="{D42A27DB-BD31-4B8C-83A1-F6EECF244321}">
                <p14:modId xmlns:p14="http://schemas.microsoft.com/office/powerpoint/2010/main" val="3432928712"/>
              </p:ext>
            </p:extLst>
          </p:nvPr>
        </p:nvGraphicFramePr>
        <p:xfrm>
          <a:off x="11658605" y="15095623"/>
          <a:ext cx="9253717" cy="8401995"/>
        </p:xfrm>
        <a:graphic>
          <a:graphicData uri="http://schemas.openxmlformats.org/drawingml/2006/chart">
            <c:chart xmlns:c="http://schemas.openxmlformats.org/drawingml/2006/chart" xmlns:r="http://schemas.openxmlformats.org/officeDocument/2006/relationships" r:id="rId34"/>
          </a:graphicData>
        </a:graphic>
      </p:graphicFrame>
      <p:sp>
        <p:nvSpPr>
          <p:cNvPr id="18" name="Rectangle 2">
            <a:extLst>
              <a:ext uri="{FF2B5EF4-FFF2-40B4-BE49-F238E27FC236}">
                <a16:creationId xmlns:a16="http://schemas.microsoft.com/office/drawing/2014/main" id="{815D9AE9-D5CB-8E83-5933-F1152415FEDC}"/>
              </a:ext>
            </a:extLst>
          </p:cNvPr>
          <p:cNvSpPr>
            <a:spLocks noChangeArrowheads="1"/>
          </p:cNvSpPr>
          <p:nvPr/>
        </p:nvSpPr>
        <p:spPr bwMode="auto">
          <a:xfrm>
            <a:off x="12974828" y="25348516"/>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2" name="AutoShape 3" descr="Output image">
            <a:extLst>
              <a:ext uri="{FF2B5EF4-FFF2-40B4-BE49-F238E27FC236}">
                <a16:creationId xmlns:a16="http://schemas.microsoft.com/office/drawing/2014/main" id="{B025CF09-003B-EEE4-0C7C-E777DC1F6BEF}"/>
              </a:ext>
            </a:extLst>
          </p:cNvPr>
          <p:cNvSpPr>
            <a:spLocks noChangeAspect="1" noChangeArrowheads="1"/>
          </p:cNvSpPr>
          <p:nvPr/>
        </p:nvSpPr>
        <p:spPr bwMode="auto">
          <a:xfrm>
            <a:off x="0" y="0"/>
            <a:ext cx="8686800" cy="5969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6">
            <a:extLst>
              <a:ext uri="{FF2B5EF4-FFF2-40B4-BE49-F238E27FC236}">
                <a16:creationId xmlns:a16="http://schemas.microsoft.com/office/drawing/2014/main" id="{C283CC1E-A956-E73A-D01C-E85D029BC2EA}"/>
              </a:ext>
            </a:extLst>
          </p:cNvPr>
          <p:cNvSpPr>
            <a:spLocks noChangeArrowheads="1"/>
          </p:cNvSpPr>
          <p:nvPr/>
        </p:nvSpPr>
        <p:spPr bwMode="auto">
          <a:xfrm>
            <a:off x="24288750" y="25848727"/>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5" name="Picture 1" descr="Output image">
            <a:extLst>
              <a:ext uri="{FF2B5EF4-FFF2-40B4-BE49-F238E27FC236}">
                <a16:creationId xmlns:a16="http://schemas.microsoft.com/office/drawing/2014/main" id="{9F794D8B-8DFB-FC9B-97AD-02F570D8D930}"/>
              </a:ext>
            </a:extLst>
          </p:cNvPr>
          <p:cNvPicPr>
            <a:picLocks noChangeAspect="1" noChangeArrowheads="1"/>
          </p:cNvPicPr>
          <p:nvPr/>
        </p:nvPicPr>
        <p:blipFill>
          <a:blip r:embed="rId35" r:link="rId36">
            <a:extLst>
              <a:ext uri="{28A0092B-C50C-407E-A947-70E740481C1C}">
                <a14:useLocalDpi xmlns:a14="http://schemas.microsoft.com/office/drawing/2010/main" val="0"/>
              </a:ext>
            </a:extLst>
          </a:blip>
          <a:srcRect/>
          <a:stretch>
            <a:fillRect/>
          </a:stretch>
        </p:blipFill>
        <p:spPr bwMode="auto">
          <a:xfrm>
            <a:off x="23643771" y="8085226"/>
            <a:ext cx="6588579" cy="396238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03813B81-502B-BD17-11CE-B415CFA5B075}"/>
              </a:ext>
            </a:extLst>
          </p:cNvPr>
          <p:cNvSpPr txBox="1"/>
          <p:nvPr/>
        </p:nvSpPr>
        <p:spPr>
          <a:xfrm>
            <a:off x="11658605" y="23997844"/>
            <a:ext cx="9253707" cy="7478970"/>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THEORY</a:t>
            </a:r>
          </a:p>
          <a:p>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Concept map illustrating Systems Theory and its relationship to key themes identified in the literature review (</a:t>
            </a:r>
            <a:r>
              <a:rPr lang="en-US" sz="2800" dirty="0">
                <a:latin typeface="Times New Roman" panose="02020603050405020304" pitchFamily="18" charset="0"/>
                <a:cs typeface="Times New Roman" panose="02020603050405020304" pitchFamily="18" charset="0"/>
              </a:rPr>
              <a:t>Meleis, 2018).</a:t>
            </a:r>
          </a:p>
          <a:p>
            <a:endParaRPr lang="en-US" sz="3200" dirty="0">
              <a:latin typeface="Times New Roman" panose="02020603050405020304" pitchFamily="18" charset="0"/>
              <a:cs typeface="Times New Roman" panose="02020603050405020304" pitchFamily="18" charset="0"/>
            </a:endParaRPr>
          </a:p>
        </p:txBody>
      </p:sp>
      <p:pic>
        <p:nvPicPr>
          <p:cNvPr id="37" name="Picture 36" descr="A diagram of systems theory&#10;&#10;AI-generated content may be incorrect.">
            <a:extLst>
              <a:ext uri="{FF2B5EF4-FFF2-40B4-BE49-F238E27FC236}">
                <a16:creationId xmlns:a16="http://schemas.microsoft.com/office/drawing/2014/main" id="{854F4932-41BF-16A3-02B8-49276F121A99}"/>
              </a:ext>
            </a:extLst>
          </p:cNvPr>
          <p:cNvPicPr>
            <a:picLocks noChangeAspect="1"/>
          </p:cNvPicPr>
          <p:nvPr/>
        </p:nvPicPr>
        <p:blipFill>
          <a:blip r:embed="rId37"/>
          <a:stretch>
            <a:fillRect/>
          </a:stretch>
        </p:blipFill>
        <p:spPr>
          <a:xfrm>
            <a:off x="12336276" y="24645261"/>
            <a:ext cx="8576039" cy="4542274"/>
          </a:xfrm>
          <a:prstGeom prst="rect">
            <a:avLst/>
          </a:prstGeom>
        </p:spPr>
      </p:pic>
    </p:spTree>
    <p:extLst>
      <p:ext uri="{BB962C8B-B14F-4D97-AF65-F5344CB8AC3E}">
        <p14:creationId xmlns:p14="http://schemas.microsoft.com/office/powerpoint/2010/main" val="100722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3" ma:contentTypeDescription="Create a new document." ma:contentTypeScope="" ma:versionID="7eec1f9b1bfcb94667d3125996d3fc07">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a358bdbc8d48e4c807410045d56eb02"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0a3416-c9ec-433a-8ee9-a9af64f7785e" xsi:nil="true"/>
    <ReferenceId xmlns="d4ab2ec3-2a52-47f9-9a11-c025a7a01941" xsi:nil="true"/>
    <lcf76f155ced4ddcb4097134ff3c332f xmlns="d4ab2ec3-2a52-47f9-9a11-c025a7a019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C76209-61C1-48CF-B105-94EA6B9A90A7}"/>
</file>

<file path=customXml/itemProps2.xml><?xml version="1.0" encoding="utf-8"?>
<ds:datastoreItem xmlns:ds="http://schemas.openxmlformats.org/officeDocument/2006/customXml" ds:itemID="{8C46188C-3E87-4CCD-BFE3-525EF0C9CEA5}"/>
</file>

<file path=customXml/itemProps3.xml><?xml version="1.0" encoding="utf-8"?>
<ds:datastoreItem xmlns:ds="http://schemas.openxmlformats.org/officeDocument/2006/customXml" ds:itemID="{98395B77-4478-4336-8E69-1F7C49B6478D}"/>
</file>

<file path=docProps/app.xml><?xml version="1.0" encoding="utf-8"?>
<Properties xmlns="http://schemas.openxmlformats.org/officeDocument/2006/extended-properties" xmlns:vt="http://schemas.openxmlformats.org/officeDocument/2006/docPropsVTypes">
  <TotalTime>618</TotalTime>
  <Words>2787</Words>
  <Application>Microsoft Macintosh PowerPoint</Application>
  <PresentationFormat>Custom</PresentationFormat>
  <Paragraphs>109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Amanda Hall</cp:lastModifiedBy>
  <cp:revision>38</cp:revision>
  <dcterms:created xsi:type="dcterms:W3CDTF">2018-03-07T15:08:45Z</dcterms:created>
  <dcterms:modified xsi:type="dcterms:W3CDTF">2026-03-17T00:43:24Z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321b5f-a4ea-42e4-9273-2f91b9a1a708_Enabled">
    <vt:lpwstr>true</vt:lpwstr>
  </property>
  <property fmtid="{D5CDD505-2E9C-101B-9397-08002B2CF9AE}" pid="3" name="MSIP_Label_8d321b5f-a4ea-42e4-9273-2f91b9a1a708_SetDate">
    <vt:lpwstr>2026-03-12T20:10:51Z</vt:lpwstr>
  </property>
  <property fmtid="{D5CDD505-2E9C-101B-9397-08002B2CF9AE}" pid="4" name="MSIP_Label_8d321b5f-a4ea-42e4-9273-2f91b9a1a708_Method">
    <vt:lpwstr>Standard</vt:lpwstr>
  </property>
  <property fmtid="{D5CDD505-2E9C-101B-9397-08002B2CF9AE}" pid="5" name="MSIP_Label_8d321b5f-a4ea-42e4-9273-2f91b9a1a708_Name">
    <vt:lpwstr>Low Confidentiality - Green</vt:lpwstr>
  </property>
  <property fmtid="{D5CDD505-2E9C-101B-9397-08002B2CF9AE}" pid="6" name="MSIP_Label_8d321b5f-a4ea-42e4-9273-2f91b9a1a708_SiteId">
    <vt:lpwstr>c5b35b5a-16d5-4414-8ee1-7bde70543f1b</vt:lpwstr>
  </property>
  <property fmtid="{D5CDD505-2E9C-101B-9397-08002B2CF9AE}" pid="7" name="MSIP_Label_8d321b5f-a4ea-42e4-9273-2f91b9a1a708_ActionId">
    <vt:lpwstr>fba1abd4-19f2-412e-84bc-b6c7d5d61664</vt:lpwstr>
  </property>
  <property fmtid="{D5CDD505-2E9C-101B-9397-08002B2CF9AE}" pid="8" name="MSIP_Label_8d321b5f-a4ea-42e4-9273-2f91b9a1a708_ContentBits">
    <vt:lpwstr>0</vt:lpwstr>
  </property>
  <property fmtid="{D5CDD505-2E9C-101B-9397-08002B2CF9AE}" pid="9" name="MSIP_Label_8d321b5f-a4ea-42e4-9273-2f91b9a1a708_Tag">
    <vt:lpwstr>50, 3, 0, 1</vt:lpwstr>
  </property>
  <property fmtid="{D5CDD505-2E9C-101B-9397-08002B2CF9AE}" pid="10" name="ContentTypeId">
    <vt:lpwstr>0x010100A4F00AF83DCA604EA35A9588C58BF52F</vt:lpwstr>
  </property>
</Properties>
</file>