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1"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74">
          <p15:clr>
            <a:srgbClr val="A4A3A4"/>
          </p15:clr>
        </p15:guide>
        <p15:guide id="2" pos="267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536CA8-BEB5-4657-8B03-4719278D635A}" v="19" dt="2026-03-16T17:40:32.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01" autoAdjust="0"/>
  </p:normalViewPr>
  <p:slideViewPr>
    <p:cSldViewPr snapToGrid="0" snapToObjects="1" showGuides="1">
      <p:cViewPr>
        <p:scale>
          <a:sx n="19" d="100"/>
          <a:sy n="19" d="100"/>
        </p:scale>
        <p:origin x="572" y="-1088"/>
      </p:cViewPr>
      <p:guideLst>
        <p:guide orient="horz" pos="18474"/>
        <p:guide pos="2678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11" Type="http://schemas.openxmlformats.org/officeDocument/2006/relationships/customXml" Target="../customXml/item3.xml"/><Relationship Id="rId5" Type="http://schemas.openxmlformats.org/officeDocument/2006/relationships/theme" Target="theme/theme1.xml"/><Relationship Id="rId10" Type="http://schemas.openxmlformats.org/officeDocument/2006/relationships/customXml" Target="../customXml/item2.xml"/><Relationship Id="rId4" Type="http://schemas.openxmlformats.org/officeDocument/2006/relationships/viewProps" Target="viewProps.xml"/><Relationship Id="rId9"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Tuhro" userId="0bd3660d22b9641f" providerId="LiveId" clId="{F47CD9FD-2075-4533-9AE9-6650212F5534}"/>
    <pc:docChg chg="undo custSel addSld delSld modSld">
      <pc:chgData name="Ashley Tuhro" userId="0bd3660d22b9641f" providerId="LiveId" clId="{F47CD9FD-2075-4533-9AE9-6650212F5534}" dt="2026-03-16T17:47:25.763" v="601" actId="20577"/>
      <pc:docMkLst>
        <pc:docMk/>
      </pc:docMkLst>
      <pc:sldChg chg="addSp delSp modSp mod">
        <pc:chgData name="Ashley Tuhro" userId="0bd3660d22b9641f" providerId="LiveId" clId="{F47CD9FD-2075-4533-9AE9-6650212F5534}" dt="2026-03-16T17:47:25.763" v="601" actId="20577"/>
        <pc:sldMkLst>
          <pc:docMk/>
          <pc:sldMk cId="2616270467" sldId="261"/>
        </pc:sldMkLst>
        <pc:spChg chg="mod">
          <ac:chgData name="Ashley Tuhro" userId="0bd3660d22b9641f" providerId="LiveId" clId="{F47CD9FD-2075-4533-9AE9-6650212F5534}" dt="2026-03-16T17:47:25.763" v="601" actId="20577"/>
          <ac:spMkLst>
            <pc:docMk/>
            <pc:sldMk cId="2616270467" sldId="261"/>
            <ac:spMk id="8" creationId="{E08A25C4-D1E3-1BE4-7EED-60CDE2FBEBF3}"/>
          </ac:spMkLst>
        </pc:spChg>
        <pc:spChg chg="add mod">
          <ac:chgData name="Ashley Tuhro" userId="0bd3660d22b9641f" providerId="LiveId" clId="{F47CD9FD-2075-4533-9AE9-6650212F5534}" dt="2026-03-16T17:39:37.913" v="518" actId="20577"/>
          <ac:spMkLst>
            <pc:docMk/>
            <pc:sldMk cId="2616270467" sldId="261"/>
            <ac:spMk id="70" creationId="{249B675E-96C5-2CC6-FF1D-3D3574CE555F}"/>
          </ac:spMkLst>
        </pc:spChg>
        <pc:spChg chg="mod">
          <ac:chgData name="Ashley Tuhro" userId="0bd3660d22b9641f" providerId="LiveId" clId="{F47CD9FD-2075-4533-9AE9-6650212F5534}" dt="2026-03-16T17:37:32.047" v="484" actId="1076"/>
          <ac:spMkLst>
            <pc:docMk/>
            <pc:sldMk cId="2616270467" sldId="261"/>
            <ac:spMk id="133" creationId="{F5C5C762-A2A8-A392-3143-6556EACA4062}"/>
          </ac:spMkLst>
        </pc:spChg>
        <pc:spChg chg="mod">
          <ac:chgData name="Ashley Tuhro" userId="0bd3660d22b9641f" providerId="LiveId" clId="{F47CD9FD-2075-4533-9AE9-6650212F5534}" dt="2026-03-16T17:37:12.497" v="481" actId="1076"/>
          <ac:spMkLst>
            <pc:docMk/>
            <pc:sldMk cId="2616270467" sldId="261"/>
            <ac:spMk id="140" creationId="{DDE192A5-A54F-839F-6BF6-E5088AD11517}"/>
          </ac:spMkLst>
        </pc:spChg>
        <pc:spChg chg="add mod">
          <ac:chgData name="Ashley Tuhro" userId="0bd3660d22b9641f" providerId="LiveId" clId="{F47CD9FD-2075-4533-9AE9-6650212F5534}" dt="2026-03-16T14:26:30.645" v="3" actId="1076"/>
          <ac:spMkLst>
            <pc:docMk/>
            <pc:sldMk cId="2616270467" sldId="261"/>
            <ac:spMk id="145" creationId="{C715D8C4-3904-F2BB-B3EE-F9617A96F1F6}"/>
          </ac:spMkLst>
        </pc:spChg>
        <pc:spChg chg="add mod">
          <ac:chgData name="Ashley Tuhro" userId="0bd3660d22b9641f" providerId="LiveId" clId="{F47CD9FD-2075-4533-9AE9-6650212F5534}" dt="2026-03-16T14:26:46.186" v="7" actId="1076"/>
          <ac:spMkLst>
            <pc:docMk/>
            <pc:sldMk cId="2616270467" sldId="261"/>
            <ac:spMk id="146" creationId="{06FEA2DD-F178-7E4A-1CBC-12DCB79BC2FA}"/>
          </ac:spMkLst>
        </pc:spChg>
        <pc:spChg chg="add mod">
          <ac:chgData name="Ashley Tuhro" userId="0bd3660d22b9641f" providerId="LiveId" clId="{F47CD9FD-2075-4533-9AE9-6650212F5534}" dt="2026-03-16T14:27:11.988" v="10" actId="1076"/>
          <ac:spMkLst>
            <pc:docMk/>
            <pc:sldMk cId="2616270467" sldId="261"/>
            <ac:spMk id="147" creationId="{D3FFDC76-192B-7BEB-8783-FA577144CBD3}"/>
          </ac:spMkLst>
        </pc:spChg>
        <pc:spChg chg="add mod">
          <ac:chgData name="Ashley Tuhro" userId="0bd3660d22b9641f" providerId="LiveId" clId="{F47CD9FD-2075-4533-9AE9-6650212F5534}" dt="2026-03-16T14:27:27.413" v="14" actId="20577"/>
          <ac:spMkLst>
            <pc:docMk/>
            <pc:sldMk cId="2616270467" sldId="261"/>
            <ac:spMk id="148" creationId="{F5622124-BBE8-50A2-E6A4-7DC7CDC0433F}"/>
          </ac:spMkLst>
        </pc:spChg>
        <pc:grpChg chg="mod">
          <ac:chgData name="Ashley Tuhro" userId="0bd3660d22b9641f" providerId="LiveId" clId="{F47CD9FD-2075-4533-9AE9-6650212F5534}" dt="2026-03-16T17:40:32.426" v="522" actId="2085"/>
          <ac:grpSpMkLst>
            <pc:docMk/>
            <pc:sldMk cId="2616270467" sldId="261"/>
            <ac:grpSpMk id="2" creationId="{660CC900-63DE-2F03-07C7-221035C8D380}"/>
          </ac:grpSpMkLst>
        </pc:grpChg>
        <pc:picChg chg="add del mod">
          <ac:chgData name="Ashley Tuhro" userId="0bd3660d22b9641f" providerId="LiveId" clId="{F47CD9FD-2075-4533-9AE9-6650212F5534}" dt="2026-03-16T17:10:39.172" v="93" actId="478"/>
          <ac:picMkLst>
            <pc:docMk/>
            <pc:sldMk cId="2616270467" sldId="261"/>
            <ac:picMk id="25" creationId="{3FE3CFEC-ABA5-AB6F-F99F-E03F7D25FB45}"/>
          </ac:picMkLst>
        </pc:picChg>
        <pc:picChg chg="add del mod modCrop">
          <ac:chgData name="Ashley Tuhro" userId="0bd3660d22b9641f" providerId="LiveId" clId="{F47CD9FD-2075-4533-9AE9-6650212F5534}" dt="2026-03-16T17:30:06.543" v="292" actId="478"/>
          <ac:picMkLst>
            <pc:docMk/>
            <pc:sldMk cId="2616270467" sldId="261"/>
            <ac:picMk id="65" creationId="{896C7C0C-B919-1BCF-7DF4-DEBD41BA9253}"/>
          </ac:picMkLst>
        </pc:picChg>
        <pc:picChg chg="add mod">
          <ac:chgData name="Ashley Tuhro" userId="0bd3660d22b9641f" providerId="LiveId" clId="{F47CD9FD-2075-4533-9AE9-6650212F5534}" dt="2026-03-16T17:39:53.147" v="519" actId="208"/>
          <ac:picMkLst>
            <pc:docMk/>
            <pc:sldMk cId="2616270467" sldId="261"/>
            <ac:picMk id="67" creationId="{2BE01B5F-4C3C-6C05-7CDC-226A446F7CF2}"/>
          </ac:picMkLst>
        </pc:picChg>
        <pc:picChg chg="add mod modCrop">
          <ac:chgData name="Ashley Tuhro" userId="0bd3660d22b9641f" providerId="LiveId" clId="{F47CD9FD-2075-4533-9AE9-6650212F5534}" dt="2026-03-16T17:40:04.420" v="520" actId="1582"/>
          <ac:picMkLst>
            <pc:docMk/>
            <pc:sldMk cId="2616270467" sldId="261"/>
            <ac:picMk id="69" creationId="{F1275A33-8BE8-8EEE-D3EC-E9A9A1268BF1}"/>
          </ac:picMkLst>
        </pc:picChg>
        <pc:picChg chg="mod">
          <ac:chgData name="Ashley Tuhro" userId="0bd3660d22b9641f" providerId="LiveId" clId="{F47CD9FD-2075-4533-9AE9-6650212F5534}" dt="2026-03-16T17:37:37.293" v="485" actId="1076"/>
          <ac:picMkLst>
            <pc:docMk/>
            <pc:sldMk cId="2616270467" sldId="261"/>
            <ac:picMk id="132" creationId="{BC5DED4E-A428-FBE3-8951-3347DD752844}"/>
          </ac:picMkLst>
        </pc:picChg>
        <pc:picChg chg="del mod">
          <ac:chgData name="Ashley Tuhro" userId="0bd3660d22b9641f" providerId="LiveId" clId="{F47CD9FD-2075-4533-9AE9-6650212F5534}" dt="2026-03-16T17:08:30.490" v="80" actId="478"/>
          <ac:picMkLst>
            <pc:docMk/>
            <pc:sldMk cId="2616270467" sldId="261"/>
            <ac:picMk id="139" creationId="{3D079318-246D-BAA8-08BA-1F1329C64CA0}"/>
          </ac:picMkLst>
        </pc:picChg>
      </pc:sldChg>
      <pc:sldChg chg="addSp delSp modSp new del mod">
        <pc:chgData name="Ashley Tuhro" userId="0bd3660d22b9641f" providerId="LiveId" clId="{F47CD9FD-2075-4533-9AE9-6650212F5534}" dt="2026-03-16T17:45:19.818" v="525" actId="2696"/>
        <pc:sldMkLst>
          <pc:docMk/>
          <pc:sldMk cId="2049656550" sldId="262"/>
        </pc:sldMkLst>
        <pc:grpChg chg="add mod">
          <ac:chgData name="Ashley Tuhro" userId="0bd3660d22b9641f" providerId="LiveId" clId="{F47CD9FD-2075-4533-9AE9-6650212F5534}" dt="2026-03-16T17:29:25.304" v="287" actId="164"/>
          <ac:grpSpMkLst>
            <pc:docMk/>
            <pc:sldMk cId="2049656550" sldId="262"/>
            <ac:grpSpMk id="8" creationId="{EA0A1D2A-5E32-8D50-0D71-467E696E2852}"/>
          </ac:grpSpMkLst>
        </pc:grpChg>
        <pc:picChg chg="add mod modCrop">
          <ac:chgData name="Ashley Tuhro" userId="0bd3660d22b9641f" providerId="LiveId" clId="{F47CD9FD-2075-4533-9AE9-6650212F5534}" dt="2026-03-16T17:29:25.304" v="287" actId="164"/>
          <ac:picMkLst>
            <pc:docMk/>
            <pc:sldMk cId="2049656550" sldId="262"/>
            <ac:picMk id="3" creationId="{8E70BA76-5A1A-A336-1B4B-BAFA88640AD0}"/>
          </ac:picMkLst>
        </pc:picChg>
        <pc:picChg chg="add mod modCrop">
          <ac:chgData name="Ashley Tuhro" userId="0bd3660d22b9641f" providerId="LiveId" clId="{F47CD9FD-2075-4533-9AE9-6650212F5534}" dt="2026-03-16T17:29:25.304" v="287" actId="164"/>
          <ac:picMkLst>
            <pc:docMk/>
            <pc:sldMk cId="2049656550" sldId="262"/>
            <ac:picMk id="5" creationId="{897CE7DE-35E5-1C83-49D7-6BDB457E7D5A}"/>
          </ac:picMkLst>
        </pc:picChg>
        <pc:picChg chg="add del mod modCrop">
          <ac:chgData name="Ashley Tuhro" userId="0bd3660d22b9641f" providerId="LiveId" clId="{F47CD9FD-2075-4533-9AE9-6650212F5534}" dt="2026-03-16T17:29:25.304" v="287" actId="164"/>
          <ac:picMkLst>
            <pc:docMk/>
            <pc:sldMk cId="2049656550" sldId="262"/>
            <ac:picMk id="7" creationId="{6796CFC5-4490-88F7-386D-6F9F6E4AF23C}"/>
          </ac:picMkLst>
        </pc:picChg>
      </pc:sldChg>
      <pc:sldChg chg="addSp delSp modSp new del mod">
        <pc:chgData name="Ashley Tuhro" userId="0bd3660d22b9641f" providerId="LiveId" clId="{F47CD9FD-2075-4533-9AE9-6650212F5534}" dt="2026-03-16T17:19:48.059" v="236" actId="2696"/>
        <pc:sldMkLst>
          <pc:docMk/>
          <pc:sldMk cId="3813283998" sldId="262"/>
        </pc:sldMkLst>
        <pc:grpChg chg="add del mod">
          <ac:chgData name="Ashley Tuhro" userId="0bd3660d22b9641f" providerId="LiveId" clId="{F47CD9FD-2075-4533-9AE9-6650212F5534}" dt="2026-03-16T17:09:02.960" v="84" actId="165"/>
          <ac:grpSpMkLst>
            <pc:docMk/>
            <pc:sldMk cId="3813283998" sldId="262"/>
            <ac:grpSpMk id="10" creationId="{9FA4EB97-D288-EA29-09BC-2C3E572ABF48}"/>
          </ac:grpSpMkLst>
        </pc:grpChg>
        <pc:grpChg chg="add del mod">
          <ac:chgData name="Ashley Tuhro" userId="0bd3660d22b9641f" providerId="LiveId" clId="{F47CD9FD-2075-4533-9AE9-6650212F5534}" dt="2026-03-16T17:14:49.047" v="214" actId="165"/>
          <ac:grpSpMkLst>
            <pc:docMk/>
            <pc:sldMk cId="3813283998" sldId="262"/>
            <ac:grpSpMk id="11" creationId="{8D52B35D-088B-91CB-4513-4FB519C7763C}"/>
          </ac:grpSpMkLst>
        </pc:grpChg>
        <pc:grpChg chg="add mod">
          <ac:chgData name="Ashley Tuhro" userId="0bd3660d22b9641f" providerId="LiveId" clId="{F47CD9FD-2075-4533-9AE9-6650212F5534}" dt="2026-03-16T17:15:20.008" v="219" actId="164"/>
          <ac:grpSpMkLst>
            <pc:docMk/>
            <pc:sldMk cId="3813283998" sldId="262"/>
            <ac:grpSpMk id="12" creationId="{8D28FAB8-3BAF-9E8C-259A-B4FD7B90732C}"/>
          </ac:grpSpMkLst>
        </pc:grpChg>
        <pc:picChg chg="add mod topLvl modCrop">
          <ac:chgData name="Ashley Tuhro" userId="0bd3660d22b9641f" providerId="LiveId" clId="{F47CD9FD-2075-4533-9AE9-6650212F5534}" dt="2026-03-16T17:15:20.008" v="219" actId="164"/>
          <ac:picMkLst>
            <pc:docMk/>
            <pc:sldMk cId="3813283998" sldId="262"/>
            <ac:picMk id="3" creationId="{CF89146B-D5BB-2DC1-948B-ECCDB333FAC5}"/>
          </ac:picMkLst>
        </pc:picChg>
        <pc:picChg chg="add mod topLvl modCrop">
          <ac:chgData name="Ashley Tuhro" userId="0bd3660d22b9641f" providerId="LiveId" clId="{F47CD9FD-2075-4533-9AE9-6650212F5534}" dt="2026-03-16T17:15:20.008" v="219" actId="164"/>
          <ac:picMkLst>
            <pc:docMk/>
            <pc:sldMk cId="3813283998" sldId="262"/>
            <ac:picMk id="5" creationId="{FE61D922-D041-28F4-BB73-8116BD8FD379}"/>
          </ac:picMkLst>
        </pc:picChg>
        <pc:picChg chg="add del mod">
          <ac:chgData name="Ashley Tuhro" userId="0bd3660d22b9641f" providerId="LiveId" clId="{F47CD9FD-2075-4533-9AE9-6650212F5534}" dt="2026-03-16T17:03:01.576" v="20" actId="478"/>
          <ac:picMkLst>
            <pc:docMk/>
            <pc:sldMk cId="3813283998" sldId="262"/>
            <ac:picMk id="7" creationId="{9F69B099-F424-FB33-F9B0-3314DAFEEE19}"/>
          </ac:picMkLst>
        </pc:picChg>
        <pc:picChg chg="add mod topLvl modCrop">
          <ac:chgData name="Ashley Tuhro" userId="0bd3660d22b9641f" providerId="LiveId" clId="{F47CD9FD-2075-4533-9AE9-6650212F5534}" dt="2026-03-16T17:15:20.008" v="219" actId="164"/>
          <ac:picMkLst>
            <pc:docMk/>
            <pc:sldMk cId="3813283998" sldId="262"/>
            <ac:picMk id="9" creationId="{20B542E5-2611-176A-7C7B-72493B3193B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DD7564-EFFA-A944-A1A7-83D830D96081}"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108563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D7564-EFFA-A944-A1A7-83D830D96081}"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4051852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4"/>
            <a:ext cx="987552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4560" y="1318264"/>
            <a:ext cx="2889504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D7564-EFFA-A944-A1A7-83D830D96081}"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199660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D7564-EFFA-A944-A1A7-83D830D96081}"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244161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600">
                <a:solidFill>
                  <a:schemeClr val="tx1">
                    <a:tint val="75000"/>
                  </a:schemeClr>
                </a:solidFill>
              </a:defRPr>
            </a:lvl3pPr>
            <a:lvl4pPr marL="6583680" indent="0">
              <a:buNone/>
              <a:defRPr sz="6800">
                <a:solidFill>
                  <a:schemeClr val="tx1">
                    <a:tint val="75000"/>
                  </a:schemeClr>
                </a:solidFill>
              </a:defRPr>
            </a:lvl4pPr>
            <a:lvl5pPr marL="8778240" indent="0">
              <a:buNone/>
              <a:defRPr sz="6800">
                <a:solidFill>
                  <a:schemeClr val="tx1">
                    <a:tint val="75000"/>
                  </a:schemeClr>
                </a:solidFill>
              </a:defRPr>
            </a:lvl5pPr>
            <a:lvl6pPr marL="10972800" indent="0">
              <a:buNone/>
              <a:defRPr sz="6800">
                <a:solidFill>
                  <a:schemeClr val="tx1">
                    <a:tint val="75000"/>
                  </a:schemeClr>
                </a:solidFill>
              </a:defRPr>
            </a:lvl6pPr>
            <a:lvl7pPr marL="13167360" indent="0">
              <a:buNone/>
              <a:defRPr sz="6800">
                <a:solidFill>
                  <a:schemeClr val="tx1">
                    <a:tint val="75000"/>
                  </a:schemeClr>
                </a:solidFill>
              </a:defRPr>
            </a:lvl7pPr>
            <a:lvl8pPr marL="15361920" indent="0">
              <a:buNone/>
              <a:defRPr sz="6800">
                <a:solidFill>
                  <a:schemeClr val="tx1">
                    <a:tint val="75000"/>
                  </a:schemeClr>
                </a:solidFill>
              </a:defRPr>
            </a:lvl8pPr>
            <a:lvl9pPr marL="17556480" indent="0">
              <a:buNone/>
              <a:defRPr sz="6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DD7564-EFFA-A944-A1A7-83D830D96081}"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292012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6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6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DD7564-EFFA-A944-A1A7-83D830D96081}"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146943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1" y="7368543"/>
            <a:ext cx="19392902" cy="3070858"/>
          </a:xfrm>
        </p:spPr>
        <p:txBody>
          <a:bodyPr anchor="b"/>
          <a:lstStyle>
            <a:lvl1pPr marL="0" indent="0">
              <a:buNone/>
              <a:defRPr sz="11600" b="1"/>
            </a:lvl1pPr>
            <a:lvl2pPr marL="2194560" indent="0">
              <a:buNone/>
              <a:defRPr sz="9600" b="1"/>
            </a:lvl2pPr>
            <a:lvl3pPr marL="4389120" indent="0">
              <a:buNone/>
              <a:defRPr sz="8600" b="1"/>
            </a:lvl3pPr>
            <a:lvl4pPr marL="6583680" indent="0">
              <a:buNone/>
              <a:defRPr sz="7600" b="1"/>
            </a:lvl4pPr>
            <a:lvl5pPr marL="8778240" indent="0">
              <a:buNone/>
              <a:defRPr sz="7600" b="1"/>
            </a:lvl5pPr>
            <a:lvl6pPr marL="10972800" indent="0">
              <a:buNone/>
              <a:defRPr sz="7600" b="1"/>
            </a:lvl6pPr>
            <a:lvl7pPr marL="13167360" indent="0">
              <a:buNone/>
              <a:defRPr sz="7600" b="1"/>
            </a:lvl7pPr>
            <a:lvl8pPr marL="15361920" indent="0">
              <a:buNone/>
              <a:defRPr sz="7600" b="1"/>
            </a:lvl8pPr>
            <a:lvl9pPr marL="17556480" indent="0">
              <a:buNone/>
              <a:defRPr sz="7600" b="1"/>
            </a:lvl9pPr>
          </a:lstStyle>
          <a:p>
            <a:pPr lvl="0"/>
            <a:r>
              <a:rPr lang="en-US"/>
              <a:t>Click to edit Master text styles</a:t>
            </a:r>
          </a:p>
        </p:txBody>
      </p:sp>
      <p:sp>
        <p:nvSpPr>
          <p:cNvPr id="4" name="Content Placeholder 3"/>
          <p:cNvSpPr>
            <a:spLocks noGrp="1"/>
          </p:cNvSpPr>
          <p:nvPr>
            <p:ph sz="half" idx="2"/>
          </p:nvPr>
        </p:nvSpPr>
        <p:spPr>
          <a:xfrm>
            <a:off x="2194561" y="10439401"/>
            <a:ext cx="19392902" cy="18966182"/>
          </a:xfrm>
        </p:spPr>
        <p:txBody>
          <a:bodyPr/>
          <a:lstStyle>
            <a:lvl1pPr>
              <a:defRPr sz="11600"/>
            </a:lvl1pPr>
            <a:lvl2pPr>
              <a:defRPr sz="9600"/>
            </a:lvl2pPr>
            <a:lvl3pPr>
              <a:defRPr sz="8600"/>
            </a:lvl3pPr>
            <a:lvl4pPr>
              <a:defRPr sz="7600"/>
            </a:lvl4pPr>
            <a:lvl5pPr>
              <a:defRPr sz="7600"/>
            </a:lvl5pPr>
            <a:lvl6pPr>
              <a:defRPr sz="7600"/>
            </a:lvl6pPr>
            <a:lvl7pPr>
              <a:defRPr sz="7600"/>
            </a:lvl7pPr>
            <a:lvl8pPr>
              <a:defRPr sz="7600"/>
            </a:lvl8pPr>
            <a:lvl9pPr>
              <a:defRPr sz="7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7368543"/>
            <a:ext cx="19400520" cy="3070858"/>
          </a:xfrm>
        </p:spPr>
        <p:txBody>
          <a:bodyPr anchor="b"/>
          <a:lstStyle>
            <a:lvl1pPr marL="0" indent="0">
              <a:buNone/>
              <a:defRPr sz="11600" b="1"/>
            </a:lvl1pPr>
            <a:lvl2pPr marL="2194560" indent="0">
              <a:buNone/>
              <a:defRPr sz="9600" b="1"/>
            </a:lvl2pPr>
            <a:lvl3pPr marL="4389120" indent="0">
              <a:buNone/>
              <a:defRPr sz="8600" b="1"/>
            </a:lvl3pPr>
            <a:lvl4pPr marL="6583680" indent="0">
              <a:buNone/>
              <a:defRPr sz="7600" b="1"/>
            </a:lvl4pPr>
            <a:lvl5pPr marL="8778240" indent="0">
              <a:buNone/>
              <a:defRPr sz="7600" b="1"/>
            </a:lvl5pPr>
            <a:lvl6pPr marL="10972800" indent="0">
              <a:buNone/>
              <a:defRPr sz="7600" b="1"/>
            </a:lvl6pPr>
            <a:lvl7pPr marL="13167360" indent="0">
              <a:buNone/>
              <a:defRPr sz="7600" b="1"/>
            </a:lvl7pPr>
            <a:lvl8pPr marL="15361920" indent="0">
              <a:buNone/>
              <a:defRPr sz="7600" b="1"/>
            </a:lvl8pPr>
            <a:lvl9pPr marL="17556480" indent="0">
              <a:buNone/>
              <a:defRPr sz="7600" b="1"/>
            </a:lvl9pPr>
          </a:lstStyle>
          <a:p>
            <a:pPr lvl="0"/>
            <a:r>
              <a:rPr lang="en-US"/>
              <a:t>Click to edit Master text styles</a:t>
            </a:r>
          </a:p>
        </p:txBody>
      </p:sp>
      <p:sp>
        <p:nvSpPr>
          <p:cNvPr id="6" name="Content Placeholder 5"/>
          <p:cNvSpPr>
            <a:spLocks noGrp="1"/>
          </p:cNvSpPr>
          <p:nvPr>
            <p:ph sz="quarter" idx="4"/>
          </p:nvPr>
        </p:nvSpPr>
        <p:spPr>
          <a:xfrm>
            <a:off x="22296122" y="10439401"/>
            <a:ext cx="19400520" cy="18966182"/>
          </a:xfrm>
        </p:spPr>
        <p:txBody>
          <a:bodyPr/>
          <a:lstStyle>
            <a:lvl1pPr>
              <a:defRPr sz="11600"/>
            </a:lvl1pPr>
            <a:lvl2pPr>
              <a:defRPr sz="9600"/>
            </a:lvl2pPr>
            <a:lvl3pPr>
              <a:defRPr sz="8600"/>
            </a:lvl3pPr>
            <a:lvl4pPr>
              <a:defRPr sz="7600"/>
            </a:lvl4pPr>
            <a:lvl5pPr>
              <a:defRPr sz="7600"/>
            </a:lvl5pPr>
            <a:lvl6pPr>
              <a:defRPr sz="7600"/>
            </a:lvl6pPr>
            <a:lvl7pPr>
              <a:defRPr sz="7600"/>
            </a:lvl7pPr>
            <a:lvl8pPr>
              <a:defRPr sz="7600"/>
            </a:lvl8pPr>
            <a:lvl9pPr>
              <a:defRPr sz="7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DD7564-EFFA-A944-A1A7-83D830D96081}" type="datetimeFigureOut">
              <a:rPr lang="en-US" smtClean="0"/>
              <a:t>3/16/2026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426684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DD7564-EFFA-A944-A1A7-83D830D96081}" type="datetimeFigureOut">
              <a:rPr lang="en-US" smtClean="0"/>
              <a:t>3/16/2026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108613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D7564-EFFA-A944-A1A7-83D830D96081}" type="datetimeFigureOut">
              <a:rPr lang="en-US" smtClean="0"/>
              <a:t>3/16/2026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4266114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6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800"/>
            </a:lvl1pPr>
            <a:lvl2pPr marL="2194560" indent="0">
              <a:buNone/>
              <a:defRPr sz="5800"/>
            </a:lvl2pPr>
            <a:lvl3pPr marL="4389120" indent="0">
              <a:buNone/>
              <a:defRPr sz="4800"/>
            </a:lvl3pPr>
            <a:lvl4pPr marL="6583680" indent="0">
              <a:buNone/>
              <a:defRPr sz="4400"/>
            </a:lvl4pPr>
            <a:lvl5pPr marL="8778240" indent="0">
              <a:buNone/>
              <a:defRPr sz="4400"/>
            </a:lvl5pPr>
            <a:lvl6pPr marL="10972800" indent="0">
              <a:buNone/>
              <a:defRPr sz="4400"/>
            </a:lvl6pPr>
            <a:lvl7pPr marL="13167360" indent="0">
              <a:buNone/>
              <a:defRPr sz="4400"/>
            </a:lvl7pPr>
            <a:lvl8pPr marL="15361920" indent="0">
              <a:buNone/>
              <a:defRPr sz="4400"/>
            </a:lvl8pPr>
            <a:lvl9pPr marL="1755648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DFDD7564-EFFA-A944-A1A7-83D830D96081}"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2766507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1"/>
            <a:ext cx="26334720" cy="2720342"/>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6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3"/>
            <a:ext cx="26334720" cy="3863338"/>
          </a:xfrm>
        </p:spPr>
        <p:txBody>
          <a:bodyPr/>
          <a:lstStyle>
            <a:lvl1pPr marL="0" indent="0">
              <a:buNone/>
              <a:defRPr sz="6800"/>
            </a:lvl1pPr>
            <a:lvl2pPr marL="2194560" indent="0">
              <a:buNone/>
              <a:defRPr sz="5800"/>
            </a:lvl2pPr>
            <a:lvl3pPr marL="4389120" indent="0">
              <a:buNone/>
              <a:defRPr sz="4800"/>
            </a:lvl3pPr>
            <a:lvl4pPr marL="6583680" indent="0">
              <a:buNone/>
              <a:defRPr sz="4400"/>
            </a:lvl4pPr>
            <a:lvl5pPr marL="8778240" indent="0">
              <a:buNone/>
              <a:defRPr sz="4400"/>
            </a:lvl5pPr>
            <a:lvl6pPr marL="10972800" indent="0">
              <a:buNone/>
              <a:defRPr sz="4400"/>
            </a:lvl6pPr>
            <a:lvl7pPr marL="13167360" indent="0">
              <a:buNone/>
              <a:defRPr sz="4400"/>
            </a:lvl7pPr>
            <a:lvl8pPr marL="15361920" indent="0">
              <a:buNone/>
              <a:defRPr sz="4400"/>
            </a:lvl8pPr>
            <a:lvl9pPr marL="1755648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DFDD7564-EFFA-A944-A1A7-83D830D96081}"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C1767-5E94-FB4E-B4C4-872BBD8B6F27}" type="slidenum">
              <a:rPr lang="en-US" smtClean="0"/>
              <a:t>‹#›</a:t>
            </a:fld>
            <a:endParaRPr lang="en-US"/>
          </a:p>
        </p:txBody>
      </p:sp>
    </p:spTree>
    <p:extLst>
      <p:ext uri="{BB962C8B-B14F-4D97-AF65-F5344CB8AC3E}">
        <p14:creationId xmlns:p14="http://schemas.microsoft.com/office/powerpoint/2010/main" val="2657941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DFDD7564-EFFA-A944-A1A7-83D830D96081}" type="datetimeFigureOut">
              <a:rPr lang="en-US" smtClean="0"/>
              <a:t>3/16/2026</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462C1767-5E94-FB4E-B4C4-872BBD8B6F27}" type="slidenum">
              <a:rPr lang="en-US" smtClean="0"/>
              <a:t>‹#›</a:t>
            </a:fld>
            <a:endParaRPr lang="en-US"/>
          </a:p>
        </p:txBody>
      </p:sp>
    </p:spTree>
    <p:extLst>
      <p:ext uri="{BB962C8B-B14F-4D97-AF65-F5344CB8AC3E}">
        <p14:creationId xmlns:p14="http://schemas.microsoft.com/office/powerpoint/2010/main" val="2994846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2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6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emf"/><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emf"/><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3FBF3B-70DC-6097-9983-1E9189BF7B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906D41-51F5-CB31-4AB9-01072BD8BF08}"/>
              </a:ext>
            </a:extLst>
          </p:cNvPr>
          <p:cNvPicPr>
            <a:picLocks noChangeAspect="1"/>
          </p:cNvPicPr>
          <p:nvPr/>
        </p:nvPicPr>
        <p:blipFill>
          <a:blip r:embed="rId2"/>
          <a:stretch>
            <a:fillRect/>
          </a:stretch>
        </p:blipFill>
        <p:spPr>
          <a:xfrm>
            <a:off x="0" y="-1"/>
            <a:ext cx="43891200" cy="5156879"/>
          </a:xfrm>
          <a:prstGeom prst="rect">
            <a:avLst/>
          </a:prstGeom>
        </p:spPr>
      </p:pic>
      <p:pic>
        <p:nvPicPr>
          <p:cNvPr id="5" name="Picture 4">
            <a:extLst>
              <a:ext uri="{FF2B5EF4-FFF2-40B4-BE49-F238E27FC236}">
                <a16:creationId xmlns:a16="http://schemas.microsoft.com/office/drawing/2014/main" id="{2AA3CF0E-3D4B-C0F9-7E24-927418872B7C}"/>
              </a:ext>
            </a:extLst>
          </p:cNvPr>
          <p:cNvPicPr>
            <a:picLocks noChangeAspect="1"/>
          </p:cNvPicPr>
          <p:nvPr/>
        </p:nvPicPr>
        <p:blipFill>
          <a:blip r:embed="rId3"/>
          <a:stretch>
            <a:fillRect/>
          </a:stretch>
        </p:blipFill>
        <p:spPr>
          <a:xfrm>
            <a:off x="37773872" y="1570984"/>
            <a:ext cx="4813300" cy="1968500"/>
          </a:xfrm>
          <a:prstGeom prst="rect">
            <a:avLst/>
          </a:prstGeom>
        </p:spPr>
      </p:pic>
      <p:sp>
        <p:nvSpPr>
          <p:cNvPr id="9" name="object 2">
            <a:extLst>
              <a:ext uri="{FF2B5EF4-FFF2-40B4-BE49-F238E27FC236}">
                <a16:creationId xmlns:a16="http://schemas.microsoft.com/office/drawing/2014/main" id="{8C6040DD-EA70-F99B-16DA-8ACB70A30916}"/>
              </a:ext>
            </a:extLst>
          </p:cNvPr>
          <p:cNvSpPr txBox="1">
            <a:spLocks/>
          </p:cNvSpPr>
          <p:nvPr/>
        </p:nvSpPr>
        <p:spPr>
          <a:xfrm>
            <a:off x="1377951" y="1191261"/>
            <a:ext cx="33796584" cy="1987113"/>
          </a:xfrm>
          <a:prstGeom prst="rect">
            <a:avLst/>
          </a:prstGeom>
        </p:spPr>
        <p:txBody>
          <a:bodyPr vert="horz" wrap="square" lIns="0" tIns="0" rIns="0" bIns="0" rtlCol="0" anchor="b" anchorCtr="0">
            <a:noAutofit/>
          </a:bodyPr>
          <a:lstStyle>
            <a:lvl1pPr>
              <a:defRPr sz="5000" b="1" i="0">
                <a:solidFill>
                  <a:schemeClr val="bg1"/>
                </a:solidFill>
                <a:latin typeface="Arial"/>
                <a:ea typeface="+mj-ea"/>
                <a:cs typeface="Arial"/>
              </a:defRPr>
            </a:lvl1pPr>
          </a:lstStyle>
          <a:p>
            <a:pPr defTabSz="1828800">
              <a:lnSpc>
                <a:spcPts val="9000"/>
              </a:lnSpc>
              <a:defRPr/>
            </a:pPr>
            <a:r>
              <a:rPr lang="en-US" sz="10000" kern="0" dirty="0">
                <a:solidFill>
                  <a:sysClr val="window" lastClr="FFFFFF"/>
                </a:solidFill>
              </a:rPr>
              <a:t>Characterization of Mycobacteriophage Repressor Inactivation and Novel Repressor Fusion Proteins</a:t>
            </a:r>
          </a:p>
        </p:txBody>
      </p:sp>
      <p:sp>
        <p:nvSpPr>
          <p:cNvPr id="10" name="object 3">
            <a:extLst>
              <a:ext uri="{FF2B5EF4-FFF2-40B4-BE49-F238E27FC236}">
                <a16:creationId xmlns:a16="http://schemas.microsoft.com/office/drawing/2014/main" id="{DB7A4C52-21D1-93D3-4DE0-8D35736B672B}"/>
              </a:ext>
            </a:extLst>
          </p:cNvPr>
          <p:cNvSpPr txBox="1"/>
          <p:nvPr/>
        </p:nvSpPr>
        <p:spPr>
          <a:xfrm>
            <a:off x="1377950" y="3333491"/>
            <a:ext cx="32918400" cy="1420893"/>
          </a:xfrm>
          <a:prstGeom prst="rect">
            <a:avLst/>
          </a:prstGeom>
        </p:spPr>
        <p:txBody>
          <a:bodyPr vert="horz" wrap="square" lIns="0" tIns="0" rIns="0" bIns="0" rtlCol="0">
            <a:noAutofit/>
          </a:bodyPr>
          <a:lstStyle/>
          <a:p>
            <a:pPr>
              <a:lnSpc>
                <a:spcPts val="6024"/>
              </a:lnSpc>
            </a:pPr>
            <a:r>
              <a:rPr lang="en-US" sz="5000" spc="-142" dirty="0">
                <a:solidFill>
                  <a:srgbClr val="FFFFFF"/>
                </a:solidFill>
                <a:latin typeface="Arial"/>
                <a:cs typeface="Arial"/>
              </a:rPr>
              <a:t>Ashley Tuhro, Maria D. Gainey, and Jamie R. Wallen</a:t>
            </a:r>
            <a:endParaRPr sz="5000" dirty="0">
              <a:latin typeface="Arial"/>
              <a:cs typeface="Arial"/>
            </a:endParaRPr>
          </a:p>
          <a:p>
            <a:pPr>
              <a:lnSpc>
                <a:spcPts val="4322"/>
              </a:lnSpc>
            </a:pPr>
            <a:r>
              <a:rPr sz="3600" i="1" spc="-22" dirty="0">
                <a:solidFill>
                  <a:srgbClr val="C1A775"/>
                </a:solidFill>
                <a:latin typeface="Arial"/>
                <a:cs typeface="Arial"/>
              </a:rPr>
              <a:t>Departments</a:t>
            </a:r>
            <a:r>
              <a:rPr lang="en-US" sz="3600" i="1" spc="-22" dirty="0">
                <a:solidFill>
                  <a:srgbClr val="C1A775"/>
                </a:solidFill>
                <a:latin typeface="Arial"/>
                <a:cs typeface="Arial"/>
              </a:rPr>
              <a:t> of Chemistry and Physics</a:t>
            </a:r>
            <a:endParaRPr sz="3600" dirty="0">
              <a:latin typeface="Arial"/>
              <a:cs typeface="Arial"/>
            </a:endParaRPr>
          </a:p>
        </p:txBody>
      </p:sp>
      <p:sp>
        <p:nvSpPr>
          <p:cNvPr id="12" name="TextBox 11">
            <a:extLst>
              <a:ext uri="{FF2B5EF4-FFF2-40B4-BE49-F238E27FC236}">
                <a16:creationId xmlns:a16="http://schemas.microsoft.com/office/drawing/2014/main" id="{03D3A36C-6CF3-C1B3-FEDB-226D537A12AF}"/>
              </a:ext>
            </a:extLst>
          </p:cNvPr>
          <p:cNvSpPr txBox="1"/>
          <p:nvPr/>
        </p:nvSpPr>
        <p:spPr>
          <a:xfrm>
            <a:off x="424542" y="8059709"/>
            <a:ext cx="11005458" cy="17543264"/>
          </a:xfrm>
          <a:prstGeom prst="rect">
            <a:avLst/>
          </a:prstGeom>
          <a:noFill/>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spcAft>
                <a:spcPts val="1200"/>
              </a:spcAft>
            </a:pPr>
            <a:r>
              <a:rPr lang="en-US" sz="4400" b="1" dirty="0">
                <a:solidFill>
                  <a:srgbClr val="231F20"/>
                </a:solidFill>
                <a:latin typeface="Arial"/>
                <a:cs typeface="Arial"/>
              </a:rPr>
              <a:t>Abstract</a:t>
            </a:r>
          </a:p>
          <a:p>
            <a:pPr algn="ctr">
              <a:spcAft>
                <a:spcPts val="1200"/>
              </a:spcAft>
            </a:pPr>
            <a:r>
              <a:rPr lang="en-US" sz="3200" dirty="0"/>
              <a:t>Bacteriophage repressors are critical regulators of lysogeny, maintaining dormancy in the bacterial hosts by binding to DNA and silencing the transcription of lytic genes. Repressors also bind the DNA of genetically similar bacteriophages to provide the host immunity against subsequent viral infection. Despite their importance, the mechanisms underlying actinobacteriophage (viruses that infect </a:t>
            </a:r>
            <a:r>
              <a:rPr lang="en-US" sz="3200" i="1" dirty="0"/>
              <a:t>Actinobacteria</a:t>
            </a:r>
            <a:r>
              <a:rPr lang="en-US" sz="3200" dirty="0"/>
              <a:t>) repressor inactivation and the transition into the lytic cycle remain largely unknown. This study investigates the repressor found in the cluster A1 mycobacteriophage Adahisdi and its ability to interact with other Adahisdi proteins, including a candidate “antirepressor” gene found in the bacteriophage. To better understand the lysogenic to lytic cycle conversion in Adahisdi, DNA binding assays were performed to observe the ability of the repressor to bind DNA in the presence and absence of the candidate antirepressor. Our results show the repressor has a weakened affinity in the presence of the antirepressor, supporting the antirepressor’s role in promoting the lytic switch. Two-hybrid assays were also conducted to determine if the repressor interacts with itself to form a higher-ordered oligomer as well neighboring genes that cluster near the antirepressor. Results from the two-hybrid assay support that the repressor is monomeric in the cell and only interacts with the antirepressor gene. Finally, bacterial proteins that contain a protein domain fused to a repressor have been previously bioinformatically characterized in our lab. To better understand the oligomeric state and DNA binding capabilities of these proteins in solution, we have performed both DNA binding and small-angle X-ray scattering (SAXS) experiments on three repressor fusions. Our results show that these proteins bind DNA, likely using the repressor domain, and SAXS analyses show that these proteins form both monomers and higher-ordered oligomers in solution. Future work will focus on understanding the biological roles of these repressor proteins in the cell.  </a:t>
            </a:r>
          </a:p>
          <a:p>
            <a:pPr algn="ctr">
              <a:spcAft>
                <a:spcPts val="1200"/>
              </a:spcAft>
            </a:pPr>
            <a:endParaRPr lang="en-US" sz="1400" b="1" dirty="0">
              <a:solidFill>
                <a:srgbClr val="231F20"/>
              </a:solidFill>
              <a:latin typeface="Arial"/>
              <a:cs typeface="Arial"/>
            </a:endParaRPr>
          </a:p>
        </p:txBody>
      </p:sp>
      <p:sp>
        <p:nvSpPr>
          <p:cNvPr id="20" name="TextBox 19">
            <a:extLst>
              <a:ext uri="{FF2B5EF4-FFF2-40B4-BE49-F238E27FC236}">
                <a16:creationId xmlns:a16="http://schemas.microsoft.com/office/drawing/2014/main" id="{3B2FD0AB-9D0C-E6A6-C8B2-79249E353A58}"/>
              </a:ext>
            </a:extLst>
          </p:cNvPr>
          <p:cNvSpPr txBox="1"/>
          <p:nvPr/>
        </p:nvSpPr>
        <p:spPr>
          <a:xfrm>
            <a:off x="424542" y="26156383"/>
            <a:ext cx="11005458" cy="6186309"/>
          </a:xfrm>
          <a:prstGeom prst="rect">
            <a:avLst/>
          </a:prstGeom>
          <a:noFill/>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spcAft>
                <a:spcPts val="1200"/>
              </a:spcAft>
            </a:pPr>
            <a:r>
              <a:rPr lang="en-US" sz="4400" b="1" dirty="0">
                <a:solidFill>
                  <a:srgbClr val="231F20"/>
                </a:solidFill>
                <a:latin typeface="Arial"/>
                <a:cs typeface="Arial"/>
              </a:rPr>
              <a:t>Goals and Objectives</a:t>
            </a:r>
          </a:p>
          <a:p>
            <a:pPr marL="457200" indent="-457200">
              <a:spcAft>
                <a:spcPts val="1200"/>
              </a:spcAft>
              <a:buFont typeface="Arial" panose="020B0604020202020204" pitchFamily="34" charset="0"/>
              <a:buChar char="•"/>
            </a:pPr>
            <a:r>
              <a:rPr lang="en-US" sz="4000" dirty="0">
                <a:solidFill>
                  <a:srgbClr val="231F20"/>
                </a:solidFill>
                <a:latin typeface="Arial"/>
                <a:cs typeface="Arial"/>
              </a:rPr>
              <a:t>Understand the effect of the antirepressor to repressor binding in the Adahisdi system</a:t>
            </a:r>
          </a:p>
          <a:p>
            <a:pPr marL="457200" indent="-457200">
              <a:spcAft>
                <a:spcPts val="1200"/>
              </a:spcAft>
              <a:buFont typeface="Arial" panose="020B0604020202020204" pitchFamily="34" charset="0"/>
              <a:buChar char="•"/>
            </a:pPr>
            <a:r>
              <a:rPr lang="en-US" sz="4000" dirty="0">
                <a:solidFill>
                  <a:srgbClr val="231F20"/>
                </a:solidFill>
                <a:latin typeface="Arial"/>
                <a:cs typeface="Arial"/>
              </a:rPr>
              <a:t>Test for interactions between the Adahisdi repressor and neighboring proteins</a:t>
            </a:r>
          </a:p>
          <a:p>
            <a:pPr marL="457200" indent="-457200">
              <a:spcAft>
                <a:spcPts val="1200"/>
              </a:spcAft>
              <a:buFont typeface="Arial" panose="020B0604020202020204" pitchFamily="34" charset="0"/>
              <a:buChar char="•"/>
            </a:pPr>
            <a:r>
              <a:rPr lang="en-US" sz="4000" dirty="0">
                <a:solidFill>
                  <a:srgbClr val="231F20"/>
                </a:solidFill>
                <a:latin typeface="Arial"/>
                <a:cs typeface="Arial"/>
              </a:rPr>
              <a:t>Achieve structural information on novel repressors using SAXS analysis to create working protein models</a:t>
            </a:r>
          </a:p>
          <a:p>
            <a:pPr marL="457200" indent="-457200" algn="ctr">
              <a:spcAft>
                <a:spcPts val="1200"/>
              </a:spcAft>
              <a:buFont typeface="Arial" panose="020B0604020202020204" pitchFamily="34" charset="0"/>
              <a:buChar char="•"/>
            </a:pPr>
            <a:endParaRPr lang="en-US" sz="3200" b="1" dirty="0">
              <a:solidFill>
                <a:srgbClr val="231F20"/>
              </a:solidFill>
              <a:latin typeface="Arial"/>
              <a:cs typeface="Arial"/>
            </a:endParaRPr>
          </a:p>
        </p:txBody>
      </p:sp>
      <p:sp>
        <p:nvSpPr>
          <p:cNvPr id="32" name="Rectangle 31">
            <a:extLst>
              <a:ext uri="{FF2B5EF4-FFF2-40B4-BE49-F238E27FC236}">
                <a16:creationId xmlns:a16="http://schemas.microsoft.com/office/drawing/2014/main" id="{E1A50A91-02C0-D521-1912-6383B7897D93}"/>
              </a:ext>
            </a:extLst>
          </p:cNvPr>
          <p:cNvSpPr/>
          <p:nvPr/>
        </p:nvSpPr>
        <p:spPr>
          <a:xfrm flipH="1">
            <a:off x="0" y="5808413"/>
            <a:ext cx="43891200" cy="1475894"/>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01CB006-5424-6AF9-CC7C-E5A2969B5708}"/>
              </a:ext>
            </a:extLst>
          </p:cNvPr>
          <p:cNvSpPr txBox="1"/>
          <p:nvPr/>
        </p:nvSpPr>
        <p:spPr>
          <a:xfrm>
            <a:off x="11865882" y="8071664"/>
            <a:ext cx="20159437" cy="769441"/>
          </a:xfrm>
          <a:prstGeom prst="rect">
            <a:avLst/>
          </a:prstGeom>
          <a:noFill/>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spcAft>
                <a:spcPts val="1200"/>
              </a:spcAft>
            </a:pPr>
            <a:r>
              <a:rPr lang="en-US" sz="4400" b="1" dirty="0">
                <a:solidFill>
                  <a:srgbClr val="231F20"/>
                </a:solidFill>
                <a:latin typeface="Arial"/>
                <a:cs typeface="Arial"/>
              </a:rPr>
              <a:t>Methods</a:t>
            </a:r>
            <a:endParaRPr lang="en-US" sz="9600" b="1" dirty="0">
              <a:solidFill>
                <a:srgbClr val="231F20"/>
              </a:solidFill>
              <a:latin typeface="Arial"/>
              <a:cs typeface="Arial"/>
            </a:endParaRPr>
          </a:p>
        </p:txBody>
      </p:sp>
      <p:sp>
        <p:nvSpPr>
          <p:cNvPr id="7" name="TextBox 6">
            <a:extLst>
              <a:ext uri="{FF2B5EF4-FFF2-40B4-BE49-F238E27FC236}">
                <a16:creationId xmlns:a16="http://schemas.microsoft.com/office/drawing/2014/main" id="{913E5D1E-FF59-A998-BE09-0B76B52995FF}"/>
              </a:ext>
            </a:extLst>
          </p:cNvPr>
          <p:cNvSpPr txBox="1"/>
          <p:nvPr/>
        </p:nvSpPr>
        <p:spPr>
          <a:xfrm>
            <a:off x="32461200" y="23278672"/>
            <a:ext cx="11005458" cy="5970865"/>
          </a:xfrm>
          <a:prstGeom prst="rect">
            <a:avLst/>
          </a:prstGeom>
          <a:noFill/>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spcAft>
                <a:spcPts val="1200"/>
              </a:spcAft>
            </a:pPr>
            <a:r>
              <a:rPr lang="en-US" sz="4400" b="1" dirty="0">
                <a:solidFill>
                  <a:srgbClr val="231F20"/>
                </a:solidFill>
                <a:latin typeface="Arial"/>
                <a:cs typeface="Arial"/>
              </a:rPr>
              <a:t>References</a:t>
            </a:r>
            <a:endParaRPr lang="en-US" sz="3600" dirty="0"/>
          </a:p>
          <a:p>
            <a:pPr marR="11088">
              <a:spcAft>
                <a:spcPts val="1600"/>
              </a:spcAft>
            </a:pPr>
            <a:r>
              <a:rPr lang="en-US" sz="2400" dirty="0">
                <a:effectLst/>
                <a:latin typeface="Aptos" panose="020B0004020202020204" pitchFamily="34" charset="0"/>
                <a:ea typeface="Aptos" panose="020B0004020202020204" pitchFamily="34" charset="0"/>
                <a:cs typeface="Times New Roman" panose="02020603050405020304" pitchFamily="18" charset="0"/>
              </a:rPr>
              <a:t>Bonogafsky, H. Characterization of Defense Mechanisms Actinobacteriophages Use to Evade Their Host Bacteria, Western Carolina University, 2025.</a:t>
            </a:r>
          </a:p>
          <a:p>
            <a:pPr marR="11088">
              <a:spcAft>
                <a:spcPts val="1600"/>
              </a:spcAft>
            </a:pPr>
            <a:r>
              <a:rPr lang="en-US" sz="2400" dirty="0">
                <a:effectLst/>
                <a:latin typeface="Times New Roman" panose="02020603050405020304" pitchFamily="18" charset="0"/>
                <a:ea typeface="Aptos" panose="020B0004020202020204" pitchFamily="34" charset="0"/>
              </a:rPr>
              <a:t>Hatfull, G. F. Actinobacteriophages: Genomics, Dynamics, and Applications. </a:t>
            </a:r>
            <a:r>
              <a:rPr lang="en-US" sz="2400" i="1" dirty="0">
                <a:effectLst/>
                <a:latin typeface="Times New Roman" panose="02020603050405020304" pitchFamily="18" charset="0"/>
                <a:ea typeface="Aptos" panose="020B0004020202020204" pitchFamily="34" charset="0"/>
              </a:rPr>
              <a:t>Annu. Rev. </a:t>
            </a:r>
            <a:r>
              <a:rPr lang="en-US" sz="2400" i="1" dirty="0" err="1">
                <a:effectLst/>
                <a:latin typeface="Times New Roman" panose="02020603050405020304" pitchFamily="18" charset="0"/>
                <a:ea typeface="Aptos" panose="020B0004020202020204" pitchFamily="34" charset="0"/>
              </a:rPr>
              <a:t>Virol</a:t>
            </a:r>
            <a:r>
              <a:rPr lang="en-US" sz="2400" i="1" dirty="0">
                <a:effectLst/>
                <a:latin typeface="Times New Roman" panose="02020603050405020304" pitchFamily="18" charset="0"/>
                <a:ea typeface="Aptos" panose="020B0004020202020204" pitchFamily="34" charset="0"/>
              </a:rPr>
              <a:t>.</a:t>
            </a:r>
            <a:r>
              <a:rPr lang="en-US" sz="2400" dirty="0">
                <a:effectLst/>
                <a:latin typeface="Times New Roman" panose="02020603050405020304" pitchFamily="18" charset="0"/>
                <a:ea typeface="Aptos" panose="020B0004020202020204" pitchFamily="34" charset="0"/>
              </a:rPr>
              <a:t> </a:t>
            </a:r>
            <a:r>
              <a:rPr lang="en-US" sz="2400" b="1" dirty="0">
                <a:effectLst/>
                <a:latin typeface="Times New Roman" panose="02020603050405020304" pitchFamily="18" charset="0"/>
                <a:ea typeface="Aptos" panose="020B0004020202020204" pitchFamily="34" charset="0"/>
              </a:rPr>
              <a:t>2020</a:t>
            </a:r>
            <a:r>
              <a:rPr lang="en-US" sz="2400" dirty="0">
                <a:effectLst/>
                <a:latin typeface="Times New Roman" panose="02020603050405020304" pitchFamily="18" charset="0"/>
                <a:ea typeface="Aptos" panose="020B0004020202020204" pitchFamily="34" charset="0"/>
              </a:rPr>
              <a:t>, </a:t>
            </a:r>
            <a:r>
              <a:rPr lang="en-US" sz="2400" i="1" dirty="0">
                <a:effectLst/>
                <a:latin typeface="Times New Roman" panose="02020603050405020304" pitchFamily="18" charset="0"/>
                <a:ea typeface="Aptos" panose="020B0004020202020204" pitchFamily="34" charset="0"/>
              </a:rPr>
              <a:t>7</a:t>
            </a:r>
            <a:r>
              <a:rPr lang="en-US" sz="2400" dirty="0">
                <a:effectLst/>
                <a:latin typeface="Times New Roman" panose="02020603050405020304" pitchFamily="18" charset="0"/>
                <a:ea typeface="Aptos" panose="020B0004020202020204" pitchFamily="34" charset="0"/>
              </a:rPr>
              <a:t> (1), 37–61. https://doi.org/10.1146/annurev-virology-122019-070009.</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R="11088">
              <a:spcAft>
                <a:spcPts val="1600"/>
              </a:spcAft>
            </a:pPr>
            <a:r>
              <a:rPr lang="en-US" sz="2400" dirty="0" err="1">
                <a:effectLst/>
                <a:latin typeface="Times New Roman" panose="02020603050405020304" pitchFamily="18" charset="0"/>
                <a:ea typeface="Aptos" panose="020B0004020202020204" pitchFamily="34" charset="0"/>
              </a:rPr>
              <a:t>Mavrich</a:t>
            </a:r>
            <a:r>
              <a:rPr lang="en-US" sz="2400" dirty="0">
                <a:effectLst/>
                <a:latin typeface="Times New Roman" panose="02020603050405020304" pitchFamily="18" charset="0"/>
                <a:ea typeface="Aptos" panose="020B0004020202020204" pitchFamily="34" charset="0"/>
              </a:rPr>
              <a:t>, T. N.; Hatfull, G. F. Evolution of Superinfection Immunity in Cluster A Mycobacteriophages. </a:t>
            </a:r>
            <a:r>
              <a:rPr lang="en-US" sz="2400" i="1" dirty="0">
                <a:effectLst/>
                <a:latin typeface="Times New Roman" panose="02020603050405020304" pitchFamily="18" charset="0"/>
                <a:ea typeface="Aptos" panose="020B0004020202020204" pitchFamily="34" charset="0"/>
              </a:rPr>
              <a:t>mBio</a:t>
            </a:r>
            <a:r>
              <a:rPr lang="en-US" sz="2400" dirty="0">
                <a:effectLst/>
                <a:latin typeface="Times New Roman" panose="02020603050405020304" pitchFamily="18" charset="0"/>
                <a:ea typeface="Aptos" panose="020B0004020202020204" pitchFamily="34" charset="0"/>
              </a:rPr>
              <a:t> </a:t>
            </a:r>
            <a:r>
              <a:rPr lang="en-US" sz="2400" b="1" dirty="0">
                <a:effectLst/>
                <a:latin typeface="Times New Roman" panose="02020603050405020304" pitchFamily="18" charset="0"/>
                <a:ea typeface="Aptos" panose="020B0004020202020204" pitchFamily="34" charset="0"/>
              </a:rPr>
              <a:t>2019</a:t>
            </a:r>
            <a:r>
              <a:rPr lang="en-US" sz="2400" dirty="0">
                <a:effectLst/>
                <a:latin typeface="Times New Roman" panose="02020603050405020304" pitchFamily="18" charset="0"/>
                <a:ea typeface="Aptos" panose="020B0004020202020204" pitchFamily="34" charset="0"/>
              </a:rPr>
              <a:t>, </a:t>
            </a:r>
            <a:r>
              <a:rPr lang="en-US" sz="2400" i="1" dirty="0">
                <a:effectLst/>
                <a:latin typeface="Times New Roman" panose="02020603050405020304" pitchFamily="18" charset="0"/>
                <a:ea typeface="Aptos" panose="020B0004020202020204" pitchFamily="34" charset="0"/>
              </a:rPr>
              <a:t>10</a:t>
            </a:r>
            <a:r>
              <a:rPr lang="en-US" sz="2400" dirty="0">
                <a:effectLst/>
                <a:latin typeface="Times New Roman" panose="02020603050405020304" pitchFamily="18" charset="0"/>
                <a:ea typeface="Aptos" panose="020B0004020202020204" pitchFamily="34" charset="0"/>
              </a:rPr>
              <a:t> (3), e00971-19. https://doi.org/10.1128/mBio.00971-19.</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R="11088">
              <a:spcAft>
                <a:spcPts val="1600"/>
              </a:spcAft>
            </a:pPr>
            <a:r>
              <a:rPr lang="en-US" sz="2400" dirty="0">
                <a:effectLst/>
                <a:latin typeface="Aptos" panose="020B0004020202020204" pitchFamily="34" charset="0"/>
                <a:ea typeface="Aptos" panose="020B0004020202020204" pitchFamily="34" charset="0"/>
                <a:cs typeface="Times New Roman" panose="02020603050405020304" pitchFamily="18" charset="0"/>
              </a:rPr>
              <a:t>McGinnis, R. J.; Brambley, C. A.; Stamey, B.; Green, W. C.; Gragg, K. N.; Cafferty, E. R.; Terwilliger, T. C.; Hammel, M.; Hollis, T. J.; Miller, J. M.; Gainey, M. D.; Wallen, J. R. A Monomeric Mycobacteriophage Immunity Repressor Utilizes Two Domains to Recognize an Asymmetric DNA Sequence. </a:t>
            </a:r>
            <a:r>
              <a:rPr lang="en-US" sz="2400" i="1" dirty="0">
                <a:effectLst/>
                <a:latin typeface="Aptos" panose="020B0004020202020204" pitchFamily="34" charset="0"/>
                <a:ea typeface="Aptos" panose="020B0004020202020204" pitchFamily="34" charset="0"/>
                <a:cs typeface="Times New Roman" panose="02020603050405020304" pitchFamily="18" charset="0"/>
              </a:rPr>
              <a:t>Nat. Commun.</a:t>
            </a:r>
            <a:r>
              <a:rPr lang="en-US" sz="2400" dirty="0">
                <a:effectLst/>
                <a:latin typeface="Aptos" panose="020B0004020202020204" pitchFamily="34" charset="0"/>
                <a:ea typeface="Aptos" panose="020B0004020202020204" pitchFamily="34" charset="0"/>
                <a:cs typeface="Times New Roman" panose="02020603050405020304" pitchFamily="18" charset="0"/>
              </a:rPr>
              <a:t> </a:t>
            </a:r>
            <a:r>
              <a:rPr lang="en-US" sz="2400" b="1" dirty="0">
                <a:effectLst/>
                <a:latin typeface="Aptos" panose="020B0004020202020204" pitchFamily="34" charset="0"/>
                <a:ea typeface="Aptos" panose="020B0004020202020204" pitchFamily="34" charset="0"/>
                <a:cs typeface="Times New Roman" panose="02020603050405020304" pitchFamily="18" charset="0"/>
              </a:rPr>
              <a:t>2022</a:t>
            </a:r>
            <a:r>
              <a:rPr lang="en-US" sz="2400" dirty="0">
                <a:effectLst/>
                <a:latin typeface="Aptos" panose="020B0004020202020204" pitchFamily="34" charset="0"/>
                <a:ea typeface="Aptos" panose="020B0004020202020204" pitchFamily="34" charset="0"/>
                <a:cs typeface="Times New Roman" panose="02020603050405020304" pitchFamily="18" charset="0"/>
              </a:rPr>
              <a:t>, </a:t>
            </a:r>
            <a:r>
              <a:rPr lang="en-US" sz="2400" i="1" dirty="0">
                <a:effectLst/>
                <a:latin typeface="Aptos" panose="020B0004020202020204" pitchFamily="34" charset="0"/>
                <a:ea typeface="Aptos" panose="020B0004020202020204" pitchFamily="34" charset="0"/>
                <a:cs typeface="Times New Roman" panose="02020603050405020304" pitchFamily="18" charset="0"/>
              </a:rPr>
              <a:t>13</a:t>
            </a:r>
            <a:r>
              <a:rPr lang="en-US" sz="2400" dirty="0">
                <a:effectLst/>
                <a:latin typeface="Aptos" panose="020B0004020202020204" pitchFamily="34" charset="0"/>
                <a:ea typeface="Aptos" panose="020B0004020202020204" pitchFamily="34" charset="0"/>
                <a:cs typeface="Times New Roman" panose="02020603050405020304" pitchFamily="18" charset="0"/>
              </a:rPr>
              <a:t> (1), 4105. https://doi.org/10.1038/s41467-022-31678-6.</a:t>
            </a:r>
            <a:endParaRPr lang="en-US" sz="2400" dirty="0"/>
          </a:p>
        </p:txBody>
      </p:sp>
      <p:sp>
        <p:nvSpPr>
          <p:cNvPr id="8" name="TextBox 7">
            <a:extLst>
              <a:ext uri="{FF2B5EF4-FFF2-40B4-BE49-F238E27FC236}">
                <a16:creationId xmlns:a16="http://schemas.microsoft.com/office/drawing/2014/main" id="{E08A25C4-D1E3-1BE4-7EED-60CDE2FBEBF3}"/>
              </a:ext>
            </a:extLst>
          </p:cNvPr>
          <p:cNvSpPr txBox="1"/>
          <p:nvPr/>
        </p:nvSpPr>
        <p:spPr>
          <a:xfrm>
            <a:off x="32461201" y="29822707"/>
            <a:ext cx="11005457" cy="2314801"/>
          </a:xfrm>
          <a:prstGeom prst="rect">
            <a:avLst/>
          </a:prstGeom>
          <a:noFill/>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spcAft>
                <a:spcPts val="1200"/>
              </a:spcAft>
            </a:pPr>
            <a:r>
              <a:rPr lang="en-US" sz="4400" b="1" dirty="0">
                <a:solidFill>
                  <a:srgbClr val="231F20"/>
                </a:solidFill>
                <a:latin typeface="Arial"/>
                <a:cs typeface="Arial"/>
              </a:rPr>
              <a:t>Acknowledgments</a:t>
            </a:r>
            <a:endParaRPr lang="en-US" sz="9600" b="1" dirty="0">
              <a:solidFill>
                <a:srgbClr val="231F20"/>
              </a:solidFill>
              <a:latin typeface="Arial"/>
              <a:cs typeface="Arial"/>
            </a:endParaRPr>
          </a:p>
          <a:p>
            <a:pPr marR="11088">
              <a:lnSpc>
                <a:spcPts val="3600"/>
              </a:lnSpc>
              <a:spcAft>
                <a:spcPts val="1600"/>
              </a:spcAft>
            </a:pPr>
            <a:r>
              <a:rPr lang="en-US" sz="3600" dirty="0"/>
              <a:t>Thank you to the WCU department of Chemistry and Physics for supporting this work, and the Apodaca fourth floor alcove for encouraging its completion.</a:t>
            </a:r>
          </a:p>
        </p:txBody>
      </p:sp>
      <p:sp>
        <p:nvSpPr>
          <p:cNvPr id="3" name="TextBox 2">
            <a:extLst>
              <a:ext uri="{FF2B5EF4-FFF2-40B4-BE49-F238E27FC236}">
                <a16:creationId xmlns:a16="http://schemas.microsoft.com/office/drawing/2014/main" id="{7DBD95A6-F223-9E04-1E9A-8505CC913D99}"/>
              </a:ext>
            </a:extLst>
          </p:cNvPr>
          <p:cNvSpPr txBox="1"/>
          <p:nvPr/>
        </p:nvSpPr>
        <p:spPr>
          <a:xfrm>
            <a:off x="32461200" y="8059709"/>
            <a:ext cx="11005458" cy="7786747"/>
          </a:xfrm>
          <a:prstGeom prst="rect">
            <a:avLst/>
          </a:prstGeom>
          <a:noFill/>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spcAft>
                <a:spcPts val="1200"/>
              </a:spcAft>
            </a:pPr>
            <a:r>
              <a:rPr lang="en-US" sz="4400" b="1" dirty="0">
                <a:solidFill>
                  <a:srgbClr val="231F20"/>
                </a:solidFill>
                <a:latin typeface="Arial"/>
                <a:cs typeface="Arial"/>
              </a:rPr>
              <a:t>Conclusions</a:t>
            </a:r>
          </a:p>
          <a:p>
            <a:pPr marL="571500" indent="-571500">
              <a:spcAft>
                <a:spcPts val="1200"/>
              </a:spcAft>
              <a:buFont typeface="Arial" panose="020B0604020202020204" pitchFamily="34" charset="0"/>
              <a:buChar char="•"/>
            </a:pPr>
            <a:r>
              <a:rPr lang="en-US" sz="3600" dirty="0">
                <a:solidFill>
                  <a:srgbClr val="231F20"/>
                </a:solidFill>
                <a:latin typeface="Arial"/>
                <a:cs typeface="Arial"/>
              </a:rPr>
              <a:t>The Adahisdi antirepressor lowers repressor binding affinity by a nearly threefold value</a:t>
            </a:r>
          </a:p>
          <a:p>
            <a:pPr marL="571500" indent="-571500">
              <a:spcAft>
                <a:spcPts val="1200"/>
              </a:spcAft>
              <a:buFont typeface="Arial" panose="020B0604020202020204" pitchFamily="34" charset="0"/>
              <a:buChar char="•"/>
            </a:pPr>
            <a:r>
              <a:rPr lang="en-US" sz="3600" dirty="0">
                <a:solidFill>
                  <a:srgbClr val="231F20"/>
                </a:solidFill>
                <a:latin typeface="Arial"/>
                <a:cs typeface="Arial"/>
              </a:rPr>
              <a:t>Within the Adahisdi system, the repressor only seems to have strong interactions with gp70 (antirepressor), no other neighboring proteins</a:t>
            </a:r>
          </a:p>
          <a:p>
            <a:pPr marL="571500" indent="-571500">
              <a:spcAft>
                <a:spcPts val="1200"/>
              </a:spcAft>
              <a:buFont typeface="Arial" panose="020B0604020202020204" pitchFamily="34" charset="0"/>
              <a:buChar char="•"/>
            </a:pPr>
            <a:r>
              <a:rPr lang="en-US" sz="3600" dirty="0">
                <a:solidFill>
                  <a:srgbClr val="231F20"/>
                </a:solidFill>
                <a:latin typeface="Arial"/>
                <a:cs typeface="Arial"/>
              </a:rPr>
              <a:t>Adahisdi repressor exhibits no signs of self interaction</a:t>
            </a:r>
          </a:p>
          <a:p>
            <a:pPr marL="571500" indent="-571500">
              <a:spcAft>
                <a:spcPts val="1200"/>
              </a:spcAft>
              <a:buFont typeface="Arial" panose="020B0604020202020204" pitchFamily="34" charset="0"/>
              <a:buChar char="•"/>
            </a:pPr>
            <a:r>
              <a:rPr lang="en-US" sz="3600" dirty="0">
                <a:solidFill>
                  <a:srgbClr val="231F20"/>
                </a:solidFill>
                <a:latin typeface="Arial"/>
                <a:cs typeface="Arial"/>
              </a:rPr>
              <a:t>Adahisdi, ENV421, and MocR all have compact protein structure in solution</a:t>
            </a:r>
          </a:p>
          <a:p>
            <a:pPr marL="571500" indent="-571500">
              <a:spcAft>
                <a:spcPts val="1200"/>
              </a:spcAft>
              <a:buFont typeface="Arial" panose="020B0604020202020204" pitchFamily="34" charset="0"/>
              <a:buChar char="•"/>
            </a:pPr>
            <a:r>
              <a:rPr lang="en-US" sz="3600" dirty="0">
                <a:solidFill>
                  <a:srgbClr val="231F20"/>
                </a:solidFill>
                <a:latin typeface="Arial"/>
                <a:cs typeface="Arial"/>
              </a:rPr>
              <a:t>ENV421 repressor is able to bind to DNA</a:t>
            </a:r>
          </a:p>
          <a:p>
            <a:pPr marL="571500" indent="-571500">
              <a:spcAft>
                <a:spcPts val="1200"/>
              </a:spcAft>
              <a:buFont typeface="Arial" panose="020B0604020202020204" pitchFamily="34" charset="0"/>
              <a:buChar char="•"/>
            </a:pPr>
            <a:endParaRPr lang="en-US" sz="3600" dirty="0">
              <a:solidFill>
                <a:srgbClr val="231F20"/>
              </a:solidFill>
              <a:latin typeface="Arial"/>
              <a:cs typeface="Arial"/>
            </a:endParaRPr>
          </a:p>
        </p:txBody>
      </p:sp>
      <p:sp>
        <p:nvSpPr>
          <p:cNvPr id="14" name="TextBox 13">
            <a:extLst>
              <a:ext uri="{FF2B5EF4-FFF2-40B4-BE49-F238E27FC236}">
                <a16:creationId xmlns:a16="http://schemas.microsoft.com/office/drawing/2014/main" id="{9F735F6E-2BFE-400C-B731-857DC90E196C}"/>
              </a:ext>
            </a:extLst>
          </p:cNvPr>
          <p:cNvSpPr txBox="1"/>
          <p:nvPr/>
        </p:nvSpPr>
        <p:spPr>
          <a:xfrm>
            <a:off x="32461200" y="16559753"/>
            <a:ext cx="11005458" cy="5970865"/>
          </a:xfrm>
          <a:prstGeom prst="rect">
            <a:avLst/>
          </a:prstGeom>
          <a:noFill/>
          <a:ln w="31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spcAft>
                <a:spcPts val="1200"/>
              </a:spcAft>
            </a:pPr>
            <a:r>
              <a:rPr lang="en-US" sz="4400" b="1" dirty="0">
                <a:solidFill>
                  <a:srgbClr val="231F20"/>
                </a:solidFill>
                <a:latin typeface="Arial"/>
                <a:cs typeface="Arial"/>
              </a:rPr>
              <a:t>Future Work</a:t>
            </a:r>
          </a:p>
          <a:p>
            <a:pPr marL="571500" indent="-571500">
              <a:spcAft>
                <a:spcPts val="1200"/>
              </a:spcAft>
              <a:buFont typeface="Arial" panose="020B0604020202020204" pitchFamily="34" charset="0"/>
              <a:buChar char="•"/>
            </a:pPr>
            <a:r>
              <a:rPr lang="en-US" sz="3600" dirty="0">
                <a:solidFill>
                  <a:srgbClr val="231F20"/>
                </a:solidFill>
                <a:latin typeface="Arial"/>
                <a:cs typeface="Arial"/>
              </a:rPr>
              <a:t>Continue to refine binding assays to monitor KD changes in novel repressors</a:t>
            </a:r>
          </a:p>
          <a:p>
            <a:pPr marL="571500" indent="-571500">
              <a:spcAft>
                <a:spcPts val="1200"/>
              </a:spcAft>
              <a:buFont typeface="Arial" panose="020B0604020202020204" pitchFamily="34" charset="0"/>
              <a:buChar char="•"/>
            </a:pPr>
            <a:r>
              <a:rPr lang="en-US" sz="3600" dirty="0">
                <a:solidFill>
                  <a:srgbClr val="231F20"/>
                </a:solidFill>
                <a:latin typeface="Arial"/>
                <a:cs typeface="Arial"/>
              </a:rPr>
              <a:t>Continue processing data received from SAXS</a:t>
            </a:r>
          </a:p>
          <a:p>
            <a:pPr marL="571500" indent="-571500">
              <a:spcAft>
                <a:spcPts val="1200"/>
              </a:spcAft>
              <a:buFont typeface="Arial" panose="020B0604020202020204" pitchFamily="34" charset="0"/>
              <a:buChar char="•"/>
            </a:pPr>
            <a:r>
              <a:rPr lang="en-US" sz="3600" dirty="0">
                <a:solidFill>
                  <a:srgbClr val="231F20"/>
                </a:solidFill>
                <a:latin typeface="Arial"/>
                <a:cs typeface="Arial"/>
              </a:rPr>
              <a:t>Identify DNA binding for MocR to conduct similar binding studies</a:t>
            </a:r>
          </a:p>
          <a:p>
            <a:pPr marL="571500" indent="-571500">
              <a:spcAft>
                <a:spcPts val="1200"/>
              </a:spcAft>
              <a:buFont typeface="Arial" panose="020B0604020202020204" pitchFamily="34" charset="0"/>
              <a:buChar char="•"/>
            </a:pPr>
            <a:r>
              <a:rPr lang="en-US" sz="3600" dirty="0">
                <a:solidFill>
                  <a:srgbClr val="231F20"/>
                </a:solidFill>
                <a:latin typeface="Arial"/>
                <a:cs typeface="Arial"/>
              </a:rPr>
              <a:t>Further two-hybrid testing for different protein combinations within the Adahisdi system</a:t>
            </a:r>
          </a:p>
          <a:p>
            <a:pPr marL="571500" indent="-571500">
              <a:spcAft>
                <a:spcPts val="1200"/>
              </a:spcAft>
              <a:buFont typeface="Arial" panose="020B0604020202020204" pitchFamily="34" charset="0"/>
              <a:buChar char="•"/>
            </a:pPr>
            <a:endParaRPr lang="en-US" sz="3600" dirty="0">
              <a:solidFill>
                <a:srgbClr val="231F20"/>
              </a:solidFill>
              <a:latin typeface="Arial"/>
              <a:cs typeface="Arial"/>
            </a:endParaRPr>
          </a:p>
        </p:txBody>
      </p:sp>
      <p:grpSp>
        <p:nvGrpSpPr>
          <p:cNvPr id="2" name="Group 1">
            <a:extLst>
              <a:ext uri="{FF2B5EF4-FFF2-40B4-BE49-F238E27FC236}">
                <a16:creationId xmlns:a16="http://schemas.microsoft.com/office/drawing/2014/main" id="{660CC900-63DE-2F03-07C7-221035C8D380}"/>
              </a:ext>
            </a:extLst>
          </p:cNvPr>
          <p:cNvGrpSpPr/>
          <p:nvPr/>
        </p:nvGrpSpPr>
        <p:grpSpPr>
          <a:xfrm>
            <a:off x="13385585" y="9262352"/>
            <a:ext cx="7911330" cy="6763453"/>
            <a:chOff x="2140335" y="163081"/>
            <a:chExt cx="7911330" cy="6763453"/>
          </a:xfrm>
        </p:grpSpPr>
        <p:grpSp>
          <p:nvGrpSpPr>
            <p:cNvPr id="6" name="Group 5">
              <a:extLst>
                <a:ext uri="{FF2B5EF4-FFF2-40B4-BE49-F238E27FC236}">
                  <a16:creationId xmlns:a16="http://schemas.microsoft.com/office/drawing/2014/main" id="{4CFDC229-1020-5985-C32E-1798CDECA640}"/>
                </a:ext>
              </a:extLst>
            </p:cNvPr>
            <p:cNvGrpSpPr/>
            <p:nvPr/>
          </p:nvGrpSpPr>
          <p:grpSpPr>
            <a:xfrm>
              <a:off x="2140335" y="163081"/>
              <a:ext cx="7911330" cy="3421626"/>
              <a:chOff x="330071" y="1847235"/>
              <a:chExt cx="7911330" cy="3421626"/>
            </a:xfrm>
          </p:grpSpPr>
          <p:pic>
            <p:nvPicPr>
              <p:cNvPr id="22" name="Picture 2">
                <a:extLst>
                  <a:ext uri="{FF2B5EF4-FFF2-40B4-BE49-F238E27FC236}">
                    <a16:creationId xmlns:a16="http://schemas.microsoft.com/office/drawing/2014/main" id="{252519CB-68C9-3DA9-ED85-025FEEFC2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01" y="2110467"/>
                <a:ext cx="3788449" cy="30275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B167C3A6-28FB-9D8F-2EF4-581A3B08CC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51" y="2110467"/>
                <a:ext cx="3788450" cy="30292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C1E8E89-DF0B-E734-A47D-8AC72F33B302}"/>
                  </a:ext>
                </a:extLst>
              </p:cNvPr>
              <p:cNvSpPr txBox="1"/>
              <p:nvPr/>
            </p:nvSpPr>
            <p:spPr>
              <a:xfrm>
                <a:off x="1277503" y="1847235"/>
                <a:ext cx="2462092" cy="261610"/>
              </a:xfrm>
              <a:prstGeom prst="rect">
                <a:avLst/>
              </a:prstGeom>
              <a:solidFill>
                <a:schemeClr val="bg1">
                  <a:lumMod val="75000"/>
                </a:schemeClr>
              </a:solidFill>
              <a:ln>
                <a:noFill/>
              </a:ln>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0</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-1</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-2</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-3  </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-4</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-5</a:t>
                </a:r>
              </a:p>
            </p:txBody>
          </p:sp>
          <p:sp>
            <p:nvSpPr>
              <p:cNvPr id="27" name="TextBox 26">
                <a:extLst>
                  <a:ext uri="{FF2B5EF4-FFF2-40B4-BE49-F238E27FC236}">
                    <a16:creationId xmlns:a16="http://schemas.microsoft.com/office/drawing/2014/main" id="{10C8DD43-B3D0-3F8C-8018-0C115D262C59}"/>
                  </a:ext>
                </a:extLst>
              </p:cNvPr>
              <p:cNvSpPr txBox="1"/>
              <p:nvPr/>
            </p:nvSpPr>
            <p:spPr>
              <a:xfrm>
                <a:off x="5508507" y="5007251"/>
                <a:ext cx="2426392" cy="261610"/>
              </a:xfrm>
              <a:prstGeom prst="rect">
                <a:avLst/>
              </a:prstGeom>
              <a:noFill/>
              <a:ln>
                <a:noFill/>
              </a:ln>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750ug/mL carbenicillin</a:t>
                </a:r>
              </a:p>
            </p:txBody>
          </p:sp>
          <p:sp>
            <p:nvSpPr>
              <p:cNvPr id="28" name="TextBox 27">
                <a:extLst>
                  <a:ext uri="{FF2B5EF4-FFF2-40B4-BE49-F238E27FC236}">
                    <a16:creationId xmlns:a16="http://schemas.microsoft.com/office/drawing/2014/main" id="{B1EDE4BC-9A7E-68AE-F4BF-B3DE95F02057}"/>
                  </a:ext>
                </a:extLst>
              </p:cNvPr>
              <p:cNvSpPr txBox="1"/>
              <p:nvPr/>
            </p:nvSpPr>
            <p:spPr>
              <a:xfrm>
                <a:off x="1685771" y="5007251"/>
                <a:ext cx="1640453" cy="261610"/>
              </a:xfrm>
              <a:prstGeom prst="rect">
                <a:avLst/>
              </a:prstGeom>
              <a:noFill/>
              <a:ln>
                <a:noFill/>
              </a:ln>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Growth - no carbenicillin</a:t>
                </a:r>
              </a:p>
            </p:txBody>
          </p:sp>
          <p:sp>
            <p:nvSpPr>
              <p:cNvPr id="29" name="Double Bracket 28">
                <a:extLst>
                  <a:ext uri="{FF2B5EF4-FFF2-40B4-BE49-F238E27FC236}">
                    <a16:creationId xmlns:a16="http://schemas.microsoft.com/office/drawing/2014/main" id="{B558CBB8-EE7B-62A0-39C6-A5DEDE6D2F07}"/>
                  </a:ext>
                </a:extLst>
              </p:cNvPr>
              <p:cNvSpPr/>
              <p:nvPr/>
            </p:nvSpPr>
            <p:spPr>
              <a:xfrm>
                <a:off x="1244349" y="4257125"/>
                <a:ext cx="2467196" cy="749315"/>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Double Bracket 29">
                <a:extLst>
                  <a:ext uri="{FF2B5EF4-FFF2-40B4-BE49-F238E27FC236}">
                    <a16:creationId xmlns:a16="http://schemas.microsoft.com/office/drawing/2014/main" id="{E26C8D78-306D-8F5F-73FB-147F1AB4DF85}"/>
                  </a:ext>
                </a:extLst>
              </p:cNvPr>
              <p:cNvSpPr/>
              <p:nvPr/>
            </p:nvSpPr>
            <p:spPr>
              <a:xfrm>
                <a:off x="1244349" y="3614057"/>
                <a:ext cx="2467196" cy="642257"/>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Double Bracket 30">
                <a:extLst>
                  <a:ext uri="{FF2B5EF4-FFF2-40B4-BE49-F238E27FC236}">
                    <a16:creationId xmlns:a16="http://schemas.microsoft.com/office/drawing/2014/main" id="{9F23C901-A92C-78ED-6C56-A454CD2FC6D4}"/>
                  </a:ext>
                </a:extLst>
              </p:cNvPr>
              <p:cNvSpPr/>
              <p:nvPr/>
            </p:nvSpPr>
            <p:spPr>
              <a:xfrm>
                <a:off x="1250746" y="2840184"/>
                <a:ext cx="2467196" cy="642257"/>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Double Bracket 32">
                <a:extLst>
                  <a:ext uri="{FF2B5EF4-FFF2-40B4-BE49-F238E27FC236}">
                    <a16:creationId xmlns:a16="http://schemas.microsoft.com/office/drawing/2014/main" id="{F9B7DBD1-BAC6-6648-6E80-4D2AA2C45B72}"/>
                  </a:ext>
                </a:extLst>
              </p:cNvPr>
              <p:cNvSpPr/>
              <p:nvPr/>
            </p:nvSpPr>
            <p:spPr>
              <a:xfrm>
                <a:off x="1272399" y="2196305"/>
                <a:ext cx="2467196" cy="642257"/>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Double Bracket 34">
                <a:extLst>
                  <a:ext uri="{FF2B5EF4-FFF2-40B4-BE49-F238E27FC236}">
                    <a16:creationId xmlns:a16="http://schemas.microsoft.com/office/drawing/2014/main" id="{360EFBB9-7F18-B1A8-7E29-7B515A280328}"/>
                  </a:ext>
                </a:extLst>
              </p:cNvPr>
              <p:cNvSpPr/>
              <p:nvPr/>
            </p:nvSpPr>
            <p:spPr>
              <a:xfrm>
                <a:off x="4965597" y="2108845"/>
                <a:ext cx="2467196" cy="642257"/>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Double Bracket 35">
                <a:extLst>
                  <a:ext uri="{FF2B5EF4-FFF2-40B4-BE49-F238E27FC236}">
                    <a16:creationId xmlns:a16="http://schemas.microsoft.com/office/drawing/2014/main" id="{44E11985-159B-0F7A-57CC-D3185A193E6C}"/>
                  </a:ext>
                </a:extLst>
              </p:cNvPr>
              <p:cNvSpPr/>
              <p:nvPr/>
            </p:nvSpPr>
            <p:spPr>
              <a:xfrm>
                <a:off x="4965597" y="2748118"/>
                <a:ext cx="2467196" cy="642257"/>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Double Bracket 36">
                <a:extLst>
                  <a:ext uri="{FF2B5EF4-FFF2-40B4-BE49-F238E27FC236}">
                    <a16:creationId xmlns:a16="http://schemas.microsoft.com/office/drawing/2014/main" id="{E274D5CE-C114-48C9-9870-6EFBE61796F6}"/>
                  </a:ext>
                </a:extLst>
              </p:cNvPr>
              <p:cNvSpPr/>
              <p:nvPr/>
            </p:nvSpPr>
            <p:spPr>
              <a:xfrm>
                <a:off x="4965597" y="3388753"/>
                <a:ext cx="2467196" cy="642257"/>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Double Bracket 37">
                <a:extLst>
                  <a:ext uri="{FF2B5EF4-FFF2-40B4-BE49-F238E27FC236}">
                    <a16:creationId xmlns:a16="http://schemas.microsoft.com/office/drawing/2014/main" id="{0BE0112A-FB9A-B9DC-FB13-44BFAA6BFF31}"/>
                  </a:ext>
                </a:extLst>
              </p:cNvPr>
              <p:cNvSpPr/>
              <p:nvPr/>
            </p:nvSpPr>
            <p:spPr>
              <a:xfrm>
                <a:off x="4965597" y="4080297"/>
                <a:ext cx="2467196" cy="749315"/>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BB0AD485-555F-4587-9D51-2DC7A60D7878}"/>
                  </a:ext>
                </a:extLst>
              </p:cNvPr>
              <p:cNvSpPr txBox="1"/>
              <p:nvPr/>
            </p:nvSpPr>
            <p:spPr>
              <a:xfrm>
                <a:off x="330071" y="2317231"/>
                <a:ext cx="807066" cy="430887"/>
              </a:xfrm>
              <a:prstGeom prst="rect">
                <a:avLst/>
              </a:prstGeom>
              <a:solidFill>
                <a:schemeClr val="bg1">
                  <a:lumMod val="75000"/>
                </a:schemeClr>
              </a:solidFill>
              <a:ln>
                <a:noFill/>
              </a:ln>
            </p:spPr>
            <p:txBody>
              <a:bodyPr wrap="square" rtlCol="0">
                <a:spAutoFit/>
              </a:bodyPr>
              <a:lstStyle/>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71 +</a:t>
                </a:r>
              </a:p>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67</a:t>
                </a:r>
              </a:p>
            </p:txBody>
          </p:sp>
          <p:sp>
            <p:nvSpPr>
              <p:cNvPr id="40" name="TextBox 39">
                <a:extLst>
                  <a:ext uri="{FF2B5EF4-FFF2-40B4-BE49-F238E27FC236}">
                    <a16:creationId xmlns:a16="http://schemas.microsoft.com/office/drawing/2014/main" id="{43889099-EC0D-5522-F101-724D9DDA1447}"/>
                  </a:ext>
                </a:extLst>
              </p:cNvPr>
              <p:cNvSpPr txBox="1"/>
              <p:nvPr/>
            </p:nvSpPr>
            <p:spPr>
              <a:xfrm>
                <a:off x="330071" y="2957866"/>
                <a:ext cx="807066" cy="430887"/>
              </a:xfrm>
              <a:prstGeom prst="rect">
                <a:avLst/>
              </a:prstGeom>
              <a:solidFill>
                <a:schemeClr val="bg1">
                  <a:lumMod val="75000"/>
                </a:schemeClr>
              </a:solidFill>
              <a:ln>
                <a:noFill/>
              </a:ln>
            </p:spPr>
            <p:txBody>
              <a:bodyPr wrap="square" rtlCol="0">
                <a:spAutoFit/>
              </a:bodyPr>
              <a:lstStyle/>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71 +</a:t>
                </a:r>
              </a:p>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68</a:t>
                </a:r>
              </a:p>
            </p:txBody>
          </p:sp>
          <p:sp>
            <p:nvSpPr>
              <p:cNvPr id="41" name="TextBox 40">
                <a:extLst>
                  <a:ext uri="{FF2B5EF4-FFF2-40B4-BE49-F238E27FC236}">
                    <a16:creationId xmlns:a16="http://schemas.microsoft.com/office/drawing/2014/main" id="{28935059-E310-4E7A-011F-6EA35004647D}"/>
                  </a:ext>
                </a:extLst>
              </p:cNvPr>
              <p:cNvSpPr txBox="1"/>
              <p:nvPr/>
            </p:nvSpPr>
            <p:spPr>
              <a:xfrm>
                <a:off x="330071" y="3696245"/>
                <a:ext cx="807066" cy="430887"/>
              </a:xfrm>
              <a:prstGeom prst="rect">
                <a:avLst/>
              </a:prstGeom>
              <a:solidFill>
                <a:schemeClr val="bg1">
                  <a:lumMod val="75000"/>
                </a:schemeClr>
              </a:solidFill>
              <a:ln>
                <a:noFill/>
              </a:ln>
            </p:spPr>
            <p:txBody>
              <a:bodyPr wrap="square" rtlCol="0">
                <a:spAutoFit/>
              </a:bodyPr>
              <a:lstStyle/>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71 +</a:t>
                </a:r>
              </a:p>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69</a:t>
                </a:r>
              </a:p>
            </p:txBody>
          </p:sp>
          <p:sp>
            <p:nvSpPr>
              <p:cNvPr id="42" name="TextBox 41">
                <a:extLst>
                  <a:ext uri="{FF2B5EF4-FFF2-40B4-BE49-F238E27FC236}">
                    <a16:creationId xmlns:a16="http://schemas.microsoft.com/office/drawing/2014/main" id="{A21D741A-85F4-0F82-5AD0-5CE7CC1D2D91}"/>
                  </a:ext>
                </a:extLst>
              </p:cNvPr>
              <p:cNvSpPr txBox="1"/>
              <p:nvPr/>
            </p:nvSpPr>
            <p:spPr>
              <a:xfrm>
                <a:off x="330071" y="4434624"/>
                <a:ext cx="807066" cy="430887"/>
              </a:xfrm>
              <a:prstGeom prst="rect">
                <a:avLst/>
              </a:prstGeom>
              <a:solidFill>
                <a:schemeClr val="bg1">
                  <a:lumMod val="75000"/>
                </a:schemeClr>
              </a:solidFill>
              <a:ln>
                <a:noFill/>
              </a:ln>
            </p:spPr>
            <p:txBody>
              <a:bodyPr wrap="square" rtlCol="0">
                <a:spAutoFit/>
              </a:bodyPr>
              <a:lstStyle/>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71 +</a:t>
                </a:r>
              </a:p>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70</a:t>
                </a:r>
              </a:p>
            </p:txBody>
          </p:sp>
          <p:sp>
            <p:nvSpPr>
              <p:cNvPr id="43" name="TextBox 42">
                <a:extLst>
                  <a:ext uri="{FF2B5EF4-FFF2-40B4-BE49-F238E27FC236}">
                    <a16:creationId xmlns:a16="http://schemas.microsoft.com/office/drawing/2014/main" id="{AE72E58C-6F71-3E8C-51D8-7737C39A573A}"/>
                  </a:ext>
                </a:extLst>
              </p:cNvPr>
              <p:cNvSpPr txBox="1"/>
              <p:nvPr/>
            </p:nvSpPr>
            <p:spPr>
              <a:xfrm>
                <a:off x="4970701" y="1847235"/>
                <a:ext cx="2462092" cy="261610"/>
              </a:xfrm>
              <a:prstGeom prst="rect">
                <a:avLst/>
              </a:prstGeom>
              <a:solidFill>
                <a:schemeClr val="bg1">
                  <a:lumMod val="75000"/>
                </a:schemeClr>
              </a:solidFill>
              <a:ln>
                <a:noFill/>
              </a:ln>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0</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-1</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-2</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-3  </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-4</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-5</a:t>
                </a:r>
              </a:p>
            </p:txBody>
          </p:sp>
        </p:grpSp>
        <p:grpSp>
          <p:nvGrpSpPr>
            <p:cNvPr id="11" name="Group 10">
              <a:extLst>
                <a:ext uri="{FF2B5EF4-FFF2-40B4-BE49-F238E27FC236}">
                  <a16:creationId xmlns:a16="http://schemas.microsoft.com/office/drawing/2014/main" id="{D33B8220-5534-5262-CF5F-4E2136005883}"/>
                </a:ext>
              </a:extLst>
            </p:cNvPr>
            <p:cNvGrpSpPr/>
            <p:nvPr/>
          </p:nvGrpSpPr>
          <p:grpSpPr>
            <a:xfrm>
              <a:off x="4368990" y="3548401"/>
              <a:ext cx="3788450" cy="3378133"/>
              <a:chOff x="8241400" y="1890728"/>
              <a:chExt cx="3788450" cy="3378133"/>
            </a:xfrm>
          </p:grpSpPr>
          <p:pic>
            <p:nvPicPr>
              <p:cNvPr id="13" name="Picture 6">
                <a:extLst>
                  <a:ext uri="{FF2B5EF4-FFF2-40B4-BE49-F238E27FC236}">
                    <a16:creationId xmlns:a16="http://schemas.microsoft.com/office/drawing/2014/main" id="{2834D1C1-0019-3B1B-A9E4-C1960AA67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1400" y="2110467"/>
                <a:ext cx="3788450" cy="30275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AEA6E20-D666-F5D0-124F-A6B11AC1E364}"/>
                  </a:ext>
                </a:extLst>
              </p:cNvPr>
              <p:cNvSpPr txBox="1"/>
              <p:nvPr/>
            </p:nvSpPr>
            <p:spPr>
              <a:xfrm>
                <a:off x="9368128" y="5007251"/>
                <a:ext cx="2426392" cy="261610"/>
              </a:xfrm>
              <a:prstGeom prst="rect">
                <a:avLst/>
              </a:prstGeom>
              <a:noFill/>
              <a:ln>
                <a:noFill/>
              </a:ln>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1500ug/mL carbenicillin</a:t>
                </a:r>
              </a:p>
            </p:txBody>
          </p:sp>
          <p:sp>
            <p:nvSpPr>
              <p:cNvPr id="16" name="Double Bracket 15">
                <a:extLst>
                  <a:ext uri="{FF2B5EF4-FFF2-40B4-BE49-F238E27FC236}">
                    <a16:creationId xmlns:a16="http://schemas.microsoft.com/office/drawing/2014/main" id="{291320A8-23D1-7261-6444-53EADB96FFAE}"/>
                  </a:ext>
                </a:extLst>
              </p:cNvPr>
              <p:cNvSpPr/>
              <p:nvPr/>
            </p:nvSpPr>
            <p:spPr>
              <a:xfrm>
                <a:off x="8854401" y="4127132"/>
                <a:ext cx="2467196" cy="749315"/>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Double Bracket 16">
                <a:extLst>
                  <a:ext uri="{FF2B5EF4-FFF2-40B4-BE49-F238E27FC236}">
                    <a16:creationId xmlns:a16="http://schemas.microsoft.com/office/drawing/2014/main" id="{8B9B1D1C-1652-9A2A-8E64-A8AB7F97627C}"/>
                  </a:ext>
                </a:extLst>
              </p:cNvPr>
              <p:cNvSpPr/>
              <p:nvPr/>
            </p:nvSpPr>
            <p:spPr>
              <a:xfrm>
                <a:off x="8854401" y="3469408"/>
                <a:ext cx="2467196" cy="642257"/>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Double Bracket 17">
                <a:extLst>
                  <a:ext uri="{FF2B5EF4-FFF2-40B4-BE49-F238E27FC236}">
                    <a16:creationId xmlns:a16="http://schemas.microsoft.com/office/drawing/2014/main" id="{FACC5FD2-9FF2-1A9C-9B8C-F33DE1779801}"/>
                  </a:ext>
                </a:extLst>
              </p:cNvPr>
              <p:cNvSpPr/>
              <p:nvPr/>
            </p:nvSpPr>
            <p:spPr>
              <a:xfrm>
                <a:off x="8854401" y="2825529"/>
                <a:ext cx="2467196" cy="642257"/>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Double Bracket 18">
                <a:extLst>
                  <a:ext uri="{FF2B5EF4-FFF2-40B4-BE49-F238E27FC236}">
                    <a16:creationId xmlns:a16="http://schemas.microsoft.com/office/drawing/2014/main" id="{8C7C9D49-6A6F-3D74-814E-CC7FBE40E9EA}"/>
                  </a:ext>
                </a:extLst>
              </p:cNvPr>
              <p:cNvSpPr/>
              <p:nvPr/>
            </p:nvSpPr>
            <p:spPr>
              <a:xfrm>
                <a:off x="8854401" y="2167805"/>
                <a:ext cx="2467196" cy="642257"/>
              </a:xfrm>
              <a:prstGeom prst="bracketPair">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6D6CB5CC-C8CD-D508-E1C0-A99001801E88}"/>
                  </a:ext>
                </a:extLst>
              </p:cNvPr>
              <p:cNvSpPr txBox="1"/>
              <p:nvPr/>
            </p:nvSpPr>
            <p:spPr>
              <a:xfrm>
                <a:off x="8856953" y="1890728"/>
                <a:ext cx="2462092" cy="261610"/>
              </a:xfrm>
              <a:prstGeom prst="rect">
                <a:avLst/>
              </a:prstGeom>
              <a:solidFill>
                <a:schemeClr val="bg1">
                  <a:lumMod val="75000"/>
                </a:schemeClr>
              </a:solidFill>
              <a:ln>
                <a:noFill/>
              </a:ln>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0</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-1</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-2</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-3  </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-4</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-5</a:t>
                </a:r>
              </a:p>
            </p:txBody>
          </p:sp>
        </p:grpSp>
      </p:grpSp>
      <p:grpSp>
        <p:nvGrpSpPr>
          <p:cNvPr id="44" name="Group 43">
            <a:extLst>
              <a:ext uri="{FF2B5EF4-FFF2-40B4-BE49-F238E27FC236}">
                <a16:creationId xmlns:a16="http://schemas.microsoft.com/office/drawing/2014/main" id="{752069EB-EDA5-DDE2-CC88-A44D7463B7AC}"/>
              </a:ext>
            </a:extLst>
          </p:cNvPr>
          <p:cNvGrpSpPr/>
          <p:nvPr/>
        </p:nvGrpSpPr>
        <p:grpSpPr>
          <a:xfrm>
            <a:off x="22850086" y="9243972"/>
            <a:ext cx="7522759" cy="6723751"/>
            <a:chOff x="2118683" y="133476"/>
            <a:chExt cx="7874852" cy="6264830"/>
          </a:xfrm>
        </p:grpSpPr>
        <p:grpSp>
          <p:nvGrpSpPr>
            <p:cNvPr id="45" name="Group 44">
              <a:extLst>
                <a:ext uri="{FF2B5EF4-FFF2-40B4-BE49-F238E27FC236}">
                  <a16:creationId xmlns:a16="http://schemas.microsoft.com/office/drawing/2014/main" id="{E97C3143-6CCD-F878-50C2-3A8C4D427EBA}"/>
                </a:ext>
              </a:extLst>
            </p:cNvPr>
            <p:cNvGrpSpPr/>
            <p:nvPr/>
          </p:nvGrpSpPr>
          <p:grpSpPr>
            <a:xfrm>
              <a:off x="4471771" y="3265891"/>
              <a:ext cx="3735659" cy="3132415"/>
              <a:chOff x="8009629" y="2452133"/>
              <a:chExt cx="3735659" cy="3132415"/>
            </a:xfrm>
          </p:grpSpPr>
          <p:pic>
            <p:nvPicPr>
              <p:cNvPr id="59" name="Picture 6">
                <a:extLst>
                  <a:ext uri="{FF2B5EF4-FFF2-40B4-BE49-F238E27FC236}">
                    <a16:creationId xmlns:a16="http://schemas.microsoft.com/office/drawing/2014/main" id="{3FBF5921-6501-9FAD-E1F5-CE78DDB214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574" t="20908" r="18574" b="19969"/>
              <a:stretch>
                <a:fillRect/>
              </a:stretch>
            </p:blipFill>
            <p:spPr bwMode="auto">
              <a:xfrm flipH="1">
                <a:off x="8009629" y="2643637"/>
                <a:ext cx="3735659" cy="2810106"/>
              </a:xfrm>
              <a:prstGeom prst="rect">
                <a:avLst/>
              </a:prstGeom>
              <a:noFill/>
              <a:extLst>
                <a:ext uri="{909E8E84-426E-40DD-AFC4-6F175D3DCCD1}">
                  <a14:hiddenFill xmlns:a14="http://schemas.microsoft.com/office/drawing/2010/main">
                    <a:solidFill>
                      <a:srgbClr val="FFFFFF"/>
                    </a:solidFill>
                  </a14:hiddenFill>
                </a:ext>
              </a:extLst>
            </p:spPr>
          </p:pic>
          <p:sp>
            <p:nvSpPr>
              <p:cNvPr id="60" name="Double Bracket 59">
                <a:extLst>
                  <a:ext uri="{FF2B5EF4-FFF2-40B4-BE49-F238E27FC236}">
                    <a16:creationId xmlns:a16="http://schemas.microsoft.com/office/drawing/2014/main" id="{DCB8DEF3-5F0B-A3EE-6DC8-4A1A8F438818}"/>
                  </a:ext>
                </a:extLst>
              </p:cNvPr>
              <p:cNvSpPr/>
              <p:nvPr/>
            </p:nvSpPr>
            <p:spPr>
              <a:xfrm>
                <a:off x="8643860" y="4067866"/>
                <a:ext cx="2467196" cy="749315"/>
              </a:xfrm>
              <a:prstGeom prst="bracketPair">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Double Bracket 60">
                <a:extLst>
                  <a:ext uri="{FF2B5EF4-FFF2-40B4-BE49-F238E27FC236}">
                    <a16:creationId xmlns:a16="http://schemas.microsoft.com/office/drawing/2014/main" id="{E218A548-D644-AA18-3C2C-4E388DCC3E1E}"/>
                  </a:ext>
                </a:extLst>
              </p:cNvPr>
              <p:cNvSpPr/>
              <p:nvPr/>
            </p:nvSpPr>
            <p:spPr>
              <a:xfrm>
                <a:off x="8643860" y="3107870"/>
                <a:ext cx="2467196" cy="642257"/>
              </a:xfrm>
              <a:prstGeom prst="bracketPair">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TextBox 61">
                <a:extLst>
                  <a:ext uri="{FF2B5EF4-FFF2-40B4-BE49-F238E27FC236}">
                    <a16:creationId xmlns:a16="http://schemas.microsoft.com/office/drawing/2014/main" id="{05FC7248-C103-89CA-5AE2-4A6A29D5CC54}"/>
                  </a:ext>
                </a:extLst>
              </p:cNvPr>
              <p:cNvSpPr txBox="1"/>
              <p:nvPr/>
            </p:nvSpPr>
            <p:spPr>
              <a:xfrm>
                <a:off x="8646412" y="2452133"/>
                <a:ext cx="2462092" cy="261610"/>
              </a:xfrm>
              <a:prstGeom prst="rect">
                <a:avLst/>
              </a:prstGeom>
              <a:solidFill>
                <a:schemeClr val="bg1">
                  <a:lumMod val="75000"/>
                </a:schemeClr>
              </a:solidFill>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0</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-1</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-2</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-3  </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-4</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-5</a:t>
                </a:r>
              </a:p>
            </p:txBody>
          </p:sp>
          <p:sp>
            <p:nvSpPr>
              <p:cNvPr id="63" name="TextBox 62">
                <a:extLst>
                  <a:ext uri="{FF2B5EF4-FFF2-40B4-BE49-F238E27FC236}">
                    <a16:creationId xmlns:a16="http://schemas.microsoft.com/office/drawing/2014/main" id="{DF7BD450-7F00-E3C2-7F82-F2F3343F3741}"/>
                  </a:ext>
                </a:extLst>
              </p:cNvPr>
              <p:cNvSpPr txBox="1"/>
              <p:nvPr/>
            </p:nvSpPr>
            <p:spPr>
              <a:xfrm>
                <a:off x="9227297" y="5322938"/>
                <a:ext cx="2426392" cy="261610"/>
              </a:xfrm>
              <a:prstGeom prst="rect">
                <a:avLst/>
              </a:prstGeom>
              <a:noFill/>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1500ug/mL carbenicillin</a:t>
                </a:r>
              </a:p>
            </p:txBody>
          </p:sp>
        </p:grpSp>
        <p:grpSp>
          <p:nvGrpSpPr>
            <p:cNvPr id="46" name="Group 45">
              <a:extLst>
                <a:ext uri="{FF2B5EF4-FFF2-40B4-BE49-F238E27FC236}">
                  <a16:creationId xmlns:a16="http://schemas.microsoft.com/office/drawing/2014/main" id="{43C1B3EA-28C4-ED2A-FA58-EC95818F1556}"/>
                </a:ext>
              </a:extLst>
            </p:cNvPr>
            <p:cNvGrpSpPr/>
            <p:nvPr/>
          </p:nvGrpSpPr>
          <p:grpSpPr>
            <a:xfrm>
              <a:off x="2118683" y="133476"/>
              <a:ext cx="7874852" cy="3132415"/>
              <a:chOff x="134777" y="2452133"/>
              <a:chExt cx="7874852" cy="3132415"/>
            </a:xfrm>
          </p:grpSpPr>
          <p:pic>
            <p:nvPicPr>
              <p:cNvPr id="47" name="Picture 2">
                <a:extLst>
                  <a:ext uri="{FF2B5EF4-FFF2-40B4-BE49-F238E27FC236}">
                    <a16:creationId xmlns:a16="http://schemas.microsoft.com/office/drawing/2014/main" id="{11CA13C5-5353-7910-D80B-72F9100B3A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830" t="13936" r="17319" b="26941"/>
              <a:stretch>
                <a:fillRect/>
              </a:stretch>
            </p:blipFill>
            <p:spPr bwMode="auto">
              <a:xfrm flipH="1">
                <a:off x="538311" y="2643637"/>
                <a:ext cx="3735659" cy="281010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BE381629-F23A-7E0A-33E5-803492D166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017" t="18847" r="20131" b="22030"/>
              <a:stretch>
                <a:fillRect/>
              </a:stretch>
            </p:blipFill>
            <p:spPr bwMode="auto">
              <a:xfrm flipH="1">
                <a:off x="4273970" y="2643637"/>
                <a:ext cx="3735659" cy="2810106"/>
              </a:xfrm>
              <a:prstGeom prst="rect">
                <a:avLst/>
              </a:prstGeom>
              <a:noFill/>
              <a:extLst>
                <a:ext uri="{909E8E84-426E-40DD-AFC4-6F175D3DCCD1}">
                  <a14:hiddenFill xmlns:a14="http://schemas.microsoft.com/office/drawing/2010/main">
                    <a:solidFill>
                      <a:srgbClr val="FFFFFF"/>
                    </a:solidFill>
                  </a14:hiddenFill>
                </a:ext>
              </a:extLst>
            </p:spPr>
          </p:pic>
          <p:sp>
            <p:nvSpPr>
              <p:cNvPr id="49" name="Double Bracket 48">
                <a:extLst>
                  <a:ext uri="{FF2B5EF4-FFF2-40B4-BE49-F238E27FC236}">
                    <a16:creationId xmlns:a16="http://schemas.microsoft.com/office/drawing/2014/main" id="{7285D86B-11C2-8BE5-0976-D9EDD39C148E}"/>
                  </a:ext>
                </a:extLst>
              </p:cNvPr>
              <p:cNvSpPr/>
              <p:nvPr/>
            </p:nvSpPr>
            <p:spPr>
              <a:xfrm>
                <a:off x="1172542" y="4213582"/>
                <a:ext cx="2467196" cy="749315"/>
              </a:xfrm>
              <a:prstGeom prst="bracketPair">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Double Bracket 49">
                <a:extLst>
                  <a:ext uri="{FF2B5EF4-FFF2-40B4-BE49-F238E27FC236}">
                    <a16:creationId xmlns:a16="http://schemas.microsoft.com/office/drawing/2014/main" id="{8CDF7A5D-AA85-2F5D-E53C-DEB84CAEADA8}"/>
                  </a:ext>
                </a:extLst>
              </p:cNvPr>
              <p:cNvSpPr/>
              <p:nvPr/>
            </p:nvSpPr>
            <p:spPr>
              <a:xfrm>
                <a:off x="4908201" y="4048690"/>
                <a:ext cx="2467196" cy="749315"/>
              </a:xfrm>
              <a:prstGeom prst="bracketPair">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Double Bracket 50">
                <a:extLst>
                  <a:ext uri="{FF2B5EF4-FFF2-40B4-BE49-F238E27FC236}">
                    <a16:creationId xmlns:a16="http://schemas.microsoft.com/office/drawing/2014/main" id="{99931454-7E5B-7779-F714-4518D574DFD4}"/>
                  </a:ext>
                </a:extLst>
              </p:cNvPr>
              <p:cNvSpPr/>
              <p:nvPr/>
            </p:nvSpPr>
            <p:spPr>
              <a:xfrm>
                <a:off x="1172542" y="3298371"/>
                <a:ext cx="2467196" cy="642257"/>
              </a:xfrm>
              <a:prstGeom prst="bracketPair">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Double Bracket 51">
                <a:extLst>
                  <a:ext uri="{FF2B5EF4-FFF2-40B4-BE49-F238E27FC236}">
                    <a16:creationId xmlns:a16="http://schemas.microsoft.com/office/drawing/2014/main" id="{02266079-7C1D-7CC8-DAD3-30C5D4A55DF4}"/>
                  </a:ext>
                </a:extLst>
              </p:cNvPr>
              <p:cNvSpPr/>
              <p:nvPr/>
            </p:nvSpPr>
            <p:spPr>
              <a:xfrm>
                <a:off x="4908201" y="3107871"/>
                <a:ext cx="2467196" cy="642257"/>
              </a:xfrm>
              <a:prstGeom prst="bracketPair">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57B0677F-8B48-EA8D-D0C6-A8997D931A19}"/>
                  </a:ext>
                </a:extLst>
              </p:cNvPr>
              <p:cNvSpPr txBox="1"/>
              <p:nvPr/>
            </p:nvSpPr>
            <p:spPr>
              <a:xfrm>
                <a:off x="134777" y="3404055"/>
                <a:ext cx="807066" cy="430887"/>
              </a:xfrm>
              <a:prstGeom prst="rect">
                <a:avLst/>
              </a:prstGeom>
              <a:solidFill>
                <a:schemeClr val="bg1">
                  <a:lumMod val="75000"/>
                </a:schemeClr>
              </a:solidFill>
              <a:ln>
                <a:solidFill>
                  <a:schemeClr val="bg1">
                    <a:lumMod val="65000"/>
                  </a:schemeClr>
                </a:solidFill>
              </a:ln>
            </p:spPr>
            <p:txBody>
              <a:bodyPr wrap="square" rtlCol="0">
                <a:spAutoFit/>
              </a:bodyPr>
              <a:lstStyle/>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71 +</a:t>
                </a:r>
              </a:p>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71</a:t>
                </a:r>
              </a:p>
            </p:txBody>
          </p:sp>
          <p:sp>
            <p:nvSpPr>
              <p:cNvPr id="54" name="TextBox 53">
                <a:extLst>
                  <a:ext uri="{FF2B5EF4-FFF2-40B4-BE49-F238E27FC236}">
                    <a16:creationId xmlns:a16="http://schemas.microsoft.com/office/drawing/2014/main" id="{4CD5CFAA-1ECA-F756-1BDF-CA2599647732}"/>
                  </a:ext>
                </a:extLst>
              </p:cNvPr>
              <p:cNvSpPr txBox="1"/>
              <p:nvPr/>
            </p:nvSpPr>
            <p:spPr>
              <a:xfrm>
                <a:off x="134777" y="4367118"/>
                <a:ext cx="807066" cy="430887"/>
              </a:xfrm>
              <a:prstGeom prst="rect">
                <a:avLst/>
              </a:prstGeom>
              <a:solidFill>
                <a:schemeClr val="bg1">
                  <a:lumMod val="75000"/>
                </a:schemeClr>
              </a:solidFill>
              <a:ln>
                <a:solidFill>
                  <a:schemeClr val="bg1">
                    <a:lumMod val="65000"/>
                  </a:schemeClr>
                </a:solidFill>
              </a:ln>
            </p:spPr>
            <p:txBody>
              <a:bodyPr wrap="square" rtlCol="0">
                <a:spAutoFit/>
              </a:bodyPr>
              <a:lstStyle/>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71 +</a:t>
                </a:r>
              </a:p>
              <a:p>
                <a:pPr algn="ct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gene 70</a:t>
                </a:r>
              </a:p>
            </p:txBody>
          </p:sp>
          <p:sp>
            <p:nvSpPr>
              <p:cNvPr id="55" name="TextBox 54">
                <a:extLst>
                  <a:ext uri="{FF2B5EF4-FFF2-40B4-BE49-F238E27FC236}">
                    <a16:creationId xmlns:a16="http://schemas.microsoft.com/office/drawing/2014/main" id="{E3EF6BAA-0500-D74E-6A6F-4FE306741C48}"/>
                  </a:ext>
                </a:extLst>
              </p:cNvPr>
              <p:cNvSpPr txBox="1"/>
              <p:nvPr/>
            </p:nvSpPr>
            <p:spPr>
              <a:xfrm>
                <a:off x="1172542" y="2512832"/>
                <a:ext cx="2462092" cy="261610"/>
              </a:xfrm>
              <a:prstGeom prst="rect">
                <a:avLst/>
              </a:prstGeom>
              <a:solidFill>
                <a:schemeClr val="bg1">
                  <a:lumMod val="75000"/>
                </a:schemeClr>
              </a:solidFill>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0</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-1</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-2</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-3  </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-4</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-5</a:t>
                </a:r>
              </a:p>
            </p:txBody>
          </p:sp>
          <p:sp>
            <p:nvSpPr>
              <p:cNvPr id="56" name="TextBox 55">
                <a:extLst>
                  <a:ext uri="{FF2B5EF4-FFF2-40B4-BE49-F238E27FC236}">
                    <a16:creationId xmlns:a16="http://schemas.microsoft.com/office/drawing/2014/main" id="{FCF7E067-F6A5-1010-9581-CF86063AE47B}"/>
                  </a:ext>
                </a:extLst>
              </p:cNvPr>
              <p:cNvSpPr txBox="1"/>
              <p:nvPr/>
            </p:nvSpPr>
            <p:spPr>
              <a:xfrm>
                <a:off x="4910753" y="2452133"/>
                <a:ext cx="2462092" cy="261610"/>
              </a:xfrm>
              <a:prstGeom prst="rect">
                <a:avLst/>
              </a:prstGeom>
              <a:solidFill>
                <a:schemeClr val="bg1">
                  <a:lumMod val="75000"/>
                </a:schemeClr>
              </a:solidFill>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0</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-1</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-2</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-3  </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-4</a:t>
                </a:r>
                <a:r>
                  <a:rPr lang="en-US" sz="1100" dirty="0">
                    <a:solidFill>
                      <a:schemeClr val="bg1"/>
                    </a:solidFill>
                    <a:highlight>
                      <a:srgbClr val="C0C0C0"/>
                    </a:highlight>
                    <a:latin typeface="Times New Roman" panose="02020603050405020304" pitchFamily="18" charset="0"/>
                    <a:cs typeface="Times New Roman" panose="02020603050405020304" pitchFamily="18" charset="0"/>
                  </a:rPr>
                  <a:t>    10</a:t>
                </a:r>
                <a:r>
                  <a:rPr lang="en-US" sz="1100" baseline="30000" dirty="0">
                    <a:solidFill>
                      <a:schemeClr val="bg1"/>
                    </a:solidFill>
                    <a:highlight>
                      <a:srgbClr val="C0C0C0"/>
                    </a:highlight>
                    <a:latin typeface="Times New Roman" panose="02020603050405020304" pitchFamily="18" charset="0"/>
                    <a:cs typeface="Times New Roman" panose="02020603050405020304" pitchFamily="18" charset="0"/>
                  </a:rPr>
                  <a:t>-5</a:t>
                </a:r>
              </a:p>
            </p:txBody>
          </p:sp>
          <p:sp>
            <p:nvSpPr>
              <p:cNvPr id="57" name="TextBox 56">
                <a:extLst>
                  <a:ext uri="{FF2B5EF4-FFF2-40B4-BE49-F238E27FC236}">
                    <a16:creationId xmlns:a16="http://schemas.microsoft.com/office/drawing/2014/main" id="{4BEE83FF-34A7-6C52-96FE-63D54DF1E3BB}"/>
                  </a:ext>
                </a:extLst>
              </p:cNvPr>
              <p:cNvSpPr txBox="1"/>
              <p:nvPr/>
            </p:nvSpPr>
            <p:spPr>
              <a:xfrm>
                <a:off x="5388764" y="5322938"/>
                <a:ext cx="2426392" cy="261610"/>
              </a:xfrm>
              <a:prstGeom prst="rect">
                <a:avLst/>
              </a:prstGeom>
              <a:noFill/>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750ug/mL carbenicillin</a:t>
                </a:r>
              </a:p>
            </p:txBody>
          </p:sp>
          <p:sp>
            <p:nvSpPr>
              <p:cNvPr id="58" name="TextBox 57">
                <a:extLst>
                  <a:ext uri="{FF2B5EF4-FFF2-40B4-BE49-F238E27FC236}">
                    <a16:creationId xmlns:a16="http://schemas.microsoft.com/office/drawing/2014/main" id="{2E070939-C736-A4AE-3682-9797CC598A34}"/>
                  </a:ext>
                </a:extLst>
              </p:cNvPr>
              <p:cNvSpPr txBox="1"/>
              <p:nvPr/>
            </p:nvSpPr>
            <p:spPr>
              <a:xfrm>
                <a:off x="1648633" y="5322938"/>
                <a:ext cx="2426392" cy="261610"/>
              </a:xfrm>
              <a:prstGeom prst="rect">
                <a:avLst/>
              </a:prstGeom>
              <a:noFill/>
            </p:spPr>
            <p:txBody>
              <a:bodyPr wrap="square" rtlCol="0">
                <a:spAutoFit/>
              </a:bodyPr>
              <a:lstStyle/>
              <a:p>
                <a:r>
                  <a:rPr lang="en-US" sz="1100" dirty="0">
                    <a:solidFill>
                      <a:schemeClr val="bg1"/>
                    </a:solidFill>
                    <a:highlight>
                      <a:srgbClr val="C0C0C0"/>
                    </a:highlight>
                    <a:latin typeface="Times New Roman" panose="02020603050405020304" pitchFamily="18" charset="0"/>
                    <a:cs typeface="Times New Roman" panose="02020603050405020304" pitchFamily="18" charset="0"/>
                  </a:rPr>
                  <a:t>Growth - no carbenicillin</a:t>
                </a:r>
              </a:p>
            </p:txBody>
          </p:sp>
        </p:grpSp>
      </p:grpSp>
      <p:sp>
        <p:nvSpPr>
          <p:cNvPr id="119" name="TextBox 118">
            <a:extLst>
              <a:ext uri="{FF2B5EF4-FFF2-40B4-BE49-F238E27FC236}">
                <a16:creationId xmlns:a16="http://schemas.microsoft.com/office/drawing/2014/main" id="{C9ACC900-C396-2F08-7B19-E1B1367DB40B}"/>
              </a:ext>
            </a:extLst>
          </p:cNvPr>
          <p:cNvSpPr txBox="1"/>
          <p:nvPr/>
        </p:nvSpPr>
        <p:spPr>
          <a:xfrm>
            <a:off x="12301763" y="16071060"/>
            <a:ext cx="20159437" cy="954107"/>
          </a:xfrm>
          <a:prstGeom prst="rect">
            <a:avLst/>
          </a:prstGeom>
          <a:noFill/>
        </p:spPr>
        <p:txBody>
          <a:bodyPr wrap="square" rtlCol="0">
            <a:spAutoFit/>
          </a:bodyPr>
          <a:lstStyle/>
          <a:p>
            <a:r>
              <a:rPr lang="en-US" sz="2800" b="1" dirty="0"/>
              <a:t>Figure 1: A) </a:t>
            </a:r>
            <a:r>
              <a:rPr lang="en-US" sz="2800" dirty="0"/>
              <a:t>Bacterial two-hybrid plates displaying potential interactions from Adahisdi gp71 (repressor) with gp67, 68, 69, and 70 (antirepressor). </a:t>
            </a:r>
            <a:r>
              <a:rPr lang="en-US" sz="2800" b="1" dirty="0"/>
              <a:t>B) </a:t>
            </a:r>
            <a:r>
              <a:rPr lang="en-US" sz="2800" dirty="0"/>
              <a:t>Two-hybrid interactions between Adahisdi gp71 with gp70 and 71.</a:t>
            </a:r>
          </a:p>
        </p:txBody>
      </p:sp>
      <p:pic>
        <p:nvPicPr>
          <p:cNvPr id="121" name="Picture 120">
            <a:extLst>
              <a:ext uri="{FF2B5EF4-FFF2-40B4-BE49-F238E27FC236}">
                <a16:creationId xmlns:a16="http://schemas.microsoft.com/office/drawing/2014/main" id="{E80B1EF9-7021-78D2-75C9-61DE1EAD7EFD}"/>
              </a:ext>
            </a:extLst>
          </p:cNvPr>
          <p:cNvPicPr>
            <a:picLocks noChangeAspect="1"/>
          </p:cNvPicPr>
          <p:nvPr/>
        </p:nvPicPr>
        <p:blipFill>
          <a:blip r:embed="rId10"/>
          <a:srcRect r="5790"/>
          <a:stretch>
            <a:fillRect/>
          </a:stretch>
        </p:blipFill>
        <p:spPr>
          <a:xfrm>
            <a:off x="13229572" y="24731171"/>
            <a:ext cx="11320190" cy="6084041"/>
          </a:xfrm>
          <a:prstGeom prst="rect">
            <a:avLst/>
          </a:prstGeom>
          <a:ln w="6350">
            <a:solidFill>
              <a:schemeClr val="tx1"/>
            </a:solidFill>
          </a:ln>
        </p:spPr>
      </p:pic>
      <p:sp>
        <p:nvSpPr>
          <p:cNvPr id="122" name="TextBox 121">
            <a:extLst>
              <a:ext uri="{FF2B5EF4-FFF2-40B4-BE49-F238E27FC236}">
                <a16:creationId xmlns:a16="http://schemas.microsoft.com/office/drawing/2014/main" id="{68E4EDE0-726B-EA22-4B82-1D36A149F5E1}"/>
              </a:ext>
            </a:extLst>
          </p:cNvPr>
          <p:cNvSpPr txBox="1"/>
          <p:nvPr/>
        </p:nvSpPr>
        <p:spPr>
          <a:xfrm>
            <a:off x="12301763" y="30819198"/>
            <a:ext cx="19472372" cy="1815882"/>
          </a:xfrm>
          <a:prstGeom prst="rect">
            <a:avLst/>
          </a:prstGeom>
          <a:noFill/>
        </p:spPr>
        <p:txBody>
          <a:bodyPr wrap="square" rtlCol="0">
            <a:spAutoFit/>
          </a:bodyPr>
          <a:lstStyle/>
          <a:p>
            <a:r>
              <a:rPr kumimoji="0" lang="en-US" sz="2800" b="1" i="0" u="none" strike="noStrike" kern="1200" cap="none" spc="0" normalizeH="0" baseline="0" noProof="0" dirty="0">
                <a:ln>
                  <a:noFill/>
                </a:ln>
                <a:solidFill>
                  <a:prstClr val="black"/>
                </a:solidFill>
                <a:effectLst/>
                <a:uLnTx/>
                <a:uFillTx/>
                <a:latin typeface="Calibri"/>
                <a:ea typeface="+mn-ea"/>
                <a:cs typeface="+mn-cs"/>
              </a:rPr>
              <a:t>Figure 4: A) </a:t>
            </a:r>
            <a:r>
              <a:rPr kumimoji="0" lang="en-US" sz="2800" i="0" u="none" strike="noStrike" kern="1200" cap="none" spc="0" normalizeH="0" baseline="0" noProof="0" dirty="0">
                <a:ln>
                  <a:noFill/>
                </a:ln>
                <a:solidFill>
                  <a:prstClr val="black"/>
                </a:solidFill>
                <a:effectLst/>
                <a:uLnTx/>
                <a:uFillTx/>
                <a:latin typeface="Calibri"/>
                <a:ea typeface="+mn-ea"/>
                <a:cs typeface="+mn-cs"/>
              </a:rPr>
              <a:t>0.8% agarose gel, run for 15 minutes at 100V. Binding assay results of Adahisdi DNA + repressor mixture. Repressor concentration increased gradually from 0uM in lane 1 to 5uM in lane 10. Antirepressor concentration is at 5uM.</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i="0" u="none" strike="noStrike" kern="1200" cap="none" spc="0" normalizeH="0" baseline="0" noProof="0" dirty="0">
                <a:ln>
                  <a:noFill/>
                </a:ln>
                <a:solidFill>
                  <a:prstClr val="black"/>
                </a:solidFill>
                <a:effectLst/>
                <a:uLnTx/>
                <a:uFillTx/>
                <a:latin typeface="Calibri"/>
                <a:ea typeface="+mn-ea"/>
                <a:cs typeface="+mn-cs"/>
              </a:rPr>
              <a:t>Binding curve representative for Adahisdi, presents the repressor binding affinity (KD) for DNA with and without the presence of the antirepressor. B) binding results for the ENV421 repressor under same conditions as (A), including associated KD value for affinity.</a:t>
            </a:r>
            <a:endParaRPr lang="en-US" sz="8000" dirty="0"/>
          </a:p>
        </p:txBody>
      </p:sp>
      <p:pic>
        <p:nvPicPr>
          <p:cNvPr id="128" name="Picture 127">
            <a:extLst>
              <a:ext uri="{FF2B5EF4-FFF2-40B4-BE49-F238E27FC236}">
                <a16:creationId xmlns:a16="http://schemas.microsoft.com/office/drawing/2014/main" id="{AD010AA2-AFDD-A0B9-00B6-6A53ED06B0F0}"/>
              </a:ext>
            </a:extLst>
          </p:cNvPr>
          <p:cNvPicPr>
            <a:picLocks noChangeAspect="1"/>
          </p:cNvPicPr>
          <p:nvPr/>
        </p:nvPicPr>
        <p:blipFill>
          <a:blip r:embed="rId11"/>
          <a:stretch>
            <a:fillRect/>
          </a:stretch>
        </p:blipFill>
        <p:spPr>
          <a:xfrm>
            <a:off x="25156772" y="24735157"/>
            <a:ext cx="5216073" cy="6084041"/>
          </a:xfrm>
          <a:prstGeom prst="rect">
            <a:avLst/>
          </a:prstGeom>
          <a:ln w="6350">
            <a:solidFill>
              <a:schemeClr val="tx1"/>
            </a:solidFill>
          </a:ln>
        </p:spPr>
      </p:pic>
      <p:pic>
        <p:nvPicPr>
          <p:cNvPr id="132" name="Picture 131">
            <a:extLst>
              <a:ext uri="{FF2B5EF4-FFF2-40B4-BE49-F238E27FC236}">
                <a16:creationId xmlns:a16="http://schemas.microsoft.com/office/drawing/2014/main" id="{BC5DED4E-A428-FBE3-8951-3347DD752844}"/>
              </a:ext>
            </a:extLst>
          </p:cNvPr>
          <p:cNvPicPr>
            <a:picLocks noChangeAspect="1"/>
          </p:cNvPicPr>
          <p:nvPr/>
        </p:nvPicPr>
        <p:blipFill>
          <a:blip r:embed="rId12"/>
          <a:stretch>
            <a:fillRect/>
          </a:stretch>
        </p:blipFill>
        <p:spPr>
          <a:xfrm>
            <a:off x="12138055" y="17183094"/>
            <a:ext cx="6425966" cy="7109973"/>
          </a:xfrm>
          <a:prstGeom prst="rect">
            <a:avLst/>
          </a:prstGeom>
          <a:ln w="6350">
            <a:solidFill>
              <a:schemeClr val="tx1"/>
            </a:solidFill>
          </a:ln>
        </p:spPr>
      </p:pic>
      <p:sp>
        <p:nvSpPr>
          <p:cNvPr id="133" name="TextBox 132">
            <a:extLst>
              <a:ext uri="{FF2B5EF4-FFF2-40B4-BE49-F238E27FC236}">
                <a16:creationId xmlns:a16="http://schemas.microsoft.com/office/drawing/2014/main" id="{F5C5C762-A2A8-A392-3143-6556EACA4062}"/>
              </a:ext>
            </a:extLst>
          </p:cNvPr>
          <p:cNvSpPr txBox="1"/>
          <p:nvPr/>
        </p:nvSpPr>
        <p:spPr>
          <a:xfrm>
            <a:off x="18596098" y="17312160"/>
            <a:ext cx="2802097" cy="6986528"/>
          </a:xfrm>
          <a:prstGeom prst="rect">
            <a:avLst/>
          </a:prstGeom>
          <a:noFill/>
        </p:spPr>
        <p:txBody>
          <a:bodyPr wrap="square" rtlCol="0">
            <a:spAutoFit/>
          </a:bodyPr>
          <a:lstStyle/>
          <a:p>
            <a:r>
              <a:rPr lang="en-US" sz="2800" b="1" dirty="0"/>
              <a:t>Figure 2: </a:t>
            </a:r>
            <a:r>
              <a:rPr lang="en-US" sz="2800" dirty="0"/>
              <a:t>Kratky, Porod-Debye, and Kratky-Debye plots of Adahisdi repressor/no DNA (red), Adahisdi repressor + DNA (orange), ENV421 repressor/no DNA (green), ENV421 repressor + DNA (blue), MocR repressor (2.5 mg/mL) (violet).</a:t>
            </a:r>
          </a:p>
        </p:txBody>
      </p:sp>
      <p:sp>
        <p:nvSpPr>
          <p:cNvPr id="140" name="TextBox 139">
            <a:extLst>
              <a:ext uri="{FF2B5EF4-FFF2-40B4-BE49-F238E27FC236}">
                <a16:creationId xmlns:a16="http://schemas.microsoft.com/office/drawing/2014/main" id="{DDE192A5-A54F-839F-6BF6-E5088AD11517}"/>
              </a:ext>
            </a:extLst>
          </p:cNvPr>
          <p:cNvSpPr txBox="1"/>
          <p:nvPr/>
        </p:nvSpPr>
        <p:spPr>
          <a:xfrm>
            <a:off x="26568894" y="17295658"/>
            <a:ext cx="5361622" cy="1384995"/>
          </a:xfrm>
          <a:prstGeom prst="rect">
            <a:avLst/>
          </a:prstGeom>
          <a:noFill/>
        </p:spPr>
        <p:txBody>
          <a:bodyPr wrap="square" rtlCol="0">
            <a:spAutoFit/>
          </a:bodyPr>
          <a:lstStyle/>
          <a:p>
            <a:r>
              <a:rPr lang="en-US" sz="2800" b="1" dirty="0"/>
              <a:t>Figure 3: </a:t>
            </a:r>
            <a:r>
              <a:rPr lang="en-US" sz="2800" dirty="0" err="1">
                <a:solidFill>
                  <a:srgbClr val="231F20"/>
                </a:solidFill>
                <a:cs typeface="Arial"/>
              </a:rPr>
              <a:t>Alphafold</a:t>
            </a:r>
            <a:r>
              <a:rPr lang="en-US" sz="2800" dirty="0">
                <a:solidFill>
                  <a:srgbClr val="231F20"/>
                </a:solidFill>
                <a:cs typeface="Arial"/>
              </a:rPr>
              <a:t> models for the repressors found in Adahisdi (red), ENV421 (green), and MocR (lilac).</a:t>
            </a:r>
            <a:endParaRPr lang="en-US" sz="2800" dirty="0"/>
          </a:p>
        </p:txBody>
      </p:sp>
      <p:pic>
        <p:nvPicPr>
          <p:cNvPr id="144" name="Graphic 143">
            <a:extLst>
              <a:ext uri="{FF2B5EF4-FFF2-40B4-BE49-F238E27FC236}">
                <a16:creationId xmlns:a16="http://schemas.microsoft.com/office/drawing/2014/main" id="{7F6BBBBF-EFF0-DD09-360C-F5DD81A1E68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5148772"/>
            <a:ext cx="43891200" cy="2589326"/>
          </a:xfrm>
          <a:prstGeom prst="rect">
            <a:avLst/>
          </a:prstGeom>
        </p:spPr>
      </p:pic>
      <p:sp>
        <p:nvSpPr>
          <p:cNvPr id="145" name="TextBox 144">
            <a:extLst>
              <a:ext uri="{FF2B5EF4-FFF2-40B4-BE49-F238E27FC236}">
                <a16:creationId xmlns:a16="http://schemas.microsoft.com/office/drawing/2014/main" id="{C715D8C4-3904-F2BB-B3EE-F9617A96F1F6}"/>
              </a:ext>
            </a:extLst>
          </p:cNvPr>
          <p:cNvSpPr txBox="1"/>
          <p:nvPr/>
        </p:nvSpPr>
        <p:spPr>
          <a:xfrm>
            <a:off x="13368978" y="9050853"/>
            <a:ext cx="1406094" cy="646331"/>
          </a:xfrm>
          <a:prstGeom prst="rect">
            <a:avLst/>
          </a:prstGeom>
          <a:noFill/>
        </p:spPr>
        <p:txBody>
          <a:bodyPr wrap="square" rtlCol="0">
            <a:spAutoFit/>
          </a:bodyPr>
          <a:lstStyle/>
          <a:p>
            <a:r>
              <a:rPr lang="en-US" sz="3600" dirty="0"/>
              <a:t>A</a:t>
            </a:r>
          </a:p>
        </p:txBody>
      </p:sp>
      <p:sp>
        <p:nvSpPr>
          <p:cNvPr id="146" name="TextBox 145">
            <a:extLst>
              <a:ext uri="{FF2B5EF4-FFF2-40B4-BE49-F238E27FC236}">
                <a16:creationId xmlns:a16="http://schemas.microsoft.com/office/drawing/2014/main" id="{06FEA2DD-F178-7E4A-1CBC-12DCB79BC2FA}"/>
              </a:ext>
            </a:extLst>
          </p:cNvPr>
          <p:cNvSpPr txBox="1"/>
          <p:nvPr/>
        </p:nvSpPr>
        <p:spPr>
          <a:xfrm>
            <a:off x="22834248" y="9112510"/>
            <a:ext cx="1406094" cy="646331"/>
          </a:xfrm>
          <a:prstGeom prst="rect">
            <a:avLst/>
          </a:prstGeom>
          <a:noFill/>
        </p:spPr>
        <p:txBody>
          <a:bodyPr wrap="square" rtlCol="0">
            <a:spAutoFit/>
          </a:bodyPr>
          <a:lstStyle/>
          <a:p>
            <a:r>
              <a:rPr lang="en-US" sz="3600" dirty="0"/>
              <a:t>B</a:t>
            </a:r>
          </a:p>
        </p:txBody>
      </p:sp>
      <p:sp>
        <p:nvSpPr>
          <p:cNvPr id="147" name="TextBox 146">
            <a:extLst>
              <a:ext uri="{FF2B5EF4-FFF2-40B4-BE49-F238E27FC236}">
                <a16:creationId xmlns:a16="http://schemas.microsoft.com/office/drawing/2014/main" id="{D3FFDC76-192B-7BEB-8783-FA577144CBD3}"/>
              </a:ext>
            </a:extLst>
          </p:cNvPr>
          <p:cNvSpPr txBox="1"/>
          <p:nvPr/>
        </p:nvSpPr>
        <p:spPr>
          <a:xfrm>
            <a:off x="12724632" y="24716769"/>
            <a:ext cx="1406094" cy="646331"/>
          </a:xfrm>
          <a:prstGeom prst="rect">
            <a:avLst/>
          </a:prstGeom>
          <a:noFill/>
        </p:spPr>
        <p:txBody>
          <a:bodyPr wrap="square" rtlCol="0">
            <a:spAutoFit/>
          </a:bodyPr>
          <a:lstStyle/>
          <a:p>
            <a:r>
              <a:rPr lang="en-US" sz="3600" dirty="0"/>
              <a:t>A</a:t>
            </a:r>
          </a:p>
        </p:txBody>
      </p:sp>
      <p:sp>
        <p:nvSpPr>
          <p:cNvPr id="148" name="TextBox 147">
            <a:extLst>
              <a:ext uri="{FF2B5EF4-FFF2-40B4-BE49-F238E27FC236}">
                <a16:creationId xmlns:a16="http://schemas.microsoft.com/office/drawing/2014/main" id="{F5622124-BBE8-50A2-E6A4-7DC7CDC0433F}"/>
              </a:ext>
            </a:extLst>
          </p:cNvPr>
          <p:cNvSpPr txBox="1"/>
          <p:nvPr/>
        </p:nvSpPr>
        <p:spPr>
          <a:xfrm>
            <a:off x="24646529" y="24735157"/>
            <a:ext cx="1406094" cy="646331"/>
          </a:xfrm>
          <a:prstGeom prst="rect">
            <a:avLst/>
          </a:prstGeom>
          <a:noFill/>
        </p:spPr>
        <p:txBody>
          <a:bodyPr wrap="square" rtlCol="0">
            <a:spAutoFit/>
          </a:bodyPr>
          <a:lstStyle/>
          <a:p>
            <a:r>
              <a:rPr lang="en-US" sz="3600" dirty="0"/>
              <a:t>B</a:t>
            </a:r>
          </a:p>
        </p:txBody>
      </p:sp>
      <p:pic>
        <p:nvPicPr>
          <p:cNvPr id="67" name="Picture 66">
            <a:extLst>
              <a:ext uri="{FF2B5EF4-FFF2-40B4-BE49-F238E27FC236}">
                <a16:creationId xmlns:a16="http://schemas.microsoft.com/office/drawing/2014/main" id="{2BE01B5F-4C3C-6C05-7CDC-226A446F7CF2}"/>
              </a:ext>
            </a:extLst>
          </p:cNvPr>
          <p:cNvPicPr>
            <a:picLocks noChangeAspect="1"/>
          </p:cNvPicPr>
          <p:nvPr/>
        </p:nvPicPr>
        <p:blipFill>
          <a:blip r:embed="rId15"/>
          <a:stretch>
            <a:fillRect/>
          </a:stretch>
        </p:blipFill>
        <p:spPr>
          <a:xfrm>
            <a:off x="21916426" y="17164115"/>
            <a:ext cx="4642408" cy="7135378"/>
          </a:xfrm>
          <a:prstGeom prst="rect">
            <a:avLst/>
          </a:prstGeom>
          <a:ln w="6350">
            <a:solidFill>
              <a:schemeClr val="tx1"/>
            </a:solidFill>
          </a:ln>
        </p:spPr>
      </p:pic>
      <p:pic>
        <p:nvPicPr>
          <p:cNvPr id="69" name="Picture 68">
            <a:extLst>
              <a:ext uri="{FF2B5EF4-FFF2-40B4-BE49-F238E27FC236}">
                <a16:creationId xmlns:a16="http://schemas.microsoft.com/office/drawing/2014/main" id="{F1275A33-8BE8-8EEE-D3EC-E9A9A1268BF1}"/>
              </a:ext>
            </a:extLst>
          </p:cNvPr>
          <p:cNvPicPr>
            <a:picLocks noChangeAspect="1"/>
          </p:cNvPicPr>
          <p:nvPr/>
        </p:nvPicPr>
        <p:blipFill>
          <a:blip r:embed="rId16"/>
          <a:srcRect l="14495" r="3320" b="6178"/>
          <a:stretch>
            <a:fillRect/>
          </a:stretch>
        </p:blipFill>
        <p:spPr>
          <a:xfrm>
            <a:off x="26767307" y="20443619"/>
            <a:ext cx="5027141" cy="3855874"/>
          </a:xfrm>
          <a:prstGeom prst="rect">
            <a:avLst/>
          </a:prstGeom>
          <a:ln w="6350">
            <a:solidFill>
              <a:schemeClr val="tx1"/>
            </a:solidFill>
          </a:ln>
        </p:spPr>
      </p:pic>
      <p:sp>
        <p:nvSpPr>
          <p:cNvPr id="70" name="TextBox 69">
            <a:extLst>
              <a:ext uri="{FF2B5EF4-FFF2-40B4-BE49-F238E27FC236}">
                <a16:creationId xmlns:a16="http://schemas.microsoft.com/office/drawing/2014/main" id="{249B675E-96C5-2CC6-FF1D-3D3574CE555F}"/>
              </a:ext>
            </a:extLst>
          </p:cNvPr>
          <p:cNvSpPr txBox="1"/>
          <p:nvPr/>
        </p:nvSpPr>
        <p:spPr>
          <a:xfrm>
            <a:off x="26746291" y="19530901"/>
            <a:ext cx="5361622" cy="954107"/>
          </a:xfrm>
          <a:prstGeom prst="rect">
            <a:avLst/>
          </a:prstGeom>
          <a:noFill/>
        </p:spPr>
        <p:txBody>
          <a:bodyPr wrap="square" rtlCol="0">
            <a:spAutoFit/>
          </a:bodyPr>
          <a:lstStyle/>
          <a:p>
            <a:r>
              <a:rPr lang="en-US" sz="2800" b="1" dirty="0"/>
              <a:t>Figure 4: </a:t>
            </a:r>
            <a:r>
              <a:rPr lang="en-US" sz="2800" dirty="0"/>
              <a:t>X-Ray crystal structure of </a:t>
            </a:r>
            <a:r>
              <a:rPr lang="en-US" sz="2800" dirty="0">
                <a:solidFill>
                  <a:srgbClr val="231F20"/>
                </a:solidFill>
                <a:cs typeface="Arial"/>
              </a:rPr>
              <a:t>Adahisdi repressor bound to DNA.</a:t>
            </a:r>
            <a:endParaRPr lang="en-US" sz="2800" dirty="0"/>
          </a:p>
        </p:txBody>
      </p:sp>
    </p:spTree>
    <p:extLst>
      <p:ext uri="{BB962C8B-B14F-4D97-AF65-F5344CB8AC3E}">
        <p14:creationId xmlns:p14="http://schemas.microsoft.com/office/powerpoint/2010/main" val="26162704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F00AF83DCA604EA35A9588C58BF52F" ma:contentTypeVersion="12" ma:contentTypeDescription="Create a new document." ma:contentTypeScope="" ma:versionID="b4d4d0479e09f0d8d62b1a10033de0a9">
  <xsd:schema xmlns:xsd="http://www.w3.org/2001/XMLSchema" xmlns:xs="http://www.w3.org/2001/XMLSchema" xmlns:p="http://schemas.microsoft.com/office/2006/metadata/properties" xmlns:ns2="d4ab2ec3-2a52-47f9-9a11-c025a7a01941" xmlns:ns3="710a3416-c9ec-433a-8ee9-a9af64f7785e" targetNamespace="http://schemas.microsoft.com/office/2006/metadata/properties" ma:root="true" ma:fieldsID="929a06ee0f7841c76656f6a123def511" ns2:_="" ns3:_="">
    <xsd:import namespace="d4ab2ec3-2a52-47f9-9a11-c025a7a01941"/>
    <xsd:import namespace="710a3416-c9ec-433a-8ee9-a9af64f7785e"/>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ab2ec3-2a52-47f9-9a11-c025a7a01941"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9153e1a-6dd8-49b1-99b5-62373a7b7739"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0a3416-c9ec-433a-8ee9-a9af64f7785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659e4a2-e24c-45cd-9259-904a2b13a87b}" ma:internalName="TaxCatchAll" ma:showField="CatchAllData" ma:web="710a3416-c9ec-433a-8ee9-a9af64f778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10a3416-c9ec-433a-8ee9-a9af64f7785e" xsi:nil="true"/>
    <ReferenceId xmlns="d4ab2ec3-2a52-47f9-9a11-c025a7a01941" xsi:nil="true"/>
    <lcf76f155ced4ddcb4097134ff3c332f xmlns="d4ab2ec3-2a52-47f9-9a11-c025a7a019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B73B78F-1289-4A08-A720-7DD8274B3DA7}"/>
</file>

<file path=customXml/itemProps2.xml><?xml version="1.0" encoding="utf-8"?>
<ds:datastoreItem xmlns:ds="http://schemas.openxmlformats.org/officeDocument/2006/customXml" ds:itemID="{F21C0391-D997-45EA-9BDB-6E9A10D056CB}"/>
</file>

<file path=customXml/itemProps3.xml><?xml version="1.0" encoding="utf-8"?>
<ds:datastoreItem xmlns:ds="http://schemas.openxmlformats.org/officeDocument/2006/customXml" ds:itemID="{5CA7D414-DB43-45F2-B8B0-BF1C6A699A50}"/>
</file>

<file path=docProps/app.xml><?xml version="1.0" encoding="utf-8"?>
<Properties xmlns="http://schemas.openxmlformats.org/officeDocument/2006/extended-properties" xmlns:vt="http://schemas.openxmlformats.org/officeDocument/2006/docPropsVTypes">
  <TotalTime>4156</TotalTime>
  <Words>1053</Words>
  <Application>Microsoft Office PowerPoint</Application>
  <PresentationFormat>Custom</PresentationFormat>
  <Paragraphs>61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Arial</vt:lpstr>
      <vt:lpstr>Calibri</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Balentine</dc:creator>
  <cp:lastModifiedBy>Ashley Tuhro</cp:lastModifiedBy>
  <cp:revision>32</cp:revision>
  <dcterms:created xsi:type="dcterms:W3CDTF">2018-03-07T15:08:45Z</dcterms:created>
  <dcterms:modified xsi:type="dcterms:W3CDTF">2026-03-16T17:48:00Z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0x010100A4F00AF83DCA604EA35A9588C58BF52F</vt:lpwstr>
  </property>
</Properties>
</file>