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3C090551.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51F3E4-DDC9-D4F4-2970-A49C8AFE6E1F}" name="Sacha Sandil" initials="SS" userId="S::sbsandil1@catamount.wcu.edu::67bf8827-858f-4bf9-8dec-97c6c9c5ad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C884A-57CD-EBF5-6F71-1FC0979E3FF3}" v="18" dt="2026-03-16T21:41:09.976"/>
    <p1510:client id="{F165C7BF-3E86-4D12-BAAE-EACE9C773865}" v="102" dt="2026-03-16T18:25:54.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960" y="102"/>
      </p:cViewPr>
      <p:guideLst>
        <p:guide orient="horz" pos="18474"/>
        <p:guide pos="267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0_3C090551.xml><?xml version="1.0" encoding="utf-8"?>
<p188:cmLst xmlns:a="http://schemas.openxmlformats.org/drawingml/2006/main" xmlns:r="http://schemas.openxmlformats.org/officeDocument/2006/relationships" xmlns:p188="http://schemas.microsoft.com/office/powerpoint/2018/8/main">
  <p188:cm id="{645DA634-3EE7-4539-A0D0-BB509B60378A}" authorId="{C851F3E4-DDC9-D4F4-2970-A49C8AFE6E1F}" created="2026-03-11T19:49:12.652">
    <ac:deMkLst xmlns:ac="http://schemas.microsoft.com/office/drawing/2013/main/command">
      <pc:docMk xmlns:pc="http://schemas.microsoft.com/office/powerpoint/2013/main/command"/>
      <pc:sldMk xmlns:pc="http://schemas.microsoft.com/office/powerpoint/2013/main/command" cId="1007224145" sldId="256"/>
      <ac:spMk id="17" creationId="{00000000-0000-0000-0000-000000000000}"/>
    </ac:deMkLst>
    <p188:txBody>
      <a:bodyPr/>
      <a:lstStyle/>
      <a:p>
        <a:r>
          <a:rPr lang="en-US"/>
          <a:t>Idk what else to add for the synteny, please make edits because idk if this is coherent lol</a:t>
        </a:r>
      </a:p>
    </p188:txBody>
  </p188:cm>
  <p188:cm id="{6A596EBD-5BEE-4E26-9CD5-4BD98E0CB780}" authorId="{C851F3E4-DDC9-D4F4-2970-A49C8AFE6E1F}" created="2026-03-12T03:08:55.978">
    <ac:deMkLst xmlns:ac="http://schemas.microsoft.com/office/drawing/2013/main/command">
      <pc:docMk xmlns:pc="http://schemas.microsoft.com/office/powerpoint/2013/main/command"/>
      <pc:sldMk xmlns:pc="http://schemas.microsoft.com/office/powerpoint/2013/main/command" cId="1007224145" sldId="256"/>
      <ac:picMk id="47" creationId="{621FF26F-E64D-A15E-F92B-FC9CA0375F57}"/>
    </ac:deMkLst>
    <p188:txBody>
      <a:bodyPr/>
      <a:lstStyle/>
      <a:p>
        <a:r>
          <a:rPr lang="en-US"/>
          <a:t>Added this to fill up the space. Want to keep it?</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2:59:22.239"/>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0,'3264'0,"-3239"0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3:46.337"/>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1,'4358'0,"-4325"0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2:59:57.290"/>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1,'3453'0,"-3436"0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0:14.815"/>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0 1,'3849'0,"-3832"0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0:27.790"/>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0 0,'3437'0,"-3412"0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0:43.936"/>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0,'3378'0,"-3363"0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0:58.891"/>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0 1,'2980'0,"-2960"0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1:08.006"/>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0 1,'3889'0,"-3862"0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1:17.464"/>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250 1,'5127'0,"-10480"0,5330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8T03:01:25.269"/>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1,'2702'0,"-2677"0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0AD6-93B8-47DD-B4E4-DDBE005E4C25}"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476BA-A620-41F2-9FBF-85765FDD9C70}" type="slidenum">
              <a:rPr lang="en-US" smtClean="0"/>
              <a:t>‹#›</a:t>
            </a:fld>
            <a:endParaRPr lang="en-US"/>
          </a:p>
        </p:txBody>
      </p:sp>
    </p:spTree>
    <p:extLst>
      <p:ext uri="{BB962C8B-B14F-4D97-AF65-F5344CB8AC3E}">
        <p14:creationId xmlns:p14="http://schemas.microsoft.com/office/powerpoint/2010/main" val="238766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2476BA-A620-41F2-9FBF-85765FDD9C70}" type="slidenum">
              <a:rPr lang="en-US" smtClean="0"/>
              <a:t>1</a:t>
            </a:fld>
            <a:endParaRPr lang="en-US"/>
          </a:p>
        </p:txBody>
      </p:sp>
    </p:spTree>
    <p:extLst>
      <p:ext uri="{BB962C8B-B14F-4D97-AF65-F5344CB8AC3E}">
        <p14:creationId xmlns:p14="http://schemas.microsoft.com/office/powerpoint/2010/main" val="377501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gander2.wustl.edu/index.html" TargetMode="External"/><Relationship Id="rId13" Type="http://schemas.openxmlformats.org/officeDocument/2006/relationships/image" Target="../media/image7.png"/><Relationship Id="rId18" Type="http://schemas.openxmlformats.org/officeDocument/2006/relationships/customXml" Target="../ink/ink3.xml"/><Relationship Id="rId26" Type="http://schemas.openxmlformats.org/officeDocument/2006/relationships/image" Target="../media/image13.png"/><Relationship Id="rId3" Type="http://schemas.microsoft.com/office/2018/10/relationships/comments" Target="../comments/modernComment_100_3C090551.xml"/><Relationship Id="rId21" Type="http://schemas.openxmlformats.org/officeDocument/2006/relationships/customXml" Target="../ink/ink5.xml"/><Relationship Id="rId34" Type="http://schemas.openxmlformats.org/officeDocument/2006/relationships/image" Target="../media/image18.png"/><Relationship Id="rId7" Type="http://schemas.openxmlformats.org/officeDocument/2006/relationships/image" Target="../media/image4.emf"/><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customXml" Target="../ink/ink7.xml"/><Relationship Id="rId33"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customXml" Target="../ink/ink2.xml"/><Relationship Id="rId20" Type="http://schemas.openxmlformats.org/officeDocument/2006/relationships/customXml" Target="../ink/ink4.xml"/><Relationship Id="rId29"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image" Target="../media/image3.emf"/><Relationship Id="rId11" Type="http://schemas.openxmlformats.org/officeDocument/2006/relationships/image" Target="../media/image5.png"/><Relationship Id="rId24" Type="http://schemas.openxmlformats.org/officeDocument/2006/relationships/image" Target="../media/image12.png"/><Relationship Id="rId32"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customXml" Target="../ink/ink6.xml"/><Relationship Id="rId28" Type="http://schemas.openxmlformats.org/officeDocument/2006/relationships/image" Target="../media/image14.png"/><Relationship Id="rId36" Type="http://schemas.openxmlformats.org/officeDocument/2006/relationships/image" Target="../media/image20.png"/><Relationship Id="rId10" Type="http://schemas.openxmlformats.org/officeDocument/2006/relationships/hyperlink" Target="https://www.ebi.ac.uk/jdispatcher/msa/" TargetMode="External"/><Relationship Id="rId19" Type="http://schemas.openxmlformats.org/officeDocument/2006/relationships/image" Target="../media/image10.png"/><Relationship Id="rId31" Type="http://schemas.openxmlformats.org/officeDocument/2006/relationships/customXml" Target="../ink/ink10.xml"/><Relationship Id="rId4" Type="http://schemas.openxmlformats.org/officeDocument/2006/relationships/image" Target="../media/image1.png"/><Relationship Id="rId9" Type="http://schemas.openxmlformats.org/officeDocument/2006/relationships/hyperlink" Target="https://blast.ncbi.nlm.nih.gov/Blast.cgi" TargetMode="External"/><Relationship Id="rId14" Type="http://schemas.openxmlformats.org/officeDocument/2006/relationships/customXml" Target="../ink/ink1.xml"/><Relationship Id="rId22" Type="http://schemas.openxmlformats.org/officeDocument/2006/relationships/image" Target="../media/image11.png"/><Relationship Id="rId27" Type="http://schemas.openxmlformats.org/officeDocument/2006/relationships/customXml" Target="../ink/ink8.xml"/><Relationship Id="rId30" Type="http://schemas.openxmlformats.org/officeDocument/2006/relationships/image" Target="../media/image15.png"/><Relationship Id="rId3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4AB54AA-0B6D-83FC-5171-DADB03E49A00}"/>
              </a:ext>
            </a:extLst>
          </p:cNvPr>
          <p:cNvGrpSpPr/>
          <p:nvPr/>
        </p:nvGrpSpPr>
        <p:grpSpPr>
          <a:xfrm>
            <a:off x="14817342" y="20586496"/>
            <a:ext cx="17111278" cy="5605295"/>
            <a:chOff x="13912306" y="7226554"/>
            <a:chExt cx="16254851" cy="5156879"/>
          </a:xfrm>
        </p:grpSpPr>
        <p:pic>
          <p:nvPicPr>
            <p:cNvPr id="3" name="drawing">
              <a:extLst>
                <a:ext uri="{FF2B5EF4-FFF2-40B4-BE49-F238E27FC236}">
                  <a16:creationId xmlns:a16="http://schemas.microsoft.com/office/drawing/2014/main" id="{859B531C-1B60-4A19-9F8D-A1775AF78F22}"/>
                </a:ext>
              </a:extLst>
            </p:cNvPr>
            <p:cNvPicPr>
              <a:picLocks noChangeAspect="1"/>
            </p:cNvPicPr>
            <p:nvPr/>
          </p:nvPicPr>
          <p:blipFill>
            <a:blip r:embed="rId4">
              <a:extLst>
                <a:ext uri="{28A0092B-C50C-407E-A947-70E740481C1C}">
                  <a14:useLocalDpi xmlns:a14="http://schemas.microsoft.com/office/drawing/2010/main"/>
                </a:ext>
              </a:extLst>
            </a:blip>
            <a:srcRect b="32770"/>
            <a:stretch>
              <a:fillRect/>
            </a:stretch>
          </p:blipFill>
          <p:spPr>
            <a:xfrm>
              <a:off x="13912306" y="7226554"/>
              <a:ext cx="16254851" cy="5156879"/>
            </a:xfrm>
            <a:prstGeom prst="rect">
              <a:avLst/>
            </a:prstGeom>
          </p:spPr>
        </p:pic>
        <p:sp>
          <p:nvSpPr>
            <p:cNvPr id="11" name="Rectangle 10">
              <a:extLst>
                <a:ext uri="{FF2B5EF4-FFF2-40B4-BE49-F238E27FC236}">
                  <a16:creationId xmlns:a16="http://schemas.microsoft.com/office/drawing/2014/main" id="{A2F239E6-1F9F-67A8-7523-B35C5ED18DA4}"/>
                </a:ext>
              </a:extLst>
            </p:cNvPr>
            <p:cNvSpPr/>
            <p:nvPr/>
          </p:nvSpPr>
          <p:spPr>
            <a:xfrm>
              <a:off x="26733076" y="8029494"/>
              <a:ext cx="914400" cy="429898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7EC0CDA7-046C-40CD-E629-C312D676BC30}"/>
              </a:ext>
            </a:extLst>
          </p:cNvPr>
          <p:cNvPicPr>
            <a:picLocks noChangeAspect="1"/>
          </p:cNvPicPr>
          <p:nvPr/>
        </p:nvPicPr>
        <p:blipFill>
          <a:blip r:embed="rId5"/>
          <a:stretch>
            <a:fillRect/>
          </a:stretch>
        </p:blipFill>
        <p:spPr>
          <a:xfrm>
            <a:off x="13933671" y="20487432"/>
            <a:ext cx="2382740" cy="992062"/>
          </a:xfrm>
          <a:prstGeom prst="rect">
            <a:avLst/>
          </a:prstGeom>
        </p:spPr>
      </p:pic>
      <p:pic>
        <p:nvPicPr>
          <p:cNvPr id="4" name="Picture 3"/>
          <p:cNvPicPr>
            <a:picLocks noChangeAspect="1"/>
          </p:cNvPicPr>
          <p:nvPr/>
        </p:nvPicPr>
        <p:blipFill>
          <a:blip r:embed="rId6"/>
          <a:stretch>
            <a:fillRect/>
          </a:stretch>
        </p:blipFill>
        <p:spPr>
          <a:xfrm>
            <a:off x="0" y="-1"/>
            <a:ext cx="43891200" cy="5156879"/>
          </a:xfrm>
          <a:prstGeom prst="rect">
            <a:avLst/>
          </a:prstGeom>
        </p:spPr>
      </p:pic>
      <p:pic>
        <p:nvPicPr>
          <p:cNvPr id="5" name="Picture 4"/>
          <p:cNvPicPr>
            <a:picLocks noChangeAspect="1"/>
          </p:cNvPicPr>
          <p:nvPr/>
        </p:nvPicPr>
        <p:blipFill>
          <a:blip r:embed="rId7"/>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8500" kern="0">
                <a:solidFill>
                  <a:sysClr val="window" lastClr="FFFFFF"/>
                </a:solidFill>
              </a:rPr>
              <a:t>Synteny and Multiple Sequence Alignment of the microtubule star gene (</a:t>
            </a:r>
            <a:r>
              <a:rPr lang="en-US" sz="8500" i="1" kern="0">
                <a:solidFill>
                  <a:sysClr val="window" lastClr="FFFFFF"/>
                </a:solidFill>
              </a:rPr>
              <a:t>mts</a:t>
            </a:r>
            <a:r>
              <a:rPr lang="en-US" sz="8500" kern="0">
                <a:solidFill>
                  <a:sysClr val="window" lastClr="FFFFFF"/>
                </a:solidFill>
              </a:rPr>
              <a:t>) in </a:t>
            </a:r>
            <a:r>
              <a:rPr lang="en-US" sz="8500" i="1" kern="0">
                <a:solidFill>
                  <a:sysClr val="window" lastClr="FFFFFF"/>
                </a:solidFill>
              </a:rPr>
              <a:t>Drosophila</a:t>
            </a:r>
            <a:r>
              <a:rPr lang="en-US" sz="8500" kern="0">
                <a:solidFill>
                  <a:sysClr val="window" lastClr="FFFFFF"/>
                </a:solidFill>
              </a:rPr>
              <a:t> species</a:t>
            </a:r>
          </a:p>
        </p:txBody>
      </p:sp>
      <p:sp>
        <p:nvSpPr>
          <p:cNvPr id="10" name="object 3"/>
          <p:cNvSpPr txBox="1"/>
          <p:nvPr/>
        </p:nvSpPr>
        <p:spPr>
          <a:xfrm>
            <a:off x="1304028" y="3267769"/>
            <a:ext cx="32918400" cy="1420893"/>
          </a:xfrm>
          <a:prstGeom prst="rect">
            <a:avLst/>
          </a:prstGeom>
        </p:spPr>
        <p:txBody>
          <a:bodyPr vert="horz" wrap="square" lIns="0" tIns="0" rIns="0" bIns="0" rtlCol="0">
            <a:noAutofit/>
          </a:bodyPr>
          <a:lstStyle/>
          <a:p>
            <a:pPr>
              <a:lnSpc>
                <a:spcPts val="6024"/>
              </a:lnSpc>
            </a:pPr>
            <a:r>
              <a:rPr lang="en-US" sz="5600" spc="-142">
                <a:solidFill>
                  <a:srgbClr val="FFFFFF"/>
                </a:solidFill>
                <a:latin typeface="Arial"/>
                <a:cs typeface="Arial"/>
              </a:rPr>
              <a:t>Sacha Maia </a:t>
            </a:r>
            <a:r>
              <a:rPr lang="en-US" sz="5600" spc="-142" err="1">
                <a:solidFill>
                  <a:srgbClr val="FFFFFF"/>
                </a:solidFill>
                <a:latin typeface="Arial"/>
                <a:cs typeface="Arial"/>
              </a:rPr>
              <a:t>Sandil</a:t>
            </a:r>
            <a:r>
              <a:rPr lang="en-US" sz="5600" spc="-142">
                <a:solidFill>
                  <a:srgbClr val="FFFFFF"/>
                </a:solidFill>
                <a:latin typeface="Arial"/>
                <a:cs typeface="Arial"/>
              </a:rPr>
              <a:t>, Erica Franke BS</a:t>
            </a:r>
            <a:r>
              <a:rPr lang="en-US" sz="5600" spc="-142" baseline="30000">
                <a:solidFill>
                  <a:srgbClr val="FFFFFF"/>
                </a:solidFill>
                <a:latin typeface="Arial"/>
                <a:cs typeface="Arial"/>
              </a:rPr>
              <a:t>1</a:t>
            </a:r>
            <a:r>
              <a:rPr lang="en-US" sz="5600" spc="-142">
                <a:solidFill>
                  <a:srgbClr val="FFFFFF"/>
                </a:solidFill>
                <a:latin typeface="Arial"/>
                <a:cs typeface="Arial"/>
              </a:rPr>
              <a:t>, Dr. Indrani Bose PhD</a:t>
            </a:r>
            <a:r>
              <a:rPr lang="en-US" sz="5600" spc="-142" baseline="30000">
                <a:solidFill>
                  <a:srgbClr val="FFFFFF"/>
                </a:solidFill>
                <a:latin typeface="Arial"/>
                <a:cs typeface="Arial"/>
              </a:rPr>
              <a:t>2</a:t>
            </a:r>
            <a:endParaRPr lang="en-US" sz="5600" spc="-142">
              <a:solidFill>
                <a:srgbClr val="FFFFFF"/>
              </a:solidFill>
              <a:latin typeface="Arial"/>
              <a:cs typeface="Arial"/>
            </a:endParaRPr>
          </a:p>
          <a:p>
            <a:pPr>
              <a:lnSpc>
                <a:spcPts val="6024"/>
              </a:lnSpc>
            </a:pPr>
            <a:r>
              <a:rPr lang="en-US" sz="3600" i="1" spc="-22" baseline="30000">
                <a:solidFill>
                  <a:srgbClr val="C1A775"/>
                </a:solidFill>
                <a:latin typeface="Arial"/>
                <a:cs typeface="Arial"/>
              </a:rPr>
              <a:t>1</a:t>
            </a:r>
            <a:r>
              <a:rPr lang="en-US" sz="3600" i="1" spc="-22">
                <a:solidFill>
                  <a:srgbClr val="C1A775"/>
                </a:solidFill>
                <a:latin typeface="Arial"/>
                <a:cs typeface="Arial"/>
              </a:rPr>
              <a:t>Department of Chemistry and Physics at WCU, </a:t>
            </a:r>
            <a:r>
              <a:rPr lang="en-US" sz="3600" i="1" spc="-22" baseline="30000">
                <a:solidFill>
                  <a:srgbClr val="C1A775"/>
                </a:solidFill>
                <a:latin typeface="Arial"/>
                <a:cs typeface="Arial"/>
              </a:rPr>
              <a:t>2</a:t>
            </a:r>
            <a:r>
              <a:rPr lang="en-US" sz="3600" i="1" spc="-22">
                <a:solidFill>
                  <a:srgbClr val="C1A775"/>
                </a:solidFill>
                <a:latin typeface="Arial"/>
                <a:cs typeface="Arial"/>
              </a:rPr>
              <a:t>Department of Biology at WCU</a:t>
            </a:r>
            <a:endParaRPr sz="3600">
              <a:latin typeface="Arial"/>
              <a:cs typeface="Arial"/>
            </a:endParaRPr>
          </a:p>
        </p:txBody>
      </p:sp>
      <p:sp>
        <p:nvSpPr>
          <p:cNvPr id="14" name="object 140"/>
          <p:cNvSpPr/>
          <p:nvPr/>
        </p:nvSpPr>
        <p:spPr>
          <a:xfrm>
            <a:off x="13351731" y="6439465"/>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319387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7" name="object 4"/>
          <p:cNvSpPr txBox="1"/>
          <p:nvPr/>
        </p:nvSpPr>
        <p:spPr>
          <a:xfrm>
            <a:off x="33552591" y="5609714"/>
            <a:ext cx="9953593" cy="934849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a:solidFill>
                  <a:srgbClr val="231F20"/>
                </a:solidFill>
                <a:latin typeface="Arial"/>
                <a:cs typeface="Arial"/>
              </a:rPr>
              <a:t>Results and Discussion</a:t>
            </a:r>
          </a:p>
          <a:p>
            <a:pPr>
              <a:spcAft>
                <a:spcPts val="1200"/>
              </a:spcAft>
            </a:pPr>
            <a:r>
              <a:rPr lang="en-US" sz="2600"/>
              <a:t>The synteny map shows an interesting trend in the conservation of the upstream and downstream neighbors of </a:t>
            </a:r>
            <a:r>
              <a:rPr lang="en-US" sz="2600" i="1"/>
              <a:t>mts</a:t>
            </a:r>
            <a:r>
              <a:rPr lang="en-US" sz="2600"/>
              <a:t>. </a:t>
            </a:r>
          </a:p>
          <a:p>
            <a:pPr>
              <a:spcAft>
                <a:spcPts val="1200"/>
              </a:spcAft>
            </a:pPr>
            <a:r>
              <a:rPr lang="en-US" sz="2600"/>
              <a:t>• Upstream genes show a steady alteration.  U5 genes stay conserved until </a:t>
            </a:r>
            <a:r>
              <a:rPr lang="en-US" sz="2600" i="1"/>
              <a:t>D. </a:t>
            </a:r>
            <a:r>
              <a:rPr lang="en-US" sz="2600" i="1" err="1"/>
              <a:t>rhopaloa</a:t>
            </a:r>
            <a:r>
              <a:rPr lang="en-US" sz="2600" i="1"/>
              <a:t>.  </a:t>
            </a:r>
            <a:r>
              <a:rPr lang="en-US" sz="2600"/>
              <a:t>In</a:t>
            </a:r>
            <a:r>
              <a:rPr lang="en-US" sz="2600" i="1"/>
              <a:t> D. </a:t>
            </a:r>
            <a:r>
              <a:rPr lang="en-US" sz="2600" i="1" err="1"/>
              <a:t>takahasii</a:t>
            </a:r>
            <a:r>
              <a:rPr lang="en-US" sz="2600"/>
              <a:t> the two furthest genes studied change positions. As the species move further away from </a:t>
            </a:r>
            <a:r>
              <a:rPr lang="en-US" sz="2600" i="1"/>
              <a:t>D. melanogaster</a:t>
            </a:r>
            <a:r>
              <a:rPr lang="en-US" sz="2600"/>
              <a:t>, more upstream genes get rearranged or replaced. These changes are often in keeping with the clade structure of the phylogenetic tree. </a:t>
            </a:r>
          </a:p>
          <a:p>
            <a:pPr>
              <a:spcAft>
                <a:spcPts val="1200"/>
              </a:spcAft>
            </a:pPr>
            <a:r>
              <a:rPr lang="en-US" sz="2600"/>
              <a:t>• Interestingly, two immediate downstream genes (CG14537 and CG14535) stay conserved in most species studied, with the notable exception of </a:t>
            </a:r>
            <a:r>
              <a:rPr lang="en-US" sz="2600" i="1"/>
              <a:t>D. </a:t>
            </a:r>
            <a:r>
              <a:rPr lang="en-US" sz="2600" i="1" err="1"/>
              <a:t>takahashii</a:t>
            </a:r>
            <a:r>
              <a:rPr lang="en-US" sz="2600" i="1"/>
              <a:t>. </a:t>
            </a:r>
            <a:r>
              <a:rPr lang="en-US" sz="2600"/>
              <a:t>The D3 – D5 genes are also mostly preserved, although </a:t>
            </a:r>
            <a:r>
              <a:rPr lang="en-US" sz="2600" i="1"/>
              <a:t>lectin-28C </a:t>
            </a:r>
            <a:r>
              <a:rPr lang="en-US" sz="2600"/>
              <a:t>appears to have moved</a:t>
            </a:r>
            <a:r>
              <a:rPr lang="en-US" sz="2600" i="1"/>
              <a:t>.  </a:t>
            </a:r>
            <a:r>
              <a:rPr lang="en-US" sz="2600"/>
              <a:t>The </a:t>
            </a:r>
            <a:r>
              <a:rPr lang="en-US" sz="2600" i="1"/>
              <a:t>D. </a:t>
            </a:r>
            <a:r>
              <a:rPr lang="en-US" sz="2600" i="1" err="1"/>
              <a:t>arizonae</a:t>
            </a:r>
            <a:r>
              <a:rPr lang="en-US" sz="2600" i="1"/>
              <a:t> – D. </a:t>
            </a:r>
            <a:r>
              <a:rPr lang="en-US" sz="2600" i="1" err="1"/>
              <a:t>virilis</a:t>
            </a:r>
            <a:r>
              <a:rPr lang="en-US" sz="2600" i="1"/>
              <a:t> </a:t>
            </a:r>
            <a:r>
              <a:rPr lang="en-US" sz="2600"/>
              <a:t>clades show the CG14537 gene flipping from the positive strand to the negative strand. </a:t>
            </a:r>
          </a:p>
          <a:p>
            <a:pPr>
              <a:spcAft>
                <a:spcPts val="1200"/>
              </a:spcAft>
            </a:pPr>
            <a:r>
              <a:rPr lang="en-US" sz="2600"/>
              <a:t>The </a:t>
            </a:r>
            <a:r>
              <a:rPr lang="en-US" sz="2600" i="1"/>
              <a:t>mts </a:t>
            </a:r>
            <a:r>
              <a:rPr lang="en-US" sz="2600"/>
              <a:t>gene encodes for a very conserved protein.  Through the </a:t>
            </a:r>
            <a:r>
              <a:rPr lang="en-US" sz="2600" i="1"/>
              <a:t>Drosophila </a:t>
            </a:r>
            <a:r>
              <a:rPr lang="en-US" sz="2600"/>
              <a:t>lineage, only one amino acid change was seen at position A102S.  The probable pathway of this change can be followed via synonymous and non-synonymous mutations in the different species (Fig 6), with the codon changing from GCC -&gt; GCG -&gt; TCG.  This change does not seem to impact the overall functionality of </a:t>
            </a:r>
            <a:r>
              <a:rPr lang="en-US" sz="2600" i="1"/>
              <a:t>mts,</a:t>
            </a:r>
            <a:r>
              <a:rPr lang="en-US" sz="2600"/>
              <a:t> since it is an essential gene in </a:t>
            </a:r>
            <a:r>
              <a:rPr lang="en-US" sz="2600" i="1"/>
              <a:t>D. melanogaster.</a:t>
            </a:r>
            <a:endParaRPr lang="en-US" sz="2600" spc="22">
              <a:solidFill>
                <a:srgbClr val="231F20"/>
              </a:solidFill>
              <a:cs typeface="Arial"/>
            </a:endParaRPr>
          </a:p>
          <a:p>
            <a:pPr>
              <a:spcAft>
                <a:spcPts val="1200"/>
              </a:spcAft>
            </a:pPr>
            <a:endParaRPr lang="en-US" sz="2400" b="1" spc="22">
              <a:solidFill>
                <a:srgbClr val="231F20"/>
              </a:solidFill>
              <a:latin typeface="Arial"/>
              <a:cs typeface="Arial"/>
            </a:endParaRPr>
          </a:p>
        </p:txBody>
      </p:sp>
      <p:sp>
        <p:nvSpPr>
          <p:cNvPr id="31" name="object 4"/>
          <p:cNvSpPr txBox="1"/>
          <p:nvPr/>
        </p:nvSpPr>
        <p:spPr>
          <a:xfrm>
            <a:off x="33394232" y="26485330"/>
            <a:ext cx="10496968" cy="329320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4000" b="1">
                <a:solidFill>
                  <a:srgbClr val="000000"/>
                </a:solidFill>
                <a:latin typeface="Arial" panose="020B0604020202020204" pitchFamily="34" charset="0"/>
                <a:cs typeface="Arial" panose="020B0604020202020204" pitchFamily="34" charset="0"/>
              </a:rPr>
              <a:t>References</a:t>
            </a:r>
          </a:p>
          <a:p>
            <a:pPr marL="342900" indent="-342900">
              <a:buFontTx/>
              <a:buAutoNum type="arabicPeriod"/>
            </a:pPr>
            <a:r>
              <a:rPr lang="en-US" sz="1800">
                <a:ea typeface="Calibri"/>
                <a:cs typeface="Calibri"/>
              </a:rPr>
              <a:t>Snaith HA, Armstrong CG, Guo Y, Kaiser K, Cohen PT. (1996) </a:t>
            </a:r>
            <a:r>
              <a:rPr lang="en-US" sz="1800" i="1">
                <a:ea typeface="Calibri"/>
                <a:cs typeface="Calibri"/>
              </a:rPr>
              <a:t>J Cell Sci</a:t>
            </a:r>
            <a:r>
              <a:rPr lang="en-US" sz="1800">
                <a:ea typeface="Calibri"/>
                <a:cs typeface="Calibri"/>
              </a:rPr>
              <a:t>. 109 ( Pt 13):3001-3012.</a:t>
            </a:r>
          </a:p>
          <a:p>
            <a:pPr marL="342900" indent="-342900">
              <a:buFontTx/>
              <a:buAutoNum type="arabicPeriod"/>
            </a:pPr>
            <a:r>
              <a:rPr lang="en-US" sz="1800"/>
              <a:t>Wang C, Chang K, Somers G, et al. (2009) </a:t>
            </a:r>
            <a:r>
              <a:rPr lang="en-US" sz="1800" i="1"/>
              <a:t>Development </a:t>
            </a:r>
            <a:r>
              <a:rPr lang="en-US" sz="1800"/>
              <a:t>136(13):2287-2296.</a:t>
            </a:r>
          </a:p>
          <a:p>
            <a:pPr marL="342900" indent="-342900">
              <a:buFontTx/>
              <a:buAutoNum type="arabicPeriod"/>
            </a:pPr>
            <a:r>
              <a:rPr lang="en-US" sz="1800">
                <a:ea typeface="Calibri"/>
                <a:cs typeface="Calibri"/>
              </a:rPr>
              <a:t>Rui M, Ng KS, Tang Q, Bu S, Yu F. (2020) </a:t>
            </a:r>
            <a:r>
              <a:rPr lang="en-US" sz="1800" i="1">
                <a:ea typeface="Calibri"/>
                <a:cs typeface="Calibri"/>
              </a:rPr>
              <a:t>EMBO Reports </a:t>
            </a:r>
            <a:r>
              <a:rPr lang="en-US" sz="1800">
                <a:ea typeface="Calibri"/>
                <a:cs typeface="Calibri"/>
              </a:rPr>
              <a:t>21(5):e48843-e48843.</a:t>
            </a:r>
          </a:p>
          <a:p>
            <a:pPr marL="342900" indent="-342900">
              <a:buAutoNum type="arabicPeriod"/>
            </a:pPr>
            <a:r>
              <a:rPr lang="en-US" sz="1800"/>
              <a:t>Houge G, </a:t>
            </a:r>
            <a:r>
              <a:rPr lang="en-US" sz="1800" err="1"/>
              <a:t>Haesen</a:t>
            </a:r>
            <a:r>
              <a:rPr lang="en-US" sz="1800"/>
              <a:t> D, Vissers LELM, et al. (2015) </a:t>
            </a:r>
            <a:r>
              <a:rPr lang="en-US" sz="1800" i="1"/>
              <a:t>Journal of Clinical Investigation </a:t>
            </a:r>
            <a:r>
              <a:rPr lang="en-US" sz="1800"/>
              <a:t>;125(8):3051-3062</a:t>
            </a:r>
          </a:p>
          <a:p>
            <a:pPr marL="342900" indent="-342900">
              <a:buAutoNum type="arabicPeriod"/>
            </a:pPr>
            <a:r>
              <a:rPr lang="en-US" sz="1800">
                <a:solidFill>
                  <a:srgbClr val="000000"/>
                </a:solidFill>
                <a:ea typeface="+mn-lt"/>
                <a:cs typeface="+mn-lt"/>
              </a:rPr>
              <a:t>The GEP UCSC Genome Browser: </a:t>
            </a:r>
            <a:r>
              <a:rPr lang="en-US" sz="1800">
                <a:solidFill>
                  <a:srgbClr val="000000"/>
                </a:solidFill>
                <a:ea typeface="+mn-lt"/>
                <a:cs typeface="+mn-lt"/>
                <a:hlinkClick r:id="rId8"/>
              </a:rPr>
              <a:t>https://gander2.wustl.edu/index.html</a:t>
            </a:r>
            <a:r>
              <a:rPr lang="en-US" sz="1800">
                <a:solidFill>
                  <a:srgbClr val="000000"/>
                </a:solidFill>
                <a:ea typeface="+mn-lt"/>
                <a:cs typeface="+mn-lt"/>
              </a:rPr>
              <a:t> </a:t>
            </a:r>
          </a:p>
          <a:p>
            <a:pPr marL="342900" indent="-342900">
              <a:buAutoNum type="arabicPeriod"/>
            </a:pPr>
            <a:r>
              <a:rPr lang="en-US" sz="1800">
                <a:solidFill>
                  <a:srgbClr val="000000"/>
                </a:solidFill>
                <a:ea typeface="+mn-lt"/>
                <a:cs typeface="+mn-lt"/>
              </a:rPr>
              <a:t>The NCBI BLAST: </a:t>
            </a:r>
            <a:r>
              <a:rPr lang="en-US" sz="1800">
                <a:solidFill>
                  <a:srgbClr val="000000"/>
                </a:solidFill>
                <a:ea typeface="+mn-lt"/>
                <a:cs typeface="+mn-lt"/>
                <a:hlinkClick r:id="rId9"/>
              </a:rPr>
              <a:t>https://blast.ncbi.nlm.nih.gov/Blast.cgi</a:t>
            </a:r>
            <a:r>
              <a:rPr lang="en-US" sz="1800">
                <a:solidFill>
                  <a:srgbClr val="000000"/>
                </a:solidFill>
                <a:ea typeface="+mn-lt"/>
                <a:cs typeface="+mn-lt"/>
              </a:rPr>
              <a:t> </a:t>
            </a:r>
          </a:p>
          <a:p>
            <a:pPr marL="342900" indent="-342900">
              <a:buAutoNum type="arabicPeriod"/>
            </a:pPr>
            <a:r>
              <a:rPr lang="en-US" sz="1800">
                <a:ea typeface="Calibri"/>
                <a:cs typeface="Calibri"/>
              </a:rPr>
              <a:t>EMBL-EBI </a:t>
            </a:r>
            <a:r>
              <a:rPr lang="en-US" sz="1800" err="1">
                <a:ea typeface="Calibri"/>
                <a:cs typeface="Calibri"/>
              </a:rPr>
              <a:t>Clustal</a:t>
            </a:r>
            <a:r>
              <a:rPr lang="en-US" sz="1800">
                <a:ea typeface="Calibri"/>
                <a:cs typeface="Calibri"/>
              </a:rPr>
              <a:t> Omega Multiple Sequence Alignment (MSA): </a:t>
            </a:r>
            <a:r>
              <a:rPr lang="en-US" sz="1800">
                <a:ea typeface="Calibri"/>
                <a:cs typeface="Calibri"/>
                <a:hlinkClick r:id="rId10"/>
              </a:rPr>
              <a:t>https://www.ebi.ac.uk/jdispatcher/msa/</a:t>
            </a:r>
            <a:endParaRPr lang="en-US" sz="1800">
              <a:ea typeface="Calibri"/>
              <a:cs typeface="Calibri"/>
            </a:endParaRPr>
          </a:p>
          <a:p>
            <a:pPr marL="342900" indent="-342900">
              <a:buAutoNum type="arabicPeriod"/>
            </a:pPr>
            <a:r>
              <a:rPr lang="en-US"/>
              <a:t>Waterhouse, A.M., Procter, J.B., Martin, D.M.A, Clamp, M. and Barton, G. J. (2009) </a:t>
            </a:r>
            <a:r>
              <a:rPr lang="en-US" b="1"/>
              <a:t>"</a:t>
            </a:r>
            <a:r>
              <a:rPr lang="en-US" err="1"/>
              <a:t>Jalview</a:t>
            </a:r>
            <a:r>
              <a:rPr lang="en-US"/>
              <a:t> Version 2 - a multiple sequence alignment editor and analysis workbench"</a:t>
            </a:r>
            <a:endParaRPr lang="en-US" sz="1800" b="1">
              <a:solidFill>
                <a:srgbClr val="000000"/>
              </a:solidFill>
              <a:latin typeface="Arial"/>
              <a:cs typeface="Arial"/>
            </a:endParaRPr>
          </a:p>
          <a:p>
            <a:pPr>
              <a:spcAft>
                <a:spcPts val="1000"/>
              </a:spcAft>
            </a:pPr>
            <a:endParaRPr lang="en-US" sz="1800" i="1">
              <a:solidFill>
                <a:srgbClr val="000000"/>
              </a:solidFill>
              <a:latin typeface="Arial"/>
              <a:cs typeface="Arial"/>
            </a:endParaRPr>
          </a:p>
        </p:txBody>
      </p:sp>
      <p:sp>
        <p:nvSpPr>
          <p:cNvPr id="2" name="TextBox 1">
            <a:extLst>
              <a:ext uri="{FF2B5EF4-FFF2-40B4-BE49-F238E27FC236}">
                <a16:creationId xmlns:a16="http://schemas.microsoft.com/office/drawing/2014/main" id="{19351952-E17A-8FE2-9981-E3374C47A624}"/>
              </a:ext>
            </a:extLst>
          </p:cNvPr>
          <p:cNvSpPr txBox="1"/>
          <p:nvPr/>
        </p:nvSpPr>
        <p:spPr>
          <a:xfrm>
            <a:off x="13933671" y="20085723"/>
            <a:ext cx="116974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latin typeface="Arial"/>
                <a:ea typeface="Calibri"/>
                <a:cs typeface="Arial"/>
              </a:rPr>
              <a:t>Multiple Sequence Alignment</a:t>
            </a:r>
          </a:p>
        </p:txBody>
      </p:sp>
      <p:grpSp>
        <p:nvGrpSpPr>
          <p:cNvPr id="20" name="Group 19">
            <a:extLst>
              <a:ext uri="{FF2B5EF4-FFF2-40B4-BE49-F238E27FC236}">
                <a16:creationId xmlns:a16="http://schemas.microsoft.com/office/drawing/2014/main" id="{B9FF36B1-AE5C-1B89-E210-99A81F151E3A}"/>
              </a:ext>
            </a:extLst>
          </p:cNvPr>
          <p:cNvGrpSpPr/>
          <p:nvPr/>
        </p:nvGrpSpPr>
        <p:grpSpPr>
          <a:xfrm>
            <a:off x="14793054" y="26138734"/>
            <a:ext cx="17111278" cy="4451964"/>
            <a:chOff x="13990676" y="11865164"/>
            <a:chExt cx="15580115" cy="3435796"/>
          </a:xfrm>
        </p:grpSpPr>
        <p:pic>
          <p:nvPicPr>
            <p:cNvPr id="7" name="Picture 6">
              <a:extLst>
                <a:ext uri="{FF2B5EF4-FFF2-40B4-BE49-F238E27FC236}">
                  <a16:creationId xmlns:a16="http://schemas.microsoft.com/office/drawing/2014/main" id="{A1DD9AA4-DB9A-29A5-3DB4-934289FF8E0F}"/>
                </a:ext>
              </a:extLst>
            </p:cNvPr>
            <p:cNvPicPr>
              <a:picLocks noChangeAspect="1"/>
            </p:cNvPicPr>
            <p:nvPr/>
          </p:nvPicPr>
          <p:blipFill>
            <a:blip r:embed="rId11"/>
            <a:stretch>
              <a:fillRect/>
            </a:stretch>
          </p:blipFill>
          <p:spPr>
            <a:xfrm>
              <a:off x="13990676" y="11865164"/>
              <a:ext cx="15580115" cy="3435796"/>
            </a:xfrm>
            <a:prstGeom prst="rect">
              <a:avLst/>
            </a:prstGeom>
          </p:spPr>
        </p:pic>
        <p:sp>
          <p:nvSpPr>
            <p:cNvPr id="19" name="Rectangle 18">
              <a:extLst>
                <a:ext uri="{FF2B5EF4-FFF2-40B4-BE49-F238E27FC236}">
                  <a16:creationId xmlns:a16="http://schemas.microsoft.com/office/drawing/2014/main" id="{A74EC4F4-0707-F0FC-15B9-F98C7B84003F}"/>
                </a:ext>
              </a:extLst>
            </p:cNvPr>
            <p:cNvSpPr/>
            <p:nvPr/>
          </p:nvSpPr>
          <p:spPr>
            <a:xfrm>
              <a:off x="27031949" y="12158663"/>
              <a:ext cx="285751" cy="314229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F9F35762-F1D4-A671-4750-302006FAF583}"/>
              </a:ext>
            </a:extLst>
          </p:cNvPr>
          <p:cNvSpPr txBox="1"/>
          <p:nvPr/>
        </p:nvSpPr>
        <p:spPr>
          <a:xfrm>
            <a:off x="13928343" y="13107015"/>
            <a:ext cx="116974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latin typeface="Arial"/>
                <a:ea typeface="Calibri"/>
                <a:cs typeface="Arial"/>
              </a:rPr>
              <a:t>Synteny</a:t>
            </a:r>
          </a:p>
        </p:txBody>
      </p:sp>
      <p:sp>
        <p:nvSpPr>
          <p:cNvPr id="26" name="object 4">
            <a:extLst>
              <a:ext uri="{FF2B5EF4-FFF2-40B4-BE49-F238E27FC236}">
                <a16:creationId xmlns:a16="http://schemas.microsoft.com/office/drawing/2014/main" id="{3258B1F9-F2A4-C9AD-0DD8-193678F2C1DB}"/>
              </a:ext>
            </a:extLst>
          </p:cNvPr>
          <p:cNvSpPr txBox="1"/>
          <p:nvPr/>
        </p:nvSpPr>
        <p:spPr>
          <a:xfrm>
            <a:off x="600580" y="17421710"/>
            <a:ext cx="8132036" cy="1040130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lang="en-US" sz="4000" b="1">
                <a:solidFill>
                  <a:srgbClr val="231F20"/>
                </a:solidFill>
                <a:latin typeface="Arial"/>
                <a:cs typeface="Arial"/>
              </a:rPr>
              <a:t>Introduction</a:t>
            </a:r>
            <a:endParaRPr sz="4000" b="1">
              <a:solidFill>
                <a:srgbClr val="231F20"/>
              </a:solidFill>
              <a:latin typeface="Arial"/>
              <a:cs typeface="Arial"/>
            </a:endParaRPr>
          </a:p>
          <a:p>
            <a:r>
              <a:rPr lang="en-US" sz="2400" dirty="0">
                <a:ea typeface="Calibri"/>
                <a:cs typeface="Calibri"/>
              </a:rPr>
              <a:t>The </a:t>
            </a:r>
            <a:r>
              <a:rPr lang="en-US" sz="2400" i="1" dirty="0">
                <a:ea typeface="Calibri"/>
                <a:cs typeface="Calibri"/>
              </a:rPr>
              <a:t>mts </a:t>
            </a:r>
            <a:r>
              <a:rPr lang="en-US" sz="2400" dirty="0">
                <a:ea typeface="Calibri"/>
                <a:cs typeface="Calibri"/>
              </a:rPr>
              <a:t>gene in </a:t>
            </a:r>
            <a:r>
              <a:rPr lang="en-US" sz="2400" i="1" dirty="0">
                <a:ea typeface="Calibri"/>
                <a:cs typeface="Calibri"/>
              </a:rPr>
              <a:t>Drosophila</a:t>
            </a:r>
            <a:r>
              <a:rPr lang="en-US" sz="2400" dirty="0">
                <a:ea typeface="Calibri"/>
                <a:cs typeface="Calibri"/>
              </a:rPr>
              <a:t> species encodes for the catalytic subunit of protein phosphatase 2A (PP2A), an enzyme crucial to several cellular processes like signaling and development. One of the initiated proteins, kinase B, helps to supervise the development of cell size, growth, and division in an organism as it matures. After a certain point, PP2A is required to turn off the kinase B recruiting signal. Dysregulation of PP2A leads to an irregular “star” formation of microtubules in the cells, which can cause ill-timed condensation of chromatin, disrupting proper cell division during mitosis.</a:t>
            </a:r>
            <a:r>
              <a:rPr lang="en-US" sz="2400" baseline="30000" dirty="0">
                <a:ea typeface="Calibri"/>
                <a:cs typeface="Calibri"/>
              </a:rPr>
              <a:t>1</a:t>
            </a:r>
            <a:r>
              <a:rPr lang="en-US" sz="2400" dirty="0">
                <a:ea typeface="Calibri"/>
                <a:cs typeface="Calibri"/>
              </a:rPr>
              <a:t> In Drosophila, PP2A has also been found to stop neuroblasts from renewing too rapidly, reducing the risk of developing brain tumors.</a:t>
            </a:r>
            <a:r>
              <a:rPr lang="en-US" sz="2400" baseline="30000" dirty="0">
                <a:ea typeface="Calibri"/>
                <a:cs typeface="Calibri"/>
              </a:rPr>
              <a:t>2</a:t>
            </a:r>
            <a:r>
              <a:rPr lang="en-US" sz="2400" dirty="0">
                <a:ea typeface="Calibri"/>
                <a:cs typeface="Calibri"/>
              </a:rPr>
              <a:t> PP2A is essential for dendrite pruning during development, a process in which excess or inappropriate projections are eliminated for the formation of Drosophila’s “neural circuits”.</a:t>
            </a:r>
            <a:r>
              <a:rPr lang="en-US" sz="2400" baseline="30000" dirty="0">
                <a:ea typeface="Calibri"/>
                <a:cs typeface="Calibri"/>
              </a:rPr>
              <a:t>3</a:t>
            </a:r>
            <a:r>
              <a:rPr lang="en-US" sz="2400" dirty="0">
                <a:ea typeface="Calibri"/>
                <a:cs typeface="Calibri"/>
              </a:rPr>
              <a:t> The</a:t>
            </a:r>
            <a:r>
              <a:rPr lang="en-US" sz="2400" i="1" dirty="0">
                <a:ea typeface="Calibri"/>
                <a:cs typeface="Calibri"/>
              </a:rPr>
              <a:t> mts </a:t>
            </a:r>
            <a:r>
              <a:rPr lang="en-US" sz="2400" dirty="0">
                <a:ea typeface="Calibri"/>
                <a:cs typeface="Calibri"/>
              </a:rPr>
              <a:t>gene is homologous in several other species, such as </a:t>
            </a:r>
            <a:r>
              <a:rPr lang="en-US" sz="2400" i="1" dirty="0">
                <a:ea typeface="Calibri"/>
                <a:cs typeface="Calibri"/>
              </a:rPr>
              <a:t>Tyto alba </a:t>
            </a:r>
            <a:r>
              <a:rPr lang="en-US" sz="2400" dirty="0">
                <a:ea typeface="Calibri"/>
                <a:cs typeface="Calibri"/>
              </a:rPr>
              <a:t>(barn owls), </a:t>
            </a:r>
            <a:r>
              <a:rPr lang="en-US" sz="2400" i="1" dirty="0">
                <a:ea typeface="Calibri"/>
                <a:cs typeface="Calibri"/>
              </a:rPr>
              <a:t>Takifugu rubripes</a:t>
            </a:r>
            <a:r>
              <a:rPr lang="en-US" sz="2400" dirty="0">
                <a:ea typeface="Calibri"/>
                <a:cs typeface="Calibri"/>
              </a:rPr>
              <a:t> (pufferfish), and </a:t>
            </a:r>
            <a:r>
              <a:rPr lang="en-US" sz="2400" i="1" dirty="0">
                <a:ea typeface="Calibri"/>
                <a:cs typeface="Calibri"/>
              </a:rPr>
              <a:t>Mus musculus</a:t>
            </a:r>
            <a:r>
              <a:rPr lang="en-US" sz="2400" dirty="0">
                <a:ea typeface="Calibri"/>
                <a:cs typeface="Calibri"/>
              </a:rPr>
              <a:t> (mouse). Additionally, it is found in humans, with some neurological disorders being caused by mutations affecting PP2A, such as moderate intellectual disability (ID), hypotonia, and epilepsy.</a:t>
            </a:r>
            <a:r>
              <a:rPr lang="en-US" sz="2400" baseline="30000" dirty="0">
                <a:ea typeface="Calibri"/>
                <a:cs typeface="Calibri"/>
              </a:rPr>
              <a:t>4  </a:t>
            </a:r>
            <a:r>
              <a:rPr lang="en-US" sz="2400" dirty="0">
                <a:ea typeface="Calibri"/>
                <a:cs typeface="Calibri"/>
              </a:rPr>
              <a:t>In the interest of the Pathways Project, the conservation of </a:t>
            </a:r>
            <a:r>
              <a:rPr lang="en-US" sz="2400" i="1" dirty="0">
                <a:ea typeface="Calibri"/>
                <a:cs typeface="Calibri"/>
              </a:rPr>
              <a:t>mts</a:t>
            </a:r>
            <a:r>
              <a:rPr lang="en-US" sz="2400" dirty="0">
                <a:ea typeface="Calibri"/>
                <a:cs typeface="Calibri"/>
              </a:rPr>
              <a:t> within the </a:t>
            </a:r>
            <a:r>
              <a:rPr lang="en-US" sz="2400" i="1" dirty="0">
                <a:ea typeface="Calibri"/>
                <a:cs typeface="Calibri"/>
              </a:rPr>
              <a:t>Drosophila </a:t>
            </a:r>
            <a:r>
              <a:rPr lang="en-US" sz="2400" dirty="0">
                <a:ea typeface="Calibri"/>
                <a:cs typeface="Calibri"/>
              </a:rPr>
              <a:t>species was studied, with a focus on different target species that span across the evolutionary tree</a:t>
            </a:r>
            <a:r>
              <a:rPr lang="en-US" sz="2400" i="1" dirty="0">
                <a:ea typeface="Calibri"/>
                <a:cs typeface="Calibri"/>
              </a:rPr>
              <a:t>.</a:t>
            </a:r>
            <a:endParaRPr lang="en-US" sz="2400" dirty="0">
              <a:ea typeface="Calibri"/>
              <a:cs typeface="Calibri"/>
            </a:endParaRPr>
          </a:p>
        </p:txBody>
      </p:sp>
      <p:sp>
        <p:nvSpPr>
          <p:cNvPr id="27" name="object 4">
            <a:extLst>
              <a:ext uri="{FF2B5EF4-FFF2-40B4-BE49-F238E27FC236}">
                <a16:creationId xmlns:a16="http://schemas.microsoft.com/office/drawing/2014/main" id="{A15DEDDD-9BDE-8816-A4F9-9B6E352ACDF9}"/>
              </a:ext>
            </a:extLst>
          </p:cNvPr>
          <p:cNvSpPr txBox="1"/>
          <p:nvPr/>
        </p:nvSpPr>
        <p:spPr>
          <a:xfrm>
            <a:off x="13752263" y="5537182"/>
            <a:ext cx="19179091" cy="3098353"/>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lang="en-US" sz="4000" b="1">
                <a:solidFill>
                  <a:srgbClr val="231F20"/>
                </a:solidFill>
                <a:latin typeface="Arial"/>
                <a:cs typeface="Arial"/>
              </a:rPr>
              <a:t>Methods</a:t>
            </a:r>
            <a:endParaRPr sz="4000" b="1">
              <a:solidFill>
                <a:srgbClr val="231F20"/>
              </a:solidFill>
              <a:latin typeface="Arial"/>
              <a:cs typeface="Arial"/>
            </a:endParaRPr>
          </a:p>
          <a:p>
            <a:pPr marR="10795">
              <a:spcAft>
                <a:spcPts val="1600"/>
              </a:spcAft>
            </a:pPr>
            <a:r>
              <a:rPr lang="en-US" sz="2600"/>
              <a:t>To determine the genomic neighborhood of </a:t>
            </a:r>
            <a:r>
              <a:rPr lang="en-US" sz="2600" i="1"/>
              <a:t>mts</a:t>
            </a:r>
            <a:r>
              <a:rPr lang="en-US" sz="2600"/>
              <a:t> in </a:t>
            </a:r>
            <a:r>
              <a:rPr lang="en-US" sz="2600" i="1"/>
              <a:t>D. melanogaster, </a:t>
            </a:r>
            <a:r>
              <a:rPr lang="en-US" sz="2600"/>
              <a:t>GEP UCSC Genome Browser</a:t>
            </a:r>
            <a:r>
              <a:rPr lang="en-US" sz="2600" baseline="30000"/>
              <a:t>5 </a:t>
            </a:r>
            <a:r>
              <a:rPr lang="en-US" sz="2600"/>
              <a:t>was used to record the upstream and downstream genes. The scaffold with the highest alignment score was analyzed in the Genome Browser for the genetic neighborhood. Ortholog analysis was done by inserting the translated protein sequence of the </a:t>
            </a:r>
            <a:r>
              <a:rPr lang="en-US" sz="2600" i="1"/>
              <a:t>mts </a:t>
            </a:r>
            <a:r>
              <a:rPr lang="en-US" sz="2600"/>
              <a:t>gene from one of the </a:t>
            </a:r>
            <a:r>
              <a:rPr lang="en-US" sz="2600" i="1"/>
              <a:t>Drosophila</a:t>
            </a:r>
            <a:r>
              <a:rPr lang="en-US" sz="2600"/>
              <a:t> species against </a:t>
            </a:r>
            <a:r>
              <a:rPr lang="en-US" sz="2600" i="1"/>
              <a:t>D. melanogaster</a:t>
            </a:r>
            <a:r>
              <a:rPr lang="en-US" sz="2600"/>
              <a:t> using the TBLASTN program from NCBI</a:t>
            </a:r>
            <a:r>
              <a:rPr lang="en-US" sz="2600" baseline="30000"/>
              <a:t>6</a:t>
            </a:r>
            <a:r>
              <a:rPr lang="en-US" sz="2600"/>
              <a:t> to determine the percentage identity and E-value of the protein sequence. From this data, we were able to confirm whether the </a:t>
            </a:r>
            <a:r>
              <a:rPr lang="en-US" sz="2600" i="1"/>
              <a:t>mts</a:t>
            </a:r>
            <a:r>
              <a:rPr lang="en-US" sz="2600"/>
              <a:t> gene of interest was present in the </a:t>
            </a:r>
            <a:r>
              <a:rPr lang="en-US" sz="2600" i="1"/>
              <a:t>Drosophila</a:t>
            </a:r>
            <a:r>
              <a:rPr lang="en-US" sz="2600"/>
              <a:t> spp. Multiple sequence alignment was done via EMBL-EBI </a:t>
            </a:r>
            <a:r>
              <a:rPr lang="en-US" sz="2600" err="1"/>
              <a:t>Clustal</a:t>
            </a:r>
            <a:r>
              <a:rPr lang="en-US" sz="2600"/>
              <a:t> Omega</a:t>
            </a:r>
            <a:r>
              <a:rPr lang="en-US" sz="2600" baseline="30000"/>
              <a:t>7</a:t>
            </a:r>
            <a:r>
              <a:rPr lang="en-US" sz="2600"/>
              <a:t> and Jalview</a:t>
            </a:r>
            <a:r>
              <a:rPr lang="en-US" sz="2600" baseline="30000"/>
              <a:t>8</a:t>
            </a:r>
            <a:r>
              <a:rPr lang="en-US" sz="2600"/>
              <a:t> once the protein and nucleotide sequences of the mts gene were recorded. </a:t>
            </a:r>
            <a:endParaRPr lang="en-US" sz="2600" spc="22">
              <a:solidFill>
                <a:srgbClr val="231F20"/>
              </a:solidFill>
              <a:cs typeface="Arial"/>
            </a:endParaRPr>
          </a:p>
          <a:p>
            <a:pPr marR="11088">
              <a:lnSpc>
                <a:spcPts val="3600"/>
              </a:lnSpc>
              <a:spcAft>
                <a:spcPts val="1600"/>
              </a:spcAft>
            </a:pPr>
            <a:endParaRPr lang="en-US" sz="2800" spc="22">
              <a:solidFill>
                <a:srgbClr val="231F20"/>
              </a:solidFill>
              <a:latin typeface="Arial"/>
              <a:cs typeface="Arial"/>
            </a:endParaRPr>
          </a:p>
          <a:p>
            <a:pPr marR="10795">
              <a:lnSpc>
                <a:spcPts val="4000"/>
              </a:lnSpc>
              <a:spcAft>
                <a:spcPts val="1200"/>
              </a:spcAft>
            </a:pPr>
            <a:endParaRPr lang="en-US" sz="4000" b="1" spc="22">
              <a:solidFill>
                <a:srgbClr val="231F20"/>
              </a:solidFill>
              <a:latin typeface="Arial"/>
              <a:cs typeface="Arial"/>
            </a:endParaRPr>
          </a:p>
        </p:txBody>
      </p:sp>
      <p:sp>
        <p:nvSpPr>
          <p:cNvPr id="29" name="TextBox 28">
            <a:extLst>
              <a:ext uri="{FF2B5EF4-FFF2-40B4-BE49-F238E27FC236}">
                <a16:creationId xmlns:a16="http://schemas.microsoft.com/office/drawing/2014/main" id="{AB979351-DD8C-D541-D9B2-B670BD15F851}"/>
              </a:ext>
            </a:extLst>
          </p:cNvPr>
          <p:cNvSpPr txBox="1"/>
          <p:nvPr/>
        </p:nvSpPr>
        <p:spPr>
          <a:xfrm>
            <a:off x="13928342" y="30647441"/>
            <a:ext cx="18857573" cy="1200329"/>
          </a:xfrm>
          <a:prstGeom prst="rect">
            <a:avLst/>
          </a:prstGeom>
          <a:noFill/>
        </p:spPr>
        <p:txBody>
          <a:bodyPr wrap="square" rtlCol="0">
            <a:spAutoFit/>
          </a:bodyPr>
          <a:lstStyle/>
          <a:p>
            <a:r>
              <a:rPr lang="en-US" sz="1800" b="1"/>
              <a:t>Figure 5.</a:t>
            </a:r>
            <a:r>
              <a:rPr lang="en-US" sz="1800"/>
              <a:t> Multiple sequence alignment for the </a:t>
            </a:r>
            <a:r>
              <a:rPr lang="en-US" sz="1800" i="1"/>
              <a:t>mts</a:t>
            </a:r>
            <a:r>
              <a:rPr lang="en-US" sz="1800"/>
              <a:t> gene in the 10 </a:t>
            </a:r>
            <a:r>
              <a:rPr lang="en-US" sz="1800" i="1"/>
              <a:t>Drosophila</a:t>
            </a:r>
            <a:r>
              <a:rPr lang="en-US" sz="1800"/>
              <a:t> species studied with a focus on the nucleotide transversions (top) and the resulting amino acid changes in the protein sequence (bottom). The nucleotide MSA shows a synonymous mutation from GCC (alanine), to GCG (alanine), then a non-synonymous mutation of TCG (serine). As the </a:t>
            </a:r>
            <a:r>
              <a:rPr lang="en-US" sz="1800" i="1"/>
              <a:t>Drosophila</a:t>
            </a:r>
            <a:r>
              <a:rPr lang="en-US" sz="1800"/>
              <a:t> species get more distantly related to </a:t>
            </a:r>
            <a:r>
              <a:rPr lang="en-US" sz="1800" i="1"/>
              <a:t>D. melanogaster</a:t>
            </a:r>
            <a:r>
              <a:rPr lang="en-US" sz="1800"/>
              <a:t>, the non-synonymous alanine to serine mutation is present. It is possible that this change from a hydrophobic residue to a polar residue might have some influence on the shape of the protein, but it most likely does not affect the function of this necessary gene.</a:t>
            </a:r>
          </a:p>
        </p:txBody>
      </p:sp>
      <p:sp>
        <p:nvSpPr>
          <p:cNvPr id="30" name="TextBox 29">
            <a:extLst>
              <a:ext uri="{FF2B5EF4-FFF2-40B4-BE49-F238E27FC236}">
                <a16:creationId xmlns:a16="http://schemas.microsoft.com/office/drawing/2014/main" id="{27633F22-1709-AA71-894D-9254FC9EFF16}"/>
              </a:ext>
            </a:extLst>
          </p:cNvPr>
          <p:cNvSpPr txBox="1"/>
          <p:nvPr/>
        </p:nvSpPr>
        <p:spPr>
          <a:xfrm>
            <a:off x="8735548" y="21459739"/>
            <a:ext cx="4554428" cy="923330"/>
          </a:xfrm>
          <a:prstGeom prst="rect">
            <a:avLst/>
          </a:prstGeom>
          <a:noFill/>
        </p:spPr>
        <p:txBody>
          <a:bodyPr wrap="square" rtlCol="0">
            <a:spAutoFit/>
          </a:bodyPr>
          <a:lstStyle/>
          <a:p>
            <a:r>
              <a:rPr lang="en-US" sz="1800" b="1"/>
              <a:t>Figure 1.</a:t>
            </a:r>
            <a:r>
              <a:rPr lang="en-US" sz="1800"/>
              <a:t> Phylogenetic tree of </a:t>
            </a:r>
            <a:r>
              <a:rPr lang="en-US" sz="1800" i="1"/>
              <a:t>Drosophila </a:t>
            </a:r>
            <a:r>
              <a:rPr lang="en-US" sz="1800"/>
              <a:t>spp. and their relatedness. The species included in this study are highlighted in yellow.</a:t>
            </a:r>
          </a:p>
        </p:txBody>
      </p:sp>
      <p:sp>
        <p:nvSpPr>
          <p:cNvPr id="32" name="TextBox 31">
            <a:extLst>
              <a:ext uri="{FF2B5EF4-FFF2-40B4-BE49-F238E27FC236}">
                <a16:creationId xmlns:a16="http://schemas.microsoft.com/office/drawing/2014/main" id="{6F315F63-43C7-0903-B8BC-F658FBFA4CD4}"/>
              </a:ext>
            </a:extLst>
          </p:cNvPr>
          <p:cNvSpPr txBox="1"/>
          <p:nvPr/>
        </p:nvSpPr>
        <p:spPr>
          <a:xfrm>
            <a:off x="13928342" y="18166810"/>
            <a:ext cx="19132185" cy="1200329"/>
          </a:xfrm>
          <a:prstGeom prst="rect">
            <a:avLst/>
          </a:prstGeom>
          <a:noFill/>
        </p:spPr>
        <p:txBody>
          <a:bodyPr wrap="square" rtlCol="0">
            <a:spAutoFit/>
          </a:bodyPr>
          <a:lstStyle/>
          <a:p>
            <a:r>
              <a:rPr lang="en-US" sz="1800" b="1"/>
              <a:t>Figure 4.</a:t>
            </a:r>
            <a:r>
              <a:rPr lang="en-US" sz="1800"/>
              <a:t> Synteny map illustrating the location of the </a:t>
            </a:r>
            <a:r>
              <a:rPr lang="en-US" sz="1800" i="1"/>
              <a:t>mts</a:t>
            </a:r>
            <a:r>
              <a:rPr lang="en-US" sz="1800"/>
              <a:t> gene and the neighboring upstream and downstream genes in the 10 </a:t>
            </a:r>
            <a:r>
              <a:rPr lang="en-US" sz="1800" i="1"/>
              <a:t>Drosophila </a:t>
            </a:r>
            <a:r>
              <a:rPr lang="en-US" sz="1800"/>
              <a:t>species studied. The species are listed in the order of the phylogenetic tree. The model organism </a:t>
            </a:r>
            <a:r>
              <a:rPr lang="en-US" sz="1800" i="1"/>
              <a:t>D. melanogaster</a:t>
            </a:r>
            <a:r>
              <a:rPr lang="en-US" sz="1800"/>
              <a:t> is listed at the top with the genes surrounding </a:t>
            </a:r>
            <a:r>
              <a:rPr lang="en-US" sz="1800" i="1"/>
              <a:t>mts</a:t>
            </a:r>
            <a:r>
              <a:rPr lang="en-US" sz="1800"/>
              <a:t> bolded. The gene synteny of the following species are compared to </a:t>
            </a:r>
            <a:r>
              <a:rPr lang="en-US" sz="1800" i="1"/>
              <a:t>D. mel</a:t>
            </a:r>
            <a:r>
              <a:rPr lang="en-US" sz="1800"/>
              <a:t>, where genes that were found to be the same are colored green. When the gene synteny differs, the cells are colored pink, and the different gene name is listed. Left-pointing arrows indicate genes being located on the negative strand, and right-pointing arrows indicate genes are located on the positive strand.</a:t>
            </a:r>
          </a:p>
        </p:txBody>
      </p:sp>
      <p:grpSp>
        <p:nvGrpSpPr>
          <p:cNvPr id="6" name="Group 5">
            <a:extLst>
              <a:ext uri="{FF2B5EF4-FFF2-40B4-BE49-F238E27FC236}">
                <a16:creationId xmlns:a16="http://schemas.microsoft.com/office/drawing/2014/main" id="{3FE1A87A-4E6F-ECB1-2882-2D4435DE2463}"/>
              </a:ext>
            </a:extLst>
          </p:cNvPr>
          <p:cNvGrpSpPr/>
          <p:nvPr/>
        </p:nvGrpSpPr>
        <p:grpSpPr>
          <a:xfrm>
            <a:off x="9015507" y="6142577"/>
            <a:ext cx="4327100" cy="15317163"/>
            <a:chOff x="8666112" y="6142577"/>
            <a:chExt cx="4327100" cy="15317163"/>
          </a:xfrm>
        </p:grpSpPr>
        <p:grpSp>
          <p:nvGrpSpPr>
            <p:cNvPr id="12" name="Group 11">
              <a:extLst>
                <a:ext uri="{FF2B5EF4-FFF2-40B4-BE49-F238E27FC236}">
                  <a16:creationId xmlns:a16="http://schemas.microsoft.com/office/drawing/2014/main" id="{46A0FC04-636A-93DE-60CD-8EC7702D808C}"/>
                </a:ext>
              </a:extLst>
            </p:cNvPr>
            <p:cNvGrpSpPr/>
            <p:nvPr/>
          </p:nvGrpSpPr>
          <p:grpSpPr>
            <a:xfrm>
              <a:off x="8666112" y="6142577"/>
              <a:ext cx="4327100" cy="15317163"/>
              <a:chOff x="8882425" y="24295838"/>
              <a:chExt cx="2056104" cy="8851943"/>
            </a:xfrm>
          </p:grpSpPr>
          <p:pic>
            <p:nvPicPr>
              <p:cNvPr id="1026" name="Picture 2">
                <a:extLst>
                  <a:ext uri="{FF2B5EF4-FFF2-40B4-BE49-F238E27FC236}">
                    <a16:creationId xmlns:a16="http://schemas.microsoft.com/office/drawing/2014/main" id="{22A34825-1F7F-29A0-D72D-38F645C4CA5E}"/>
                  </a:ext>
                </a:extLst>
              </p:cNvPr>
              <p:cNvPicPr>
                <a:picLocks noChangeAspect="1" noChangeArrowheads="1"/>
              </p:cNvPicPr>
              <p:nvPr/>
            </p:nvPicPr>
            <p:blipFill rotWithShape="1">
              <a:blip r:embed="rId12"/>
              <a:srcRect l="17739" t="1967" r="17739"/>
              <a:stretch>
                <a:fillRect/>
              </a:stretch>
            </p:blipFill>
            <p:spPr bwMode="auto">
              <a:xfrm>
                <a:off x="9328093" y="24295838"/>
                <a:ext cx="1610436" cy="571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F62A4D-5DB6-4BC6-89D5-417A567524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96" t="20749" r="34081"/>
              <a:stretch>
                <a:fillRect/>
              </a:stretch>
            </p:blipFill>
            <p:spPr bwMode="auto">
              <a:xfrm>
                <a:off x="8882425" y="30009414"/>
                <a:ext cx="1673098" cy="3138367"/>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5B17518E-AD84-A7B2-3F05-FEF34A98E9B7}"/>
                    </a:ext>
                  </a:extLst>
                </p14:cNvPr>
                <p14:cNvContentPartPr/>
                <p14:nvPr/>
              </p14:nvContentPartPr>
              <p14:xfrm>
                <a:off x="10328843" y="11149684"/>
                <a:ext cx="1184400" cy="360"/>
              </p14:xfrm>
            </p:contentPart>
          </mc:Choice>
          <mc:Fallback xmlns="">
            <p:pic>
              <p:nvPicPr>
                <p:cNvPr id="34" name="Ink 33">
                  <a:extLst>
                    <a:ext uri="{FF2B5EF4-FFF2-40B4-BE49-F238E27FC236}">
                      <a16:creationId xmlns:a16="http://schemas.microsoft.com/office/drawing/2014/main" id="{5B17518E-AD84-A7B2-3F05-FEF34A98E9B7}"/>
                    </a:ext>
                  </a:extLst>
                </p:cNvPr>
                <p:cNvPicPr/>
                <p:nvPr/>
              </p:nvPicPr>
              <p:blipFill>
                <a:blip r:embed="rId15"/>
                <a:stretch>
                  <a:fillRect/>
                </a:stretch>
              </p:blipFill>
              <p:spPr>
                <a:xfrm>
                  <a:off x="10274843" y="11041684"/>
                  <a:ext cx="1292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2084A538-51C7-C789-CC4B-1BD64AD337A7}"/>
                    </a:ext>
                  </a:extLst>
                </p14:cNvPr>
                <p14:cNvContentPartPr/>
                <p14:nvPr/>
              </p14:nvContentPartPr>
              <p14:xfrm>
                <a:off x="10357103" y="10463966"/>
                <a:ext cx="1249560" cy="360"/>
              </p14:xfrm>
            </p:contentPart>
          </mc:Choice>
          <mc:Fallback xmlns="">
            <p:pic>
              <p:nvPicPr>
                <p:cNvPr id="35" name="Ink 34">
                  <a:extLst>
                    <a:ext uri="{FF2B5EF4-FFF2-40B4-BE49-F238E27FC236}">
                      <a16:creationId xmlns:a16="http://schemas.microsoft.com/office/drawing/2014/main" id="{2084A538-51C7-C789-CC4B-1BD64AD337A7}"/>
                    </a:ext>
                  </a:extLst>
                </p:cNvPr>
                <p:cNvPicPr/>
                <p:nvPr/>
              </p:nvPicPr>
              <p:blipFill>
                <a:blip r:embed="rId17"/>
                <a:stretch>
                  <a:fillRect/>
                </a:stretch>
              </p:blipFill>
              <p:spPr>
                <a:xfrm>
                  <a:off x="10303103" y="10355966"/>
                  <a:ext cx="1357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BA799221-F642-76A4-9E04-A21CF08B208E}"/>
                    </a:ext>
                  </a:extLst>
                </p14:cNvPr>
                <p14:cNvContentPartPr/>
                <p14:nvPr/>
              </p14:nvContentPartPr>
              <p14:xfrm>
                <a:off x="10179589" y="13503696"/>
                <a:ext cx="1392120" cy="360"/>
              </p14:xfrm>
            </p:contentPart>
          </mc:Choice>
          <mc:Fallback xmlns="">
            <p:pic>
              <p:nvPicPr>
                <p:cNvPr id="36" name="Ink 35">
                  <a:extLst>
                    <a:ext uri="{FF2B5EF4-FFF2-40B4-BE49-F238E27FC236}">
                      <a16:creationId xmlns:a16="http://schemas.microsoft.com/office/drawing/2014/main" id="{BA799221-F642-76A4-9E04-A21CF08B208E}"/>
                    </a:ext>
                  </a:extLst>
                </p:cNvPr>
                <p:cNvPicPr/>
                <p:nvPr/>
              </p:nvPicPr>
              <p:blipFill>
                <a:blip r:embed="rId19"/>
                <a:stretch>
                  <a:fillRect/>
                </a:stretch>
              </p:blipFill>
              <p:spPr>
                <a:xfrm>
                  <a:off x="10125589" y="13395696"/>
                  <a:ext cx="1499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0DA36B7B-013B-9A6B-98C4-CABFB67DDB61}"/>
                    </a:ext>
                  </a:extLst>
                </p14:cNvPr>
                <p14:cNvContentPartPr/>
                <p14:nvPr/>
              </p14:nvContentPartPr>
              <p14:xfrm>
                <a:off x="10221161" y="12466079"/>
                <a:ext cx="1246320" cy="360"/>
              </p14:xfrm>
            </p:contentPart>
          </mc:Choice>
          <mc:Fallback xmlns="">
            <p:pic>
              <p:nvPicPr>
                <p:cNvPr id="37" name="Ink 36">
                  <a:extLst>
                    <a:ext uri="{FF2B5EF4-FFF2-40B4-BE49-F238E27FC236}">
                      <a16:creationId xmlns:a16="http://schemas.microsoft.com/office/drawing/2014/main" id="{0DA36B7B-013B-9A6B-98C4-CABFB67DDB61}"/>
                    </a:ext>
                  </a:extLst>
                </p:cNvPr>
                <p:cNvPicPr/>
                <p:nvPr/>
              </p:nvPicPr>
              <p:blipFill>
                <a:blip r:embed="rId17"/>
                <a:stretch>
                  <a:fillRect/>
                </a:stretch>
              </p:blipFill>
              <p:spPr>
                <a:xfrm>
                  <a:off x="10167177" y="12358079"/>
                  <a:ext cx="1353929"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51498EEC-8C5A-B91E-9772-29D0C3C4A259}"/>
                    </a:ext>
                  </a:extLst>
                </p14:cNvPr>
                <p14:cNvContentPartPr/>
                <p14:nvPr/>
              </p14:nvContentPartPr>
              <p14:xfrm>
                <a:off x="10291497" y="12892437"/>
                <a:ext cx="1221746" cy="360"/>
              </p14:xfrm>
            </p:contentPart>
          </mc:Choice>
          <mc:Fallback xmlns="">
            <p:pic>
              <p:nvPicPr>
                <p:cNvPr id="38" name="Ink 37">
                  <a:extLst>
                    <a:ext uri="{FF2B5EF4-FFF2-40B4-BE49-F238E27FC236}">
                      <a16:creationId xmlns:a16="http://schemas.microsoft.com/office/drawing/2014/main" id="{51498EEC-8C5A-B91E-9772-29D0C3C4A259}"/>
                    </a:ext>
                  </a:extLst>
                </p:cNvPr>
                <p:cNvPicPr/>
                <p:nvPr/>
              </p:nvPicPr>
              <p:blipFill>
                <a:blip r:embed="rId22"/>
                <a:stretch>
                  <a:fillRect/>
                </a:stretch>
              </p:blipFill>
              <p:spPr>
                <a:xfrm>
                  <a:off x="10237501" y="12784437"/>
                  <a:ext cx="1329378"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16763317-885B-A474-296D-D4F183AEB5AC}"/>
                    </a:ext>
                  </a:extLst>
                </p14:cNvPr>
                <p14:cNvContentPartPr/>
                <p14:nvPr/>
              </p14:nvContentPartPr>
              <p14:xfrm>
                <a:off x="10362190" y="16252665"/>
                <a:ext cx="1080360" cy="360"/>
              </p14:xfrm>
            </p:contentPart>
          </mc:Choice>
          <mc:Fallback xmlns="">
            <p:pic>
              <p:nvPicPr>
                <p:cNvPr id="39" name="Ink 38">
                  <a:extLst>
                    <a:ext uri="{FF2B5EF4-FFF2-40B4-BE49-F238E27FC236}">
                      <a16:creationId xmlns:a16="http://schemas.microsoft.com/office/drawing/2014/main" id="{16763317-885B-A474-296D-D4F183AEB5AC}"/>
                    </a:ext>
                  </a:extLst>
                </p:cNvPr>
                <p:cNvPicPr/>
                <p:nvPr/>
              </p:nvPicPr>
              <p:blipFill>
                <a:blip r:embed="rId24"/>
                <a:stretch>
                  <a:fillRect/>
                </a:stretch>
              </p:blipFill>
              <p:spPr>
                <a:xfrm>
                  <a:off x="10308190" y="16144665"/>
                  <a:ext cx="118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5C47EF63-08B6-378C-11D0-50E411993FEE}"/>
                    </a:ext>
                  </a:extLst>
                </p14:cNvPr>
                <p14:cNvContentPartPr/>
                <p14:nvPr/>
              </p14:nvContentPartPr>
              <p14:xfrm>
                <a:off x="10057361" y="16679773"/>
                <a:ext cx="1410120" cy="360"/>
              </p14:xfrm>
            </p:contentPart>
          </mc:Choice>
          <mc:Fallback xmlns="">
            <p:pic>
              <p:nvPicPr>
                <p:cNvPr id="40" name="Ink 39">
                  <a:extLst>
                    <a:ext uri="{FF2B5EF4-FFF2-40B4-BE49-F238E27FC236}">
                      <a16:creationId xmlns:a16="http://schemas.microsoft.com/office/drawing/2014/main" id="{5C47EF63-08B6-378C-11D0-50E411993FEE}"/>
                    </a:ext>
                  </a:extLst>
                </p:cNvPr>
                <p:cNvPicPr/>
                <p:nvPr/>
              </p:nvPicPr>
              <p:blipFill>
                <a:blip r:embed="rId26"/>
                <a:stretch>
                  <a:fillRect/>
                </a:stretch>
              </p:blipFill>
              <p:spPr>
                <a:xfrm>
                  <a:off x="10003361" y="16571773"/>
                  <a:ext cx="1517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Ink 40">
                  <a:extLst>
                    <a:ext uri="{FF2B5EF4-FFF2-40B4-BE49-F238E27FC236}">
                      <a16:creationId xmlns:a16="http://schemas.microsoft.com/office/drawing/2014/main" id="{E4A8869D-8C29-0AD6-14C9-A4C20FA37125}"/>
                    </a:ext>
                  </a:extLst>
                </p14:cNvPr>
                <p14:cNvContentPartPr/>
                <p14:nvPr/>
              </p14:nvContentPartPr>
              <p14:xfrm>
                <a:off x="9552262" y="17963436"/>
                <a:ext cx="1935619" cy="360"/>
              </p14:xfrm>
            </p:contentPart>
          </mc:Choice>
          <mc:Fallback xmlns="">
            <p:pic>
              <p:nvPicPr>
                <p:cNvPr id="41" name="Ink 40">
                  <a:extLst>
                    <a:ext uri="{FF2B5EF4-FFF2-40B4-BE49-F238E27FC236}">
                      <a16:creationId xmlns:a16="http://schemas.microsoft.com/office/drawing/2014/main" id="{E4A8869D-8C29-0AD6-14C9-A4C20FA37125}"/>
                    </a:ext>
                  </a:extLst>
                </p:cNvPr>
                <p:cNvPicPr/>
                <p:nvPr/>
              </p:nvPicPr>
              <p:blipFill>
                <a:blip r:embed="rId28"/>
                <a:stretch>
                  <a:fillRect/>
                </a:stretch>
              </p:blipFill>
              <p:spPr>
                <a:xfrm>
                  <a:off x="9498265" y="17855436"/>
                  <a:ext cx="2043253"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Ink 41">
                  <a:extLst>
                    <a:ext uri="{FF2B5EF4-FFF2-40B4-BE49-F238E27FC236}">
                      <a16:creationId xmlns:a16="http://schemas.microsoft.com/office/drawing/2014/main" id="{D05D84B1-1C35-EDA6-3D7F-5C5AB31BE48E}"/>
                    </a:ext>
                  </a:extLst>
                </p14:cNvPr>
                <p14:cNvContentPartPr/>
                <p14:nvPr/>
              </p14:nvContentPartPr>
              <p14:xfrm>
                <a:off x="10505441" y="18285709"/>
                <a:ext cx="982440" cy="360"/>
              </p14:xfrm>
            </p:contentPart>
          </mc:Choice>
          <mc:Fallback xmlns="">
            <p:pic>
              <p:nvPicPr>
                <p:cNvPr id="42" name="Ink 41">
                  <a:extLst>
                    <a:ext uri="{FF2B5EF4-FFF2-40B4-BE49-F238E27FC236}">
                      <a16:creationId xmlns:a16="http://schemas.microsoft.com/office/drawing/2014/main" id="{D05D84B1-1C35-EDA6-3D7F-5C5AB31BE48E}"/>
                    </a:ext>
                  </a:extLst>
                </p:cNvPr>
                <p:cNvPicPr/>
                <p:nvPr/>
              </p:nvPicPr>
              <p:blipFill>
                <a:blip r:embed="rId30"/>
                <a:stretch>
                  <a:fillRect/>
                </a:stretch>
              </p:blipFill>
              <p:spPr>
                <a:xfrm>
                  <a:off x="10451421" y="18177709"/>
                  <a:ext cx="1090119"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Ink 43">
                  <a:extLst>
                    <a:ext uri="{FF2B5EF4-FFF2-40B4-BE49-F238E27FC236}">
                      <a16:creationId xmlns:a16="http://schemas.microsoft.com/office/drawing/2014/main" id="{F9F72C38-08BF-1629-D1B4-3E3E2D7945FE}"/>
                    </a:ext>
                  </a:extLst>
                </p14:cNvPr>
                <p14:cNvContentPartPr/>
                <p14:nvPr/>
              </p14:nvContentPartPr>
              <p14:xfrm>
                <a:off x="9906761" y="6226825"/>
                <a:ext cx="1581120" cy="360"/>
              </p14:xfrm>
            </p:contentPart>
          </mc:Choice>
          <mc:Fallback xmlns="">
            <p:pic>
              <p:nvPicPr>
                <p:cNvPr id="44" name="Ink 43">
                  <a:extLst>
                    <a:ext uri="{FF2B5EF4-FFF2-40B4-BE49-F238E27FC236}">
                      <a16:creationId xmlns:a16="http://schemas.microsoft.com/office/drawing/2014/main" id="{F9F72C38-08BF-1629-D1B4-3E3E2D7945FE}"/>
                    </a:ext>
                  </a:extLst>
                </p:cNvPr>
                <p:cNvPicPr/>
                <p:nvPr/>
              </p:nvPicPr>
              <p:blipFill>
                <a:blip r:embed="rId32"/>
                <a:stretch>
                  <a:fillRect/>
                </a:stretch>
              </p:blipFill>
              <p:spPr>
                <a:xfrm>
                  <a:off x="9852761" y="6118825"/>
                  <a:ext cx="1688760" cy="216000"/>
                </a:xfrm>
                <a:prstGeom prst="rect">
                  <a:avLst/>
                </a:prstGeom>
              </p:spPr>
            </p:pic>
          </mc:Fallback>
        </mc:AlternateContent>
      </p:grpSp>
      <p:pic>
        <p:nvPicPr>
          <p:cNvPr id="22" name="Picture 21">
            <a:extLst>
              <a:ext uri="{FF2B5EF4-FFF2-40B4-BE49-F238E27FC236}">
                <a16:creationId xmlns:a16="http://schemas.microsoft.com/office/drawing/2014/main" id="{9B03562A-02DB-13F1-5E01-62ECB37861B9}"/>
              </a:ext>
            </a:extLst>
          </p:cNvPr>
          <p:cNvPicPr>
            <a:picLocks noChangeAspect="1"/>
          </p:cNvPicPr>
          <p:nvPr/>
        </p:nvPicPr>
        <p:blipFill>
          <a:blip r:embed="rId33"/>
          <a:stretch>
            <a:fillRect/>
          </a:stretch>
        </p:blipFill>
        <p:spPr>
          <a:xfrm>
            <a:off x="14699242" y="9191396"/>
            <a:ext cx="17285134" cy="2952519"/>
          </a:xfrm>
          <a:prstGeom prst="rect">
            <a:avLst/>
          </a:prstGeom>
        </p:spPr>
      </p:pic>
      <p:sp>
        <p:nvSpPr>
          <p:cNvPr id="24" name="TextBox 23">
            <a:extLst>
              <a:ext uri="{FF2B5EF4-FFF2-40B4-BE49-F238E27FC236}">
                <a16:creationId xmlns:a16="http://schemas.microsoft.com/office/drawing/2014/main" id="{3226A095-5D3F-3CB7-0004-EDA50D7D71E7}"/>
              </a:ext>
            </a:extLst>
          </p:cNvPr>
          <p:cNvSpPr txBox="1"/>
          <p:nvPr/>
        </p:nvSpPr>
        <p:spPr>
          <a:xfrm>
            <a:off x="13752263" y="12280211"/>
            <a:ext cx="19082904" cy="646331"/>
          </a:xfrm>
          <a:prstGeom prst="rect">
            <a:avLst/>
          </a:prstGeom>
          <a:noFill/>
        </p:spPr>
        <p:txBody>
          <a:bodyPr wrap="square" rtlCol="0">
            <a:spAutoFit/>
          </a:bodyPr>
          <a:lstStyle/>
          <a:p>
            <a:r>
              <a:rPr lang="en-US" sz="1800" b="1"/>
              <a:t>Figure 3.</a:t>
            </a:r>
            <a:r>
              <a:rPr lang="en-US" sz="1800"/>
              <a:t> Above is a screenshot of the top five hits of a </a:t>
            </a:r>
            <a:r>
              <a:rPr lang="en-US" sz="1800" err="1"/>
              <a:t>tblastn</a:t>
            </a:r>
            <a:r>
              <a:rPr lang="en-US" sz="1800"/>
              <a:t> query of the experimental protein sequence of </a:t>
            </a:r>
            <a:r>
              <a:rPr lang="en-US" sz="1800" i="1"/>
              <a:t>mts</a:t>
            </a:r>
            <a:r>
              <a:rPr lang="en-US" sz="1800"/>
              <a:t> in </a:t>
            </a:r>
            <a:r>
              <a:rPr lang="en-US" sz="1800" i="1"/>
              <a:t>D. </a:t>
            </a:r>
            <a:r>
              <a:rPr lang="en-US" sz="1800" i="1" err="1"/>
              <a:t>virilis</a:t>
            </a:r>
            <a:r>
              <a:rPr lang="en-US" sz="1800"/>
              <a:t>, XP_002051861.1, against the </a:t>
            </a:r>
            <a:r>
              <a:rPr lang="en-US" sz="1800" i="1"/>
              <a:t>D. melanogaster </a:t>
            </a:r>
            <a:r>
              <a:rPr lang="en-US" sz="1800"/>
              <a:t>sequence database where the percentage identity is 99.68%, the E-value is 0.0, and the query cover is 100%. These blast results show great evidence that the </a:t>
            </a:r>
            <a:r>
              <a:rPr lang="en-US" sz="1800" i="1"/>
              <a:t>mts</a:t>
            </a:r>
            <a:r>
              <a:rPr lang="en-US" sz="1800"/>
              <a:t> gene located in </a:t>
            </a:r>
            <a:r>
              <a:rPr lang="en-US" sz="1800" i="1"/>
              <a:t>D. vir </a:t>
            </a:r>
            <a:r>
              <a:rPr lang="en-US" sz="1800"/>
              <a:t>is almost identical to the one found in </a:t>
            </a:r>
            <a:r>
              <a:rPr lang="en-US" sz="1800" i="1"/>
              <a:t>D. mel</a:t>
            </a:r>
            <a:r>
              <a:rPr lang="en-US" sz="1800"/>
              <a:t>. </a:t>
            </a:r>
          </a:p>
        </p:txBody>
      </p:sp>
      <p:sp>
        <p:nvSpPr>
          <p:cNvPr id="33" name="TextBox 32">
            <a:extLst>
              <a:ext uri="{FF2B5EF4-FFF2-40B4-BE49-F238E27FC236}">
                <a16:creationId xmlns:a16="http://schemas.microsoft.com/office/drawing/2014/main" id="{E086B49B-3C86-D951-9AB8-E561121FCA7E}"/>
              </a:ext>
            </a:extLst>
          </p:cNvPr>
          <p:cNvSpPr txBox="1"/>
          <p:nvPr/>
        </p:nvSpPr>
        <p:spPr>
          <a:xfrm>
            <a:off x="33394231" y="23068965"/>
            <a:ext cx="9984558" cy="3293209"/>
          </a:xfrm>
          <a:prstGeom prst="rect">
            <a:avLst/>
          </a:prstGeom>
          <a:noFill/>
        </p:spPr>
        <p:txBody>
          <a:bodyPr wrap="square">
            <a:spAutoFit/>
          </a:bodyPr>
          <a:lstStyle/>
          <a:p>
            <a:r>
              <a:rPr lang="en-US" sz="4000" b="1">
                <a:latin typeface="Arial" panose="020B0604020202020204" pitchFamily="34" charset="0"/>
                <a:cs typeface="Arial" panose="020B0604020202020204" pitchFamily="34" charset="0"/>
              </a:rPr>
              <a:t>Conclusion and Future Directions</a:t>
            </a:r>
          </a:p>
          <a:p>
            <a:r>
              <a:rPr lang="en-US" sz="2400" spc="22">
                <a:solidFill>
                  <a:srgbClr val="231F20"/>
                </a:solidFill>
                <a:cs typeface="Arial"/>
              </a:rPr>
              <a:t>The conservation of the </a:t>
            </a:r>
            <a:r>
              <a:rPr lang="en-US" sz="2400" i="1" spc="22">
                <a:solidFill>
                  <a:srgbClr val="231F20"/>
                </a:solidFill>
                <a:cs typeface="Arial"/>
              </a:rPr>
              <a:t>mts</a:t>
            </a:r>
            <a:r>
              <a:rPr lang="en-US" sz="2400" spc="22">
                <a:solidFill>
                  <a:srgbClr val="231F20"/>
                </a:solidFill>
                <a:cs typeface="Arial"/>
              </a:rPr>
              <a:t> gene throughout the 10 </a:t>
            </a:r>
            <a:r>
              <a:rPr lang="en-US" sz="2400" i="1" spc="22">
                <a:solidFill>
                  <a:srgbClr val="231F20"/>
                </a:solidFill>
                <a:cs typeface="Arial"/>
              </a:rPr>
              <a:t>Drosophila</a:t>
            </a:r>
            <a:r>
              <a:rPr lang="en-US" sz="2400" spc="22">
                <a:solidFill>
                  <a:srgbClr val="231F20"/>
                </a:solidFill>
                <a:cs typeface="Arial"/>
              </a:rPr>
              <a:t> spp. studied is evident and speaks to the necessity of the PP2A protein that is encoded. The insulin signaling response system requires regulation by PP2A, otherwise the cells will not grow and divide accurately for successful survival. </a:t>
            </a:r>
          </a:p>
          <a:p>
            <a:pPr marL="571500" indent="-571500">
              <a:buFont typeface="Arial" panose="020B0604020202020204" pitchFamily="34" charset="0"/>
              <a:buChar char="•"/>
            </a:pPr>
            <a:r>
              <a:rPr lang="en-US" sz="2400"/>
              <a:t>Further study on synteny and importance of neighboring genes</a:t>
            </a:r>
          </a:p>
          <a:p>
            <a:pPr marL="571500" indent="-571500">
              <a:buFont typeface="Arial" panose="020B0604020202020204" pitchFamily="34" charset="0"/>
              <a:buChar char="•"/>
            </a:pPr>
            <a:r>
              <a:rPr lang="en-US" sz="2400"/>
              <a:t>Observe nucleic acid change across whole phylogenetic tree </a:t>
            </a:r>
          </a:p>
          <a:p>
            <a:pPr marL="571500" indent="-571500">
              <a:buFont typeface="Arial" panose="020B0604020202020204" pitchFamily="34" charset="0"/>
              <a:buChar char="•"/>
            </a:pPr>
            <a:r>
              <a:rPr lang="en-US" sz="2400"/>
              <a:t>Determine effect of the Alanine to Serine change </a:t>
            </a:r>
          </a:p>
        </p:txBody>
      </p:sp>
      <p:pic>
        <p:nvPicPr>
          <p:cNvPr id="47" name="Picture 46">
            <a:extLst>
              <a:ext uri="{FF2B5EF4-FFF2-40B4-BE49-F238E27FC236}">
                <a16:creationId xmlns:a16="http://schemas.microsoft.com/office/drawing/2014/main" id="{621FF26F-E64D-A15E-F92B-FC9CA0375F57}"/>
              </a:ext>
            </a:extLst>
          </p:cNvPr>
          <p:cNvPicPr>
            <a:picLocks noChangeAspect="1"/>
          </p:cNvPicPr>
          <p:nvPr/>
        </p:nvPicPr>
        <p:blipFill>
          <a:blip r:embed="rId34"/>
          <a:stretch>
            <a:fillRect/>
          </a:stretch>
        </p:blipFill>
        <p:spPr>
          <a:xfrm>
            <a:off x="662659" y="27171730"/>
            <a:ext cx="11223462" cy="4396820"/>
          </a:xfrm>
          <a:prstGeom prst="rect">
            <a:avLst/>
          </a:prstGeom>
        </p:spPr>
      </p:pic>
      <p:sp>
        <p:nvSpPr>
          <p:cNvPr id="28" name="TextBox 27">
            <a:extLst>
              <a:ext uri="{FF2B5EF4-FFF2-40B4-BE49-F238E27FC236}">
                <a16:creationId xmlns:a16="http://schemas.microsoft.com/office/drawing/2014/main" id="{BA36A8E5-67F4-5E7F-25E2-AC24F05CB168}"/>
              </a:ext>
            </a:extLst>
          </p:cNvPr>
          <p:cNvSpPr txBox="1"/>
          <p:nvPr/>
        </p:nvSpPr>
        <p:spPr>
          <a:xfrm>
            <a:off x="33394233" y="29951185"/>
            <a:ext cx="10358510" cy="2133918"/>
          </a:xfrm>
          <a:prstGeom prst="rect">
            <a:avLst/>
          </a:prstGeom>
          <a:noFill/>
        </p:spPr>
        <p:txBody>
          <a:bodyPr wrap="square" rtlCol="0">
            <a:spAutoFit/>
          </a:bodyPr>
          <a:lstStyle/>
          <a:p>
            <a:pPr>
              <a:lnSpc>
                <a:spcPts val="3360"/>
              </a:lnSpc>
              <a:spcAft>
                <a:spcPts val="1000"/>
              </a:spcAft>
            </a:pPr>
            <a:r>
              <a:rPr lang="en-US" sz="4000" b="1">
                <a:solidFill>
                  <a:srgbClr val="000000"/>
                </a:solidFill>
                <a:latin typeface="Arial" panose="020B0604020202020204" pitchFamily="34" charset="0"/>
                <a:cs typeface="Arial" panose="020B0604020202020204" pitchFamily="34" charset="0"/>
              </a:rPr>
              <a:t>Acknowledgements</a:t>
            </a:r>
          </a:p>
          <a:p>
            <a:pPr lvl="0">
              <a:spcAft>
                <a:spcPts val="1000"/>
              </a:spcAft>
            </a:pPr>
            <a:r>
              <a:rPr lang="en-US" sz="2400">
                <a:solidFill>
                  <a:srgbClr val="000000"/>
                </a:solidFill>
                <a:cs typeface="Arial"/>
              </a:rPr>
              <a:t>We would like to thank Genomics Education Partnership for the use of their resources and websites, and Dr. Laura Reed (University of Alabama) for implementation of the Pathways Project. We would also like to thank Dr. Indi Bose, our instructor and mentor for this research.</a:t>
            </a:r>
          </a:p>
        </p:txBody>
      </p:sp>
      <p:pic>
        <p:nvPicPr>
          <p:cNvPr id="45" name="Picture 44" descr="A diagram of a cell block&#10;&#10;AI-generated content may be incorrect.">
            <a:extLst>
              <a:ext uri="{FF2B5EF4-FFF2-40B4-BE49-F238E27FC236}">
                <a16:creationId xmlns:a16="http://schemas.microsoft.com/office/drawing/2014/main" id="{70576EF3-5629-6BF1-0AF1-1D2532029E2A}"/>
              </a:ext>
            </a:extLst>
          </p:cNvPr>
          <p:cNvPicPr>
            <a:picLocks noChangeAspect="1"/>
          </p:cNvPicPr>
          <p:nvPr/>
        </p:nvPicPr>
        <p:blipFill>
          <a:blip r:embed="rId35"/>
          <a:stretch>
            <a:fillRect/>
          </a:stretch>
        </p:blipFill>
        <p:spPr>
          <a:xfrm>
            <a:off x="36950317" y="15529644"/>
            <a:ext cx="3158139" cy="6518723"/>
          </a:xfrm>
          <a:prstGeom prst="rect">
            <a:avLst/>
          </a:prstGeom>
        </p:spPr>
      </p:pic>
      <p:sp>
        <p:nvSpPr>
          <p:cNvPr id="48" name="TextBox 47">
            <a:extLst>
              <a:ext uri="{FF2B5EF4-FFF2-40B4-BE49-F238E27FC236}">
                <a16:creationId xmlns:a16="http://schemas.microsoft.com/office/drawing/2014/main" id="{4B6A25A5-EDD3-6058-FDF4-0256FF028196}"/>
              </a:ext>
            </a:extLst>
          </p:cNvPr>
          <p:cNvSpPr txBox="1"/>
          <p:nvPr/>
        </p:nvSpPr>
        <p:spPr>
          <a:xfrm>
            <a:off x="590512" y="31837263"/>
            <a:ext cx="12152902" cy="369332"/>
          </a:xfrm>
          <a:prstGeom prst="rect">
            <a:avLst/>
          </a:prstGeom>
          <a:noFill/>
        </p:spPr>
        <p:txBody>
          <a:bodyPr wrap="square">
            <a:spAutoFit/>
          </a:bodyPr>
          <a:lstStyle/>
          <a:p>
            <a:r>
              <a:rPr lang="en-US" sz="1800" b="1"/>
              <a:t>Figure 2.</a:t>
            </a:r>
            <a:r>
              <a:rPr lang="en-US" sz="1800"/>
              <a:t> Screenshot from GEP Genome Browser showing the structure of </a:t>
            </a:r>
            <a:r>
              <a:rPr lang="en-US" sz="1800" i="1"/>
              <a:t>mts </a:t>
            </a:r>
            <a:r>
              <a:rPr lang="en-US" sz="1800"/>
              <a:t>and its neighboring genes.</a:t>
            </a:r>
          </a:p>
        </p:txBody>
      </p:sp>
      <p:sp>
        <p:nvSpPr>
          <p:cNvPr id="49" name="TextBox 48">
            <a:extLst>
              <a:ext uri="{FF2B5EF4-FFF2-40B4-BE49-F238E27FC236}">
                <a16:creationId xmlns:a16="http://schemas.microsoft.com/office/drawing/2014/main" id="{94617BA4-FB55-01CC-789B-0564C910C0B0}"/>
              </a:ext>
            </a:extLst>
          </p:cNvPr>
          <p:cNvSpPr txBox="1"/>
          <p:nvPr/>
        </p:nvSpPr>
        <p:spPr>
          <a:xfrm>
            <a:off x="34730159" y="22383069"/>
            <a:ext cx="7312703" cy="461665"/>
          </a:xfrm>
          <a:prstGeom prst="rect">
            <a:avLst/>
          </a:prstGeom>
          <a:noFill/>
        </p:spPr>
        <p:txBody>
          <a:bodyPr wrap="square">
            <a:spAutoFit/>
          </a:bodyPr>
          <a:lstStyle/>
          <a:p>
            <a:r>
              <a:rPr lang="en-US" sz="2400" b="1"/>
              <a:t>Figure 6.</a:t>
            </a:r>
            <a:r>
              <a:rPr lang="en-US" sz="2400"/>
              <a:t> Flowchart showing the Alanine to Serine in </a:t>
            </a:r>
            <a:r>
              <a:rPr lang="en-US" sz="2400" i="1"/>
              <a:t>mts</a:t>
            </a:r>
            <a:r>
              <a:rPr lang="en-US" sz="2400"/>
              <a:t>. </a:t>
            </a:r>
          </a:p>
        </p:txBody>
      </p:sp>
      <p:sp>
        <p:nvSpPr>
          <p:cNvPr id="13" name="object 4"/>
          <p:cNvSpPr txBox="1"/>
          <p:nvPr/>
        </p:nvSpPr>
        <p:spPr>
          <a:xfrm>
            <a:off x="536969" y="5537182"/>
            <a:ext cx="9482686" cy="115018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a:solidFill>
                  <a:srgbClr val="231F20"/>
                </a:solidFill>
                <a:latin typeface="Arial"/>
                <a:cs typeface="Arial"/>
              </a:rPr>
              <a:t>A</a:t>
            </a:r>
            <a:r>
              <a:rPr lang="en-US" sz="4000" b="1">
                <a:solidFill>
                  <a:srgbClr val="231F20"/>
                </a:solidFill>
                <a:latin typeface="Arial"/>
                <a:cs typeface="Arial"/>
              </a:rPr>
              <a:t>bstract</a:t>
            </a:r>
            <a:endParaRPr sz="4000" b="1">
              <a:solidFill>
                <a:srgbClr val="231F20"/>
              </a:solidFill>
              <a:latin typeface="Arial"/>
              <a:cs typeface="Arial"/>
            </a:endParaRPr>
          </a:p>
          <a:p>
            <a:r>
              <a:rPr lang="en-US" sz="2600" spc="22" dirty="0">
                <a:ea typeface="+mn-lt"/>
                <a:cs typeface="+mn-lt"/>
              </a:rPr>
              <a:t>The </a:t>
            </a:r>
            <a:r>
              <a:rPr lang="en-US" sz="2600" i="1" spc="22" dirty="0">
                <a:ea typeface="+mn-lt"/>
                <a:cs typeface="+mn-lt"/>
              </a:rPr>
              <a:t>mts</a:t>
            </a:r>
            <a:r>
              <a:rPr lang="en-US" sz="2600" spc="22" dirty="0">
                <a:ea typeface="+mn-lt"/>
                <a:cs typeface="+mn-lt"/>
              </a:rPr>
              <a:t> (microtubule star) gene in </a:t>
            </a:r>
            <a:r>
              <a:rPr lang="en-US" sz="2600" i="1" spc="22" dirty="0">
                <a:ea typeface="+mn-lt"/>
                <a:cs typeface="+mn-lt"/>
              </a:rPr>
              <a:t>Drosophila melanogaster </a:t>
            </a:r>
            <a:r>
              <a:rPr lang="en-US" sz="2600" spc="22" dirty="0">
                <a:ea typeface="+mn-lt"/>
                <a:cs typeface="+mn-lt"/>
              </a:rPr>
              <a:t>encodes the catalytic subunit of the essential protein, protein phosphatase 2A (PP2A). This protein is responsible for dephosphorylating, or turning off, the signal cascade activated by the insulin receptor. This project focused on studying the gene synteny and amino acid sequence of </a:t>
            </a:r>
            <a:r>
              <a:rPr lang="en-US" sz="2600" i="1" spc="22" dirty="0">
                <a:ea typeface="+mn-lt"/>
                <a:cs typeface="+mn-lt"/>
              </a:rPr>
              <a:t>mts</a:t>
            </a:r>
            <a:r>
              <a:rPr lang="en-US" sz="2600" spc="22" dirty="0">
                <a:ea typeface="+mn-lt"/>
                <a:cs typeface="+mn-lt"/>
              </a:rPr>
              <a:t> in different </a:t>
            </a:r>
            <a:r>
              <a:rPr lang="en-US" sz="2600" i="1" spc="22" dirty="0">
                <a:ea typeface="+mn-lt"/>
                <a:cs typeface="+mn-lt"/>
              </a:rPr>
              <a:t>Drosophila</a:t>
            </a:r>
            <a:r>
              <a:rPr lang="en-US" sz="2600" spc="22" dirty="0">
                <a:ea typeface="+mn-lt"/>
                <a:cs typeface="+mn-lt"/>
              </a:rPr>
              <a:t> species to further the understanding of its genomic evolution and conservation. Using the GEP Genome Browser, BLAST alignments, RNA-Seq data, and Multiple Sequence Alignments (MSA), we investigated the changes in amino acid sequence and syntenic structure across 10 </a:t>
            </a:r>
            <a:r>
              <a:rPr lang="en-US" sz="2600" i="1" spc="22" dirty="0">
                <a:ea typeface="+mn-lt"/>
                <a:cs typeface="+mn-lt"/>
              </a:rPr>
              <a:t>Drosophila</a:t>
            </a:r>
            <a:r>
              <a:rPr lang="en-US" sz="2600" spc="22" dirty="0">
                <a:ea typeface="+mn-lt"/>
                <a:cs typeface="+mn-lt"/>
              </a:rPr>
              <a:t> spp. In </a:t>
            </a:r>
            <a:r>
              <a:rPr lang="en-US" sz="2600" i="1" spc="22" dirty="0">
                <a:ea typeface="+mn-lt"/>
                <a:cs typeface="+mn-lt"/>
              </a:rPr>
              <a:t>D. melanogaster</a:t>
            </a:r>
            <a:r>
              <a:rPr lang="en-US" sz="2600" spc="22" dirty="0">
                <a:ea typeface="+mn-lt"/>
                <a:cs typeface="+mn-lt"/>
              </a:rPr>
              <a:t>, the closest upstream gene to </a:t>
            </a:r>
            <a:r>
              <a:rPr lang="en-US" sz="2600" i="1" spc="22" dirty="0">
                <a:ea typeface="+mn-lt"/>
                <a:cs typeface="+mn-lt"/>
              </a:rPr>
              <a:t>mts</a:t>
            </a:r>
            <a:r>
              <a:rPr lang="en-US" sz="2600" spc="22" dirty="0">
                <a:ea typeface="+mn-lt"/>
                <a:cs typeface="+mn-lt"/>
              </a:rPr>
              <a:t> is </a:t>
            </a:r>
            <a:r>
              <a:rPr lang="en-US" sz="2600" i="1" spc="22" dirty="0">
                <a:ea typeface="+mn-lt"/>
                <a:cs typeface="+mn-lt"/>
              </a:rPr>
              <a:t>Rack1</a:t>
            </a:r>
            <a:r>
              <a:rPr lang="en-US" sz="2600" spc="22" dirty="0">
                <a:ea typeface="+mn-lt"/>
                <a:cs typeface="+mn-lt"/>
              </a:rPr>
              <a:t> with the next closest being CG7115. The closest downstream gene is CG14537 with the next closest being CG14535. </a:t>
            </a:r>
            <a:r>
              <a:rPr lang="en-US" sz="2600" i="1" spc="22" dirty="0">
                <a:ea typeface="+mn-lt"/>
                <a:cs typeface="+mn-lt"/>
              </a:rPr>
              <a:t>D. </a:t>
            </a:r>
            <a:r>
              <a:rPr lang="en-US" sz="2600" i="1" spc="22" dirty="0" err="1">
                <a:ea typeface="+mn-lt"/>
                <a:cs typeface="+mn-lt"/>
              </a:rPr>
              <a:t>hydei</a:t>
            </a:r>
            <a:r>
              <a:rPr lang="en-US" sz="2600" i="1" spc="22" dirty="0">
                <a:ea typeface="+mn-lt"/>
                <a:cs typeface="+mn-lt"/>
              </a:rPr>
              <a:t>, D. </a:t>
            </a:r>
            <a:r>
              <a:rPr lang="en-US" sz="2600" i="1" spc="22" dirty="0" err="1">
                <a:ea typeface="+mn-lt"/>
                <a:cs typeface="+mn-lt"/>
              </a:rPr>
              <a:t>arizonae</a:t>
            </a:r>
            <a:r>
              <a:rPr lang="en-US" sz="2600" i="1" spc="22" dirty="0">
                <a:ea typeface="+mn-lt"/>
                <a:cs typeface="+mn-lt"/>
              </a:rPr>
              <a:t>, D. </a:t>
            </a:r>
            <a:r>
              <a:rPr lang="en-US" sz="2600" i="1" spc="22" dirty="0" err="1">
                <a:ea typeface="+mn-lt"/>
                <a:cs typeface="+mn-lt"/>
              </a:rPr>
              <a:t>novamexicana</a:t>
            </a:r>
            <a:r>
              <a:rPr lang="en-US" sz="2600" spc="22" dirty="0">
                <a:ea typeface="+mn-lt"/>
                <a:cs typeface="+mn-lt"/>
              </a:rPr>
              <a:t>, and </a:t>
            </a:r>
            <a:r>
              <a:rPr lang="en-US" sz="2600" i="1" spc="22" dirty="0">
                <a:ea typeface="+mn-lt"/>
                <a:cs typeface="+mn-lt"/>
              </a:rPr>
              <a:t>D. </a:t>
            </a:r>
            <a:r>
              <a:rPr lang="en-US" sz="2600" i="1" spc="22" dirty="0" err="1">
                <a:ea typeface="+mn-lt"/>
                <a:cs typeface="+mn-lt"/>
              </a:rPr>
              <a:t>virilis</a:t>
            </a:r>
            <a:r>
              <a:rPr lang="en-US" sz="2600" spc="22" dirty="0">
                <a:ea typeface="+mn-lt"/>
                <a:cs typeface="+mn-lt"/>
              </a:rPr>
              <a:t> have the same downstream neighbors but very different upstream genes. MSA of the amino acid sequence of </a:t>
            </a:r>
            <a:r>
              <a:rPr lang="en-US" sz="2600" i="1" spc="22" dirty="0">
                <a:ea typeface="+mn-lt"/>
                <a:cs typeface="+mn-lt"/>
              </a:rPr>
              <a:t>mts</a:t>
            </a:r>
            <a:r>
              <a:rPr lang="en-US" sz="2600" spc="22" dirty="0">
                <a:ea typeface="+mn-lt"/>
                <a:cs typeface="+mn-lt"/>
              </a:rPr>
              <a:t> showed that this was a very conserved gene in </a:t>
            </a:r>
            <a:r>
              <a:rPr lang="en-US" sz="2600" i="1" spc="22" dirty="0">
                <a:ea typeface="+mn-lt"/>
                <a:cs typeface="+mn-lt"/>
              </a:rPr>
              <a:t>Drosophila</a:t>
            </a:r>
            <a:r>
              <a:rPr lang="en-US" sz="2600" spc="22" dirty="0">
                <a:ea typeface="+mn-lt"/>
                <a:cs typeface="+mn-lt"/>
              </a:rPr>
              <a:t> spp. We observed a single change at alanine-102 (encoded by the codon GCC </a:t>
            </a:r>
            <a:r>
              <a:rPr lang="en-US" sz="2600" i="1" spc="22" dirty="0">
                <a:ea typeface="+mn-lt"/>
                <a:cs typeface="+mn-lt"/>
              </a:rPr>
              <a:t>in D. melanogaster</a:t>
            </a:r>
            <a:r>
              <a:rPr lang="en-US" sz="2600" spc="22" dirty="0">
                <a:ea typeface="+mn-lt"/>
                <a:cs typeface="+mn-lt"/>
              </a:rPr>
              <a:t> and its closest relatives), with some species exhibiting a synonymous change (GCC -&gt; GCG in </a:t>
            </a:r>
            <a:r>
              <a:rPr lang="en-US" sz="2600" i="1" spc="22" dirty="0">
                <a:ea typeface="+mn-lt"/>
                <a:cs typeface="+mn-lt"/>
              </a:rPr>
              <a:t>D. </a:t>
            </a:r>
            <a:r>
              <a:rPr lang="en-US" sz="2600" i="1" spc="22" dirty="0" err="1">
                <a:ea typeface="+mn-lt"/>
                <a:cs typeface="+mn-lt"/>
              </a:rPr>
              <a:t>guanche</a:t>
            </a:r>
            <a:r>
              <a:rPr lang="en-US" sz="2600" i="1" spc="22" dirty="0">
                <a:ea typeface="+mn-lt"/>
                <a:cs typeface="+mn-lt"/>
              </a:rPr>
              <a:t> </a:t>
            </a:r>
            <a:r>
              <a:rPr lang="en-US" sz="2600" spc="22" dirty="0">
                <a:ea typeface="+mn-lt"/>
                <a:cs typeface="+mn-lt"/>
              </a:rPr>
              <a:t>and </a:t>
            </a:r>
            <a:r>
              <a:rPr lang="en-US" sz="2600" i="1" spc="22" dirty="0">
                <a:ea typeface="+mn-lt"/>
                <a:cs typeface="+mn-lt"/>
              </a:rPr>
              <a:t>D. </a:t>
            </a:r>
            <a:r>
              <a:rPr lang="en-US" sz="2600" i="1" spc="22" dirty="0" err="1">
                <a:ea typeface="+mn-lt"/>
                <a:cs typeface="+mn-lt"/>
              </a:rPr>
              <a:t>subobscura</a:t>
            </a:r>
            <a:r>
              <a:rPr lang="en-US" sz="2600" spc="22" dirty="0">
                <a:ea typeface="+mn-lt"/>
                <a:cs typeface="+mn-lt"/>
              </a:rPr>
              <a:t>) and more distantly related species exhibiting a nonsynonymous change to serine (GCG -&gt; TCG in </a:t>
            </a:r>
            <a:r>
              <a:rPr lang="en-US" sz="2600" i="1" spc="22" dirty="0">
                <a:ea typeface="+mn-lt"/>
                <a:cs typeface="+mn-lt"/>
              </a:rPr>
              <a:t>D. </a:t>
            </a:r>
            <a:r>
              <a:rPr lang="en-US" sz="2600" i="1" spc="22" dirty="0" err="1">
                <a:ea typeface="+mn-lt"/>
                <a:cs typeface="+mn-lt"/>
              </a:rPr>
              <a:t>virilis</a:t>
            </a:r>
            <a:r>
              <a:rPr lang="en-US" sz="2600" i="1" spc="22" dirty="0">
                <a:ea typeface="+mn-lt"/>
                <a:cs typeface="+mn-lt"/>
              </a:rPr>
              <a:t>, D. </a:t>
            </a:r>
            <a:r>
              <a:rPr lang="en-US" sz="2600" i="1" spc="22" dirty="0" err="1">
                <a:ea typeface="+mn-lt"/>
                <a:cs typeface="+mn-lt"/>
              </a:rPr>
              <a:t>hydei</a:t>
            </a:r>
            <a:r>
              <a:rPr lang="en-US" sz="2600" i="1" spc="22" dirty="0">
                <a:ea typeface="+mn-lt"/>
                <a:cs typeface="+mn-lt"/>
              </a:rPr>
              <a:t>, D. </a:t>
            </a:r>
            <a:r>
              <a:rPr lang="en-US" sz="2600" i="1" spc="22" dirty="0" err="1">
                <a:ea typeface="+mn-lt"/>
                <a:cs typeface="+mn-lt"/>
              </a:rPr>
              <a:t>arizonae</a:t>
            </a:r>
            <a:r>
              <a:rPr lang="en-US" sz="2600" spc="22" dirty="0">
                <a:ea typeface="+mn-lt"/>
                <a:cs typeface="+mn-lt"/>
              </a:rPr>
              <a:t>, and </a:t>
            </a:r>
            <a:r>
              <a:rPr lang="en-US" sz="2600" i="1" spc="22" dirty="0">
                <a:ea typeface="+mn-lt"/>
                <a:cs typeface="+mn-lt"/>
              </a:rPr>
              <a:t>D. </a:t>
            </a:r>
            <a:r>
              <a:rPr lang="en-US" sz="2600" i="1" spc="22" dirty="0" err="1">
                <a:ea typeface="+mn-lt"/>
                <a:cs typeface="+mn-lt"/>
              </a:rPr>
              <a:t>novamexicana</a:t>
            </a:r>
            <a:r>
              <a:rPr lang="en-US" sz="2600" spc="22" dirty="0">
                <a:ea typeface="+mn-lt"/>
                <a:cs typeface="+mn-lt"/>
              </a:rPr>
              <a:t>.  This amino acid mutation does not appear to have an impact on gene function because the </a:t>
            </a:r>
            <a:r>
              <a:rPr lang="en-US" sz="2600" i="1" spc="22" dirty="0">
                <a:ea typeface="+mn-lt"/>
                <a:cs typeface="+mn-lt"/>
              </a:rPr>
              <a:t>mts</a:t>
            </a:r>
            <a:r>
              <a:rPr lang="en-US" sz="2600" spc="22" dirty="0">
                <a:ea typeface="+mn-lt"/>
                <a:cs typeface="+mn-lt"/>
              </a:rPr>
              <a:t> gene deletion is known to be lethal which speaks to the necessity of the mts gene for Drosophila growth and survival.  Future studies may include analysis of the transcriptional start site and other regulatory elements for this gene.  </a:t>
            </a:r>
            <a:endParaRPr lang="en-US" sz="2600" dirty="0"/>
          </a:p>
          <a:p>
            <a:endParaRPr lang="en-US"/>
          </a:p>
          <a:p>
            <a:pPr marR="10795">
              <a:lnSpc>
                <a:spcPts val="3600"/>
              </a:lnSpc>
              <a:spcAft>
                <a:spcPts val="1600"/>
              </a:spcAft>
            </a:pPr>
            <a:endParaRPr lang="en-US" sz="2800" spc="22">
              <a:solidFill>
                <a:srgbClr val="231F20"/>
              </a:solidFill>
              <a:latin typeface="Arial"/>
              <a:cs typeface="Arial"/>
            </a:endParaRPr>
          </a:p>
          <a:p>
            <a:pPr marR="11088">
              <a:lnSpc>
                <a:spcPts val="3600"/>
              </a:lnSpc>
              <a:spcAft>
                <a:spcPts val="1600"/>
              </a:spcAft>
            </a:pPr>
            <a:endParaRPr lang="en-US" sz="2800" spc="22">
              <a:solidFill>
                <a:srgbClr val="231F20"/>
              </a:solidFill>
              <a:latin typeface="Arial"/>
              <a:cs typeface="Arial"/>
            </a:endParaRPr>
          </a:p>
          <a:p>
            <a:pPr marR="10795">
              <a:lnSpc>
                <a:spcPts val="4000"/>
              </a:lnSpc>
              <a:spcAft>
                <a:spcPts val="1200"/>
              </a:spcAft>
            </a:pPr>
            <a:endParaRPr lang="en-US" sz="4000" b="1" spc="22">
              <a:solidFill>
                <a:srgbClr val="231F20"/>
              </a:solidFill>
              <a:latin typeface="Arial"/>
              <a:cs typeface="Arial"/>
            </a:endParaRPr>
          </a:p>
        </p:txBody>
      </p:sp>
      <p:pic>
        <p:nvPicPr>
          <p:cNvPr id="25" name="Picture 24">
            <a:extLst>
              <a:ext uri="{FF2B5EF4-FFF2-40B4-BE49-F238E27FC236}">
                <a16:creationId xmlns:a16="http://schemas.microsoft.com/office/drawing/2014/main" id="{2BCC3CE4-18E3-FBCF-CB95-A93229257C00}"/>
              </a:ext>
            </a:extLst>
          </p:cNvPr>
          <p:cNvPicPr>
            <a:picLocks noChangeAspect="1"/>
          </p:cNvPicPr>
          <p:nvPr/>
        </p:nvPicPr>
        <p:blipFill>
          <a:blip r:embed="rId36"/>
          <a:stretch>
            <a:fillRect/>
          </a:stretch>
        </p:blipFill>
        <p:spPr>
          <a:xfrm>
            <a:off x="14320557" y="14013317"/>
            <a:ext cx="18178568" cy="3826246"/>
          </a:xfrm>
          <a:prstGeom prst="rect">
            <a:avLst/>
          </a:prstGeom>
        </p:spPr>
      </p:pic>
    </p:spTree>
    <p:extLst>
      <p:ext uri="{BB962C8B-B14F-4D97-AF65-F5344CB8AC3E}">
        <p14:creationId xmlns:p14="http://schemas.microsoft.com/office/powerpoint/2010/main" val="100722414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425A89381BE546A64276585C94CC0A" ma:contentTypeVersion="11" ma:contentTypeDescription="Create a new document." ma:contentTypeScope="" ma:versionID="653df6754f23e409460bde09e793d376">
  <xsd:schema xmlns:xsd="http://www.w3.org/2001/XMLSchema" xmlns:xs="http://www.w3.org/2001/XMLSchema" xmlns:p="http://schemas.microsoft.com/office/2006/metadata/properties" xmlns:ns2="e080cbaf-3218-40e2-a5b9-08dbf7600045" xmlns:ns3="e43979d7-feab-4939-91f5-47a36863e5bc" targetNamespace="http://schemas.microsoft.com/office/2006/metadata/properties" ma:root="true" ma:fieldsID="d0018374f7b880cf654c6c417a79b872" ns2:_="" ns3:_="">
    <xsd:import namespace="e080cbaf-3218-40e2-a5b9-08dbf7600045"/>
    <xsd:import namespace="e43979d7-feab-4939-91f5-47a36863e5b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0cbaf-3218-40e2-a5b9-08dbf760004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3979d7-feab-4939-91f5-47a36863e5b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80d435f-3ed9-4f92-a565-457cdf908735}" ma:internalName="TaxCatchAll" ma:showField="CatchAllData" ma:web="e43979d7-feab-4939-91f5-47a36863e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e080cbaf-3218-40e2-a5b9-08dbf7600045" xsi:nil="true"/>
    <lcf76f155ced4ddcb4097134ff3c332f xmlns="e080cbaf-3218-40e2-a5b9-08dbf7600045">
      <Terms xmlns="http://schemas.microsoft.com/office/infopath/2007/PartnerControls"/>
    </lcf76f155ced4ddcb4097134ff3c332f>
    <TaxCatchAll xmlns="e43979d7-feab-4939-91f5-47a36863e5bc" xsi:nil="true"/>
  </documentManagement>
</p:properties>
</file>

<file path=customXml/itemProps1.xml><?xml version="1.0" encoding="utf-8"?>
<ds:datastoreItem xmlns:ds="http://schemas.openxmlformats.org/officeDocument/2006/customXml" ds:itemID="{1C360FF3-C8C8-4239-9005-0804E0FD1447}"/>
</file>

<file path=customXml/itemProps2.xml><?xml version="1.0" encoding="utf-8"?>
<ds:datastoreItem xmlns:ds="http://schemas.openxmlformats.org/officeDocument/2006/customXml" ds:itemID="{0C75421E-7461-4BFF-BA41-324B949334DA}">
  <ds:schemaRefs>
    <ds:schemaRef ds:uri="http://schemas.microsoft.com/sharepoint/v3/contenttype/forms"/>
  </ds:schemaRefs>
</ds:datastoreItem>
</file>

<file path=customXml/itemProps3.xml><?xml version="1.0" encoding="utf-8"?>
<ds:datastoreItem xmlns:ds="http://schemas.openxmlformats.org/officeDocument/2006/customXml" ds:itemID="{4E782369-A2BC-4606-9CE7-8B0D00C77FA2}">
  <ds:schemaRefs>
    <ds:schemaRef ds:uri="eedaf5ef-7738-43bf-884c-c782f4d0ef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Sacha Sandil</cp:lastModifiedBy>
  <cp:revision>14</cp:revision>
  <dcterms:created xsi:type="dcterms:W3CDTF">2018-03-07T15:08:45Z</dcterms:created>
  <dcterms:modified xsi:type="dcterms:W3CDTF">2026-03-16T21:55:08Z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0x010100D8425A89381BE546A64276585C94CC0A</vt:lpwstr>
  </property>
  <property fmtid="{D5CDD505-2E9C-101B-9397-08002B2CF9AE}" pid="3" name="MSIP_Label_8d321b5f-a4ea-42e4-9273-2f91b9a1a708_Enabled">
    <vt:lpwstr>true</vt:lpwstr>
  </property>
  <property fmtid="{D5CDD505-2E9C-101B-9397-08002B2CF9AE}" pid="4" name="MSIP_Label_8d321b5f-a4ea-42e4-9273-2f91b9a1a708_SetDate">
    <vt:lpwstr>2026-01-27T16:20:21Z</vt:lpwstr>
  </property>
  <property fmtid="{D5CDD505-2E9C-101B-9397-08002B2CF9AE}" pid="5" name="MSIP_Label_8d321b5f-a4ea-42e4-9273-2f91b9a1a708_Method">
    <vt:lpwstr>Standard</vt:lpwstr>
  </property>
  <property fmtid="{D5CDD505-2E9C-101B-9397-08002B2CF9AE}" pid="6" name="MSIP_Label_8d321b5f-a4ea-42e4-9273-2f91b9a1a708_Name">
    <vt:lpwstr>Low Confidentiality - Green</vt:lpwstr>
  </property>
  <property fmtid="{D5CDD505-2E9C-101B-9397-08002B2CF9AE}" pid="7" name="MSIP_Label_8d321b5f-a4ea-42e4-9273-2f91b9a1a708_SiteId">
    <vt:lpwstr>c5b35b5a-16d5-4414-8ee1-7bde70543f1b</vt:lpwstr>
  </property>
  <property fmtid="{D5CDD505-2E9C-101B-9397-08002B2CF9AE}" pid="8" name="MSIP_Label_8d321b5f-a4ea-42e4-9273-2f91b9a1a708_ActionId">
    <vt:lpwstr>83eb86aa-8eb4-4845-8a19-4d5f99b4ff9a</vt:lpwstr>
  </property>
  <property fmtid="{D5CDD505-2E9C-101B-9397-08002B2CF9AE}" pid="9" name="MSIP_Label_8d321b5f-a4ea-42e4-9273-2f91b9a1a708_ContentBits">
    <vt:lpwstr>0</vt:lpwstr>
  </property>
  <property fmtid="{D5CDD505-2E9C-101B-9397-08002B2CF9AE}" pid="10" name="MSIP_Label_8d321b5f-a4ea-42e4-9273-2f91b9a1a708_Tag">
    <vt:lpwstr>10, 3, 0, 1</vt:lpwstr>
  </property>
</Properties>
</file>