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
  </p:notesMasterIdLst>
  <p:sldIdLst>
    <p:sldId id="295" r:id="rId2"/>
  </p:sldIdLst>
  <p:sldSz cx="51206400" cy="329184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Final Draft" id="{EFB604E7-8E32-473D-803E-5177A7724A3A}">
          <p14:sldIdLst>
            <p14:sldId id="295"/>
          </p14:sldIdLst>
        </p14:section>
        <p14:section name="Cut down" id="{B9395803-25E8-4726-BE84-8378B14CB38E}">
          <p14:sldIdLst/>
        </p14:section>
        <p14:section name="drafts" id="{AEB83B70-537A-44B1-8F37-BEDA51D6C87B}">
          <p14:sldIdLst/>
        </p14:section>
        <p14:section name="different formats for poster" id="{7764C2E1-45A3-4278-9330-C7129BACE849}">
          <p14:sldIdLst/>
        </p14:section>
        <p14:section name="figures, etc." id="{EA3D22E6-D043-4421-B1BD-4754C1AFAA8F}">
          <p14:sldIdLst/>
        </p14:section>
      </p14:sectionLst>
    </p:ext>
    <p:ext uri="{EFAFB233-063F-42B5-8137-9DF3F51BA10A}">
      <p15:sldGuideLst xmlns:p15="http://schemas.microsoft.com/office/powerpoint/2012/main">
        <p15:guide id="1" orient="horz" pos="10368">
          <p15:clr>
            <a:srgbClr val="A4A3A4"/>
          </p15:clr>
        </p15:guide>
        <p15:guide id="2" pos="16128">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A2F119-EA61-7343-FC1F-52007EE8C72E}" name="Agnes Koury" initials="AK" userId="S::aekoury1@catamount.wcu.edu::33f12025-641e-408d-ada9-d1b9e8ae372f" providerId="AD"/>
  <p188:author id="{07AE3E34-7138-22BD-A7A1-0E1252CA8244}" name="Dulaney Boonsue" initials="DB" userId="S::dcboonsue1@catamount.wcu.edu::e3eebfa0-a2db-4ea4-8588-fe74d45d956f" providerId="AD"/>
  <p188:author id="{12A80650-9305-A77B-F6DA-9C87AD43C4F9}" name="Liberty Maddle" initials="LM" userId="S::lnmaddle1@catamount.wcu.edu::cf3e1213-954b-4a05-a217-66d52124ea11" providerId="AD"/>
  <p188:author id="{E20C47CC-DC0C-B5A9-8BE1-B7D1BA1BA37B}" name="Austin Hutchinson" initials="RH" userId="S::rehutchinson1@catamount.wcu.edu::f27b0191-4cb9-4f37-815e-754d4485209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CCEA"/>
    <a:srgbClr val="B79DD7"/>
    <a:srgbClr val="5A2B93"/>
    <a:srgbClr val="543617"/>
    <a:srgbClr val="E3C100"/>
    <a:srgbClr val="FEF19F"/>
    <a:srgbClr val="A5692D"/>
    <a:srgbClr val="CC8844"/>
    <a:srgbClr val="C1A878"/>
    <a:srgbClr val="B6D7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7654" autoAdjust="0"/>
    <p:restoredTop sz="96110"/>
  </p:normalViewPr>
  <p:slideViewPr>
    <p:cSldViewPr snapToGrid="0">
      <p:cViewPr varScale="1">
        <p:scale>
          <a:sx n="20" d="100"/>
          <a:sy n="20" d="100"/>
        </p:scale>
        <p:origin x="1422" y="114"/>
      </p:cViewPr>
      <p:guideLst>
        <p:guide orient="horz" pos="10368"/>
        <p:guide pos="16128"/>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microsoft.com/office/2018/10/relationships/authors" Target="authors.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11" Type="http://schemas.openxmlformats.org/officeDocument/2006/relationships/customXml" Target="../customXml/item3.xml"/><Relationship Id="rId5" Type="http://schemas.openxmlformats.org/officeDocument/2006/relationships/viewProps" Target="viewProps.xml"/><Relationship Id="rId10" Type="http://schemas.openxmlformats.org/officeDocument/2006/relationships/customXml" Target="../customXml/item2.xml"/><Relationship Id="rId4" Type="http://schemas.openxmlformats.org/officeDocument/2006/relationships/presProps" Target="presProps.xml"/><Relationship Id="rId9"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793750" y="696913"/>
            <a:ext cx="54244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CE1DA-2A34-4C45-695D-E7ED46CE4B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E528D7-24BD-478F-154A-7AAD44889485}"/>
              </a:ext>
            </a:extLst>
          </p:cNvPr>
          <p:cNvSpPr>
            <a:spLocks noGrp="1" noRot="1" noChangeAspect="1"/>
          </p:cNvSpPr>
          <p:nvPr>
            <p:ph type="sldImg"/>
          </p:nvPr>
        </p:nvSpPr>
        <p:spPr>
          <a:xfrm>
            <a:off x="793750" y="696913"/>
            <a:ext cx="5422900" cy="3486150"/>
          </a:xfrm>
        </p:spPr>
        <p:txBody>
          <a:bodyPr/>
          <a:lstStyle/>
          <a:p>
            <a:endParaRPr lang="en-US" dirty="0"/>
          </a:p>
        </p:txBody>
      </p:sp>
      <p:sp>
        <p:nvSpPr>
          <p:cNvPr id="3" name="Notes Placeholder 2">
            <a:extLst>
              <a:ext uri="{FF2B5EF4-FFF2-40B4-BE49-F238E27FC236}">
                <a16:creationId xmlns:a16="http://schemas.microsoft.com/office/drawing/2014/main" id="{AC4F3DA9-4B2D-C455-C883-A0258F84D8BF}"/>
              </a:ext>
            </a:extLst>
          </p:cNvPr>
          <p:cNvSpPr>
            <a:spLocks noGrp="1"/>
          </p:cNvSpPr>
          <p:nvPr>
            <p:ph type="body" idx="1"/>
          </p:nvPr>
        </p:nvSpPr>
        <p:spPr/>
        <p:txBody>
          <a:bodyPr/>
          <a:lstStyle/>
          <a:p>
            <a:pPr marL="158750" indent="0">
              <a:buNone/>
            </a:pPr>
            <a:r>
              <a:rPr lang="en-US" u="sng" dirty="0"/>
              <a:t>Hypothesis: The g</a:t>
            </a:r>
            <a:r>
              <a:rPr lang="en-US" dirty="0"/>
              <a:t>eomorphological difference within the Gribble Gap watershed are reflected in gaining and losing reaches and will also show differences in the microbiological diversity of the gaining and losing reaches.</a:t>
            </a:r>
          </a:p>
          <a:p>
            <a:pPr marL="158750" indent="0">
              <a:buNone/>
            </a:pPr>
            <a:endParaRPr lang="en-US" dirty="0"/>
          </a:p>
          <a:p>
            <a:pPr marL="158750" indent="0">
              <a:buNone/>
            </a:pPr>
            <a:r>
              <a:rPr lang="en-US" strike="sngStrike" dirty="0"/>
              <a:t>Add departments</a:t>
            </a:r>
          </a:p>
          <a:p>
            <a:pPr marL="158750" indent="0">
              <a:buNone/>
            </a:pPr>
            <a:r>
              <a:rPr lang="en-US" dirty="0"/>
              <a:t>Add line to PCA instead and circle gaining vs losing</a:t>
            </a:r>
          </a:p>
          <a:p>
            <a:pPr marL="158750" indent="0">
              <a:buNone/>
            </a:pPr>
            <a:r>
              <a:rPr lang="en-US" strike="sngStrike" dirty="0"/>
              <a:t>December vs. May instead of Fall v spring</a:t>
            </a:r>
          </a:p>
        </p:txBody>
      </p:sp>
    </p:spTree>
    <p:extLst>
      <p:ext uri="{BB962C8B-B14F-4D97-AF65-F5344CB8AC3E}">
        <p14:creationId xmlns:p14="http://schemas.microsoft.com/office/powerpoint/2010/main" val="4109955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1745520" y="13765440"/>
            <a:ext cx="47715300" cy="5387400"/>
          </a:xfrm>
          <a:prstGeom prst="rect">
            <a:avLst/>
          </a:prstGeom>
        </p:spPr>
        <p:txBody>
          <a:bodyPr spcFirstLastPara="1" wrap="square" lIns="522825" tIns="522825" rIns="522825" bIns="522825" anchor="ctr" anchorCtr="0">
            <a:normAutofit/>
          </a:bodyPr>
          <a:lstStyle>
            <a:lvl1pPr lvl="0" algn="ctr">
              <a:spcBef>
                <a:spcPts val="0"/>
              </a:spcBef>
              <a:spcAft>
                <a:spcPts val="0"/>
              </a:spcAft>
              <a:buSzPts val="20600"/>
              <a:buNone/>
              <a:defRPr sz="20600"/>
            </a:lvl1pPr>
            <a:lvl2pPr lvl="1" algn="ctr">
              <a:spcBef>
                <a:spcPts val="0"/>
              </a:spcBef>
              <a:spcAft>
                <a:spcPts val="0"/>
              </a:spcAft>
              <a:buSzPts val="20600"/>
              <a:buNone/>
              <a:defRPr sz="20600"/>
            </a:lvl2pPr>
            <a:lvl3pPr lvl="2" algn="ctr">
              <a:spcBef>
                <a:spcPts val="0"/>
              </a:spcBef>
              <a:spcAft>
                <a:spcPts val="0"/>
              </a:spcAft>
              <a:buSzPts val="20600"/>
              <a:buNone/>
              <a:defRPr sz="20600"/>
            </a:lvl3pPr>
            <a:lvl4pPr lvl="3" algn="ctr">
              <a:spcBef>
                <a:spcPts val="0"/>
              </a:spcBef>
              <a:spcAft>
                <a:spcPts val="0"/>
              </a:spcAft>
              <a:buSzPts val="20600"/>
              <a:buNone/>
              <a:defRPr sz="20600"/>
            </a:lvl4pPr>
            <a:lvl5pPr lvl="4" algn="ctr">
              <a:spcBef>
                <a:spcPts val="0"/>
              </a:spcBef>
              <a:spcAft>
                <a:spcPts val="0"/>
              </a:spcAft>
              <a:buSzPts val="20600"/>
              <a:buNone/>
              <a:defRPr sz="20600"/>
            </a:lvl5pPr>
            <a:lvl6pPr lvl="5" algn="ctr">
              <a:spcBef>
                <a:spcPts val="0"/>
              </a:spcBef>
              <a:spcAft>
                <a:spcPts val="0"/>
              </a:spcAft>
              <a:buSzPts val="20600"/>
              <a:buNone/>
              <a:defRPr sz="20600"/>
            </a:lvl6pPr>
            <a:lvl7pPr lvl="6" algn="ctr">
              <a:spcBef>
                <a:spcPts val="0"/>
              </a:spcBef>
              <a:spcAft>
                <a:spcPts val="0"/>
              </a:spcAft>
              <a:buSzPts val="20600"/>
              <a:buNone/>
              <a:defRPr sz="20600"/>
            </a:lvl7pPr>
            <a:lvl8pPr lvl="7" algn="ctr">
              <a:spcBef>
                <a:spcPts val="0"/>
              </a:spcBef>
              <a:spcAft>
                <a:spcPts val="0"/>
              </a:spcAft>
              <a:buSzPts val="20600"/>
              <a:buNone/>
              <a:defRPr sz="20600"/>
            </a:lvl8pPr>
            <a:lvl9pPr lvl="8" algn="ctr">
              <a:spcBef>
                <a:spcPts val="0"/>
              </a:spcBef>
              <a:spcAft>
                <a:spcPts val="0"/>
              </a:spcAft>
              <a:buSzPts val="20600"/>
              <a:buNone/>
              <a:defRPr sz="20600"/>
            </a:lvl9pPr>
          </a:lstStyle>
          <a:p>
            <a:endParaRPr/>
          </a:p>
        </p:txBody>
      </p:sp>
      <p:sp>
        <p:nvSpPr>
          <p:cNvPr id="15" name="Google Shape;15;p3"/>
          <p:cNvSpPr txBox="1">
            <a:spLocks noGrp="1"/>
          </p:cNvSpPr>
          <p:nvPr>
            <p:ph type="sldNum" idx="12"/>
          </p:nvPr>
        </p:nvSpPr>
        <p:spPr>
          <a:xfrm>
            <a:off x="47445764" y="29844588"/>
            <a:ext cx="3072600" cy="2519100"/>
          </a:xfrm>
          <a:prstGeom prst="rect">
            <a:avLst/>
          </a:prstGeom>
        </p:spPr>
        <p:txBody>
          <a:bodyPr spcFirstLastPara="1" wrap="square" lIns="522825" tIns="522825" rIns="522825" bIns="5228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745520" y="2848160"/>
            <a:ext cx="47715300" cy="3665400"/>
          </a:xfrm>
          <a:prstGeom prst="rect">
            <a:avLst/>
          </a:prstGeom>
        </p:spPr>
        <p:txBody>
          <a:bodyPr spcFirstLastPara="1" wrap="square" lIns="522825" tIns="522825" rIns="522825" bIns="522825" anchor="t" anchorCtr="0">
            <a:normAutofit/>
          </a:bodyPr>
          <a:lstStyle>
            <a:lvl1pPr lvl="0">
              <a:spcBef>
                <a:spcPts val="0"/>
              </a:spcBef>
              <a:spcAft>
                <a:spcPts val="0"/>
              </a:spcAft>
              <a:buSzPts val="16000"/>
              <a:buNone/>
              <a:defRPr/>
            </a:lvl1pPr>
            <a:lvl2pPr lvl="1">
              <a:spcBef>
                <a:spcPts val="0"/>
              </a:spcBef>
              <a:spcAft>
                <a:spcPts val="0"/>
              </a:spcAft>
              <a:buSzPts val="16000"/>
              <a:buNone/>
              <a:defRPr/>
            </a:lvl2pPr>
            <a:lvl3pPr lvl="2">
              <a:spcBef>
                <a:spcPts val="0"/>
              </a:spcBef>
              <a:spcAft>
                <a:spcPts val="0"/>
              </a:spcAft>
              <a:buSzPts val="16000"/>
              <a:buNone/>
              <a:defRPr/>
            </a:lvl3pPr>
            <a:lvl4pPr lvl="3">
              <a:spcBef>
                <a:spcPts val="0"/>
              </a:spcBef>
              <a:spcAft>
                <a:spcPts val="0"/>
              </a:spcAft>
              <a:buSzPts val="16000"/>
              <a:buNone/>
              <a:defRPr/>
            </a:lvl4pPr>
            <a:lvl5pPr lvl="4">
              <a:spcBef>
                <a:spcPts val="0"/>
              </a:spcBef>
              <a:spcAft>
                <a:spcPts val="0"/>
              </a:spcAft>
              <a:buSzPts val="16000"/>
              <a:buNone/>
              <a:defRPr/>
            </a:lvl5pPr>
            <a:lvl6pPr lvl="5">
              <a:spcBef>
                <a:spcPts val="0"/>
              </a:spcBef>
              <a:spcAft>
                <a:spcPts val="0"/>
              </a:spcAft>
              <a:buSzPts val="16000"/>
              <a:buNone/>
              <a:defRPr/>
            </a:lvl6pPr>
            <a:lvl7pPr lvl="6">
              <a:spcBef>
                <a:spcPts val="0"/>
              </a:spcBef>
              <a:spcAft>
                <a:spcPts val="0"/>
              </a:spcAft>
              <a:buSzPts val="16000"/>
              <a:buNone/>
              <a:defRPr/>
            </a:lvl7pPr>
            <a:lvl8pPr lvl="7">
              <a:spcBef>
                <a:spcPts val="0"/>
              </a:spcBef>
              <a:spcAft>
                <a:spcPts val="0"/>
              </a:spcAft>
              <a:buSzPts val="16000"/>
              <a:buNone/>
              <a:defRPr/>
            </a:lvl8pPr>
            <a:lvl9pPr lvl="8">
              <a:spcBef>
                <a:spcPts val="0"/>
              </a:spcBef>
              <a:spcAft>
                <a:spcPts val="0"/>
              </a:spcAft>
              <a:buSzPts val="16000"/>
              <a:buNone/>
              <a:defRPr/>
            </a:lvl9pPr>
          </a:lstStyle>
          <a:p>
            <a:endParaRPr/>
          </a:p>
        </p:txBody>
      </p:sp>
      <p:sp>
        <p:nvSpPr>
          <p:cNvPr id="22" name="Google Shape;22;p5"/>
          <p:cNvSpPr txBox="1">
            <a:spLocks noGrp="1"/>
          </p:cNvSpPr>
          <p:nvPr>
            <p:ph type="body" idx="1"/>
          </p:nvPr>
        </p:nvSpPr>
        <p:spPr>
          <a:xfrm>
            <a:off x="1745520" y="7375840"/>
            <a:ext cx="22399500" cy="21864900"/>
          </a:xfrm>
          <a:prstGeom prst="rect">
            <a:avLst/>
          </a:prstGeom>
        </p:spPr>
        <p:txBody>
          <a:bodyPr spcFirstLastPara="1" wrap="square" lIns="522825" tIns="522825" rIns="522825" bIns="522825" anchor="t" anchorCtr="0">
            <a:normAutofit/>
          </a:bodyPr>
          <a:lstStyle>
            <a:lvl1pPr marL="457200" lvl="0" indent="-736600">
              <a:spcBef>
                <a:spcPts val="0"/>
              </a:spcBef>
              <a:spcAft>
                <a:spcPts val="0"/>
              </a:spcAft>
              <a:buSzPts val="8000"/>
              <a:buChar char="●"/>
              <a:defRPr sz="8000"/>
            </a:lvl1pPr>
            <a:lvl2pPr marL="914400" lvl="1" indent="-666750">
              <a:spcBef>
                <a:spcPts val="0"/>
              </a:spcBef>
              <a:spcAft>
                <a:spcPts val="0"/>
              </a:spcAft>
              <a:buSzPts val="6900"/>
              <a:buChar char="○"/>
              <a:defRPr sz="6900"/>
            </a:lvl2pPr>
            <a:lvl3pPr marL="1371600" lvl="2" indent="-666750">
              <a:spcBef>
                <a:spcPts val="0"/>
              </a:spcBef>
              <a:spcAft>
                <a:spcPts val="0"/>
              </a:spcAft>
              <a:buSzPts val="6900"/>
              <a:buChar char="■"/>
              <a:defRPr sz="6900"/>
            </a:lvl3pPr>
            <a:lvl4pPr marL="1828800" lvl="3" indent="-666750">
              <a:spcBef>
                <a:spcPts val="0"/>
              </a:spcBef>
              <a:spcAft>
                <a:spcPts val="0"/>
              </a:spcAft>
              <a:buSzPts val="6900"/>
              <a:buChar char="●"/>
              <a:defRPr sz="6900"/>
            </a:lvl4pPr>
            <a:lvl5pPr marL="2286000" lvl="4" indent="-666750">
              <a:spcBef>
                <a:spcPts val="0"/>
              </a:spcBef>
              <a:spcAft>
                <a:spcPts val="0"/>
              </a:spcAft>
              <a:buSzPts val="6900"/>
              <a:buChar char="○"/>
              <a:defRPr sz="6900"/>
            </a:lvl5pPr>
            <a:lvl6pPr marL="2743200" lvl="5" indent="-666750">
              <a:spcBef>
                <a:spcPts val="0"/>
              </a:spcBef>
              <a:spcAft>
                <a:spcPts val="0"/>
              </a:spcAft>
              <a:buSzPts val="6900"/>
              <a:buChar char="■"/>
              <a:defRPr sz="6900"/>
            </a:lvl6pPr>
            <a:lvl7pPr marL="3200400" lvl="6" indent="-666750">
              <a:spcBef>
                <a:spcPts val="0"/>
              </a:spcBef>
              <a:spcAft>
                <a:spcPts val="0"/>
              </a:spcAft>
              <a:buSzPts val="6900"/>
              <a:buChar char="●"/>
              <a:defRPr sz="6900"/>
            </a:lvl7pPr>
            <a:lvl8pPr marL="3657600" lvl="7" indent="-666750">
              <a:spcBef>
                <a:spcPts val="0"/>
              </a:spcBef>
              <a:spcAft>
                <a:spcPts val="0"/>
              </a:spcAft>
              <a:buSzPts val="6900"/>
              <a:buChar char="○"/>
              <a:defRPr sz="6900"/>
            </a:lvl8pPr>
            <a:lvl9pPr marL="4114800" lvl="8" indent="-666750">
              <a:spcBef>
                <a:spcPts val="0"/>
              </a:spcBef>
              <a:spcAft>
                <a:spcPts val="0"/>
              </a:spcAft>
              <a:buSzPts val="6900"/>
              <a:buChar char="■"/>
              <a:defRPr sz="6900"/>
            </a:lvl9pPr>
          </a:lstStyle>
          <a:p>
            <a:endParaRPr/>
          </a:p>
        </p:txBody>
      </p:sp>
      <p:sp>
        <p:nvSpPr>
          <p:cNvPr id="23" name="Google Shape;23;p5"/>
          <p:cNvSpPr txBox="1">
            <a:spLocks noGrp="1"/>
          </p:cNvSpPr>
          <p:nvPr>
            <p:ph type="body" idx="2"/>
          </p:nvPr>
        </p:nvSpPr>
        <p:spPr>
          <a:xfrm>
            <a:off x="27061440" y="7375840"/>
            <a:ext cx="22399500" cy="21864900"/>
          </a:xfrm>
          <a:prstGeom prst="rect">
            <a:avLst/>
          </a:prstGeom>
        </p:spPr>
        <p:txBody>
          <a:bodyPr spcFirstLastPara="1" wrap="square" lIns="522825" tIns="522825" rIns="522825" bIns="522825" anchor="t" anchorCtr="0">
            <a:normAutofit/>
          </a:bodyPr>
          <a:lstStyle>
            <a:lvl1pPr marL="457200" lvl="0" indent="-736600">
              <a:spcBef>
                <a:spcPts val="0"/>
              </a:spcBef>
              <a:spcAft>
                <a:spcPts val="0"/>
              </a:spcAft>
              <a:buSzPts val="8000"/>
              <a:buChar char="●"/>
              <a:defRPr sz="8000"/>
            </a:lvl1pPr>
            <a:lvl2pPr marL="914400" lvl="1" indent="-666750">
              <a:spcBef>
                <a:spcPts val="0"/>
              </a:spcBef>
              <a:spcAft>
                <a:spcPts val="0"/>
              </a:spcAft>
              <a:buSzPts val="6900"/>
              <a:buChar char="○"/>
              <a:defRPr sz="6900"/>
            </a:lvl2pPr>
            <a:lvl3pPr marL="1371600" lvl="2" indent="-666750">
              <a:spcBef>
                <a:spcPts val="0"/>
              </a:spcBef>
              <a:spcAft>
                <a:spcPts val="0"/>
              </a:spcAft>
              <a:buSzPts val="6900"/>
              <a:buChar char="■"/>
              <a:defRPr sz="6900"/>
            </a:lvl3pPr>
            <a:lvl4pPr marL="1828800" lvl="3" indent="-666750">
              <a:spcBef>
                <a:spcPts val="0"/>
              </a:spcBef>
              <a:spcAft>
                <a:spcPts val="0"/>
              </a:spcAft>
              <a:buSzPts val="6900"/>
              <a:buChar char="●"/>
              <a:defRPr sz="6900"/>
            </a:lvl4pPr>
            <a:lvl5pPr marL="2286000" lvl="4" indent="-666750">
              <a:spcBef>
                <a:spcPts val="0"/>
              </a:spcBef>
              <a:spcAft>
                <a:spcPts val="0"/>
              </a:spcAft>
              <a:buSzPts val="6900"/>
              <a:buChar char="○"/>
              <a:defRPr sz="6900"/>
            </a:lvl5pPr>
            <a:lvl6pPr marL="2743200" lvl="5" indent="-666750">
              <a:spcBef>
                <a:spcPts val="0"/>
              </a:spcBef>
              <a:spcAft>
                <a:spcPts val="0"/>
              </a:spcAft>
              <a:buSzPts val="6900"/>
              <a:buChar char="■"/>
              <a:defRPr sz="6900"/>
            </a:lvl6pPr>
            <a:lvl7pPr marL="3200400" lvl="6" indent="-666750">
              <a:spcBef>
                <a:spcPts val="0"/>
              </a:spcBef>
              <a:spcAft>
                <a:spcPts val="0"/>
              </a:spcAft>
              <a:buSzPts val="6900"/>
              <a:buChar char="●"/>
              <a:defRPr sz="6900"/>
            </a:lvl7pPr>
            <a:lvl8pPr marL="3657600" lvl="7" indent="-666750">
              <a:spcBef>
                <a:spcPts val="0"/>
              </a:spcBef>
              <a:spcAft>
                <a:spcPts val="0"/>
              </a:spcAft>
              <a:buSzPts val="6900"/>
              <a:buChar char="○"/>
              <a:defRPr sz="6900"/>
            </a:lvl8pPr>
            <a:lvl9pPr marL="4114800" lvl="8" indent="-666750">
              <a:spcBef>
                <a:spcPts val="0"/>
              </a:spcBef>
              <a:spcAft>
                <a:spcPts val="0"/>
              </a:spcAft>
              <a:buSzPts val="6900"/>
              <a:buChar char="■"/>
              <a:defRPr sz="6900"/>
            </a:lvl9pPr>
          </a:lstStyle>
          <a:p>
            <a:endParaRPr/>
          </a:p>
        </p:txBody>
      </p:sp>
      <p:sp>
        <p:nvSpPr>
          <p:cNvPr id="24" name="Google Shape;24;p5"/>
          <p:cNvSpPr txBox="1">
            <a:spLocks noGrp="1"/>
          </p:cNvSpPr>
          <p:nvPr>
            <p:ph type="sldNum" idx="12"/>
          </p:nvPr>
        </p:nvSpPr>
        <p:spPr>
          <a:xfrm>
            <a:off x="47445764" y="29844588"/>
            <a:ext cx="3072600" cy="2519100"/>
          </a:xfrm>
          <a:prstGeom prst="rect">
            <a:avLst/>
          </a:prstGeom>
        </p:spPr>
        <p:txBody>
          <a:bodyPr spcFirstLastPara="1" wrap="square" lIns="522825" tIns="522825" rIns="522825" bIns="5228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745520" y="2848160"/>
            <a:ext cx="47715300" cy="3665400"/>
          </a:xfrm>
          <a:prstGeom prst="rect">
            <a:avLst/>
          </a:prstGeom>
        </p:spPr>
        <p:txBody>
          <a:bodyPr spcFirstLastPara="1" wrap="square" lIns="522825" tIns="522825" rIns="522825" bIns="522825" anchor="t" anchorCtr="0">
            <a:normAutofit/>
          </a:bodyPr>
          <a:lstStyle>
            <a:lvl1pPr lvl="0">
              <a:spcBef>
                <a:spcPts val="0"/>
              </a:spcBef>
              <a:spcAft>
                <a:spcPts val="0"/>
              </a:spcAft>
              <a:buSzPts val="16000"/>
              <a:buNone/>
              <a:defRPr/>
            </a:lvl1pPr>
            <a:lvl2pPr lvl="1">
              <a:spcBef>
                <a:spcPts val="0"/>
              </a:spcBef>
              <a:spcAft>
                <a:spcPts val="0"/>
              </a:spcAft>
              <a:buSzPts val="16000"/>
              <a:buNone/>
              <a:defRPr/>
            </a:lvl2pPr>
            <a:lvl3pPr lvl="2">
              <a:spcBef>
                <a:spcPts val="0"/>
              </a:spcBef>
              <a:spcAft>
                <a:spcPts val="0"/>
              </a:spcAft>
              <a:buSzPts val="16000"/>
              <a:buNone/>
              <a:defRPr/>
            </a:lvl3pPr>
            <a:lvl4pPr lvl="3">
              <a:spcBef>
                <a:spcPts val="0"/>
              </a:spcBef>
              <a:spcAft>
                <a:spcPts val="0"/>
              </a:spcAft>
              <a:buSzPts val="16000"/>
              <a:buNone/>
              <a:defRPr/>
            </a:lvl4pPr>
            <a:lvl5pPr lvl="4">
              <a:spcBef>
                <a:spcPts val="0"/>
              </a:spcBef>
              <a:spcAft>
                <a:spcPts val="0"/>
              </a:spcAft>
              <a:buSzPts val="16000"/>
              <a:buNone/>
              <a:defRPr/>
            </a:lvl5pPr>
            <a:lvl6pPr lvl="5">
              <a:spcBef>
                <a:spcPts val="0"/>
              </a:spcBef>
              <a:spcAft>
                <a:spcPts val="0"/>
              </a:spcAft>
              <a:buSzPts val="16000"/>
              <a:buNone/>
              <a:defRPr/>
            </a:lvl6pPr>
            <a:lvl7pPr lvl="6">
              <a:spcBef>
                <a:spcPts val="0"/>
              </a:spcBef>
              <a:spcAft>
                <a:spcPts val="0"/>
              </a:spcAft>
              <a:buSzPts val="16000"/>
              <a:buNone/>
              <a:defRPr/>
            </a:lvl7pPr>
            <a:lvl8pPr lvl="7">
              <a:spcBef>
                <a:spcPts val="0"/>
              </a:spcBef>
              <a:spcAft>
                <a:spcPts val="0"/>
              </a:spcAft>
              <a:buSzPts val="16000"/>
              <a:buNone/>
              <a:defRPr/>
            </a:lvl8pPr>
            <a:lvl9pPr lvl="8">
              <a:spcBef>
                <a:spcPts val="0"/>
              </a:spcBef>
              <a:spcAft>
                <a:spcPts val="0"/>
              </a:spcAft>
              <a:buSzPts val="16000"/>
              <a:buNone/>
              <a:defRPr/>
            </a:lvl9pPr>
          </a:lstStyle>
          <a:p>
            <a:endParaRPr/>
          </a:p>
        </p:txBody>
      </p:sp>
      <p:sp>
        <p:nvSpPr>
          <p:cNvPr id="27" name="Google Shape;27;p6"/>
          <p:cNvSpPr txBox="1">
            <a:spLocks noGrp="1"/>
          </p:cNvSpPr>
          <p:nvPr>
            <p:ph type="sldNum" idx="12"/>
          </p:nvPr>
        </p:nvSpPr>
        <p:spPr>
          <a:xfrm>
            <a:off x="47445764" y="29844588"/>
            <a:ext cx="3072600" cy="2519100"/>
          </a:xfrm>
          <a:prstGeom prst="rect">
            <a:avLst/>
          </a:prstGeom>
        </p:spPr>
        <p:txBody>
          <a:bodyPr spcFirstLastPara="1" wrap="square" lIns="522825" tIns="522825" rIns="522825" bIns="5228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1745520" y="3555840"/>
            <a:ext cx="15724800" cy="4836600"/>
          </a:xfrm>
          <a:prstGeom prst="rect">
            <a:avLst/>
          </a:prstGeom>
        </p:spPr>
        <p:txBody>
          <a:bodyPr spcFirstLastPara="1" wrap="square" lIns="522825" tIns="522825" rIns="522825" bIns="522825" anchor="b" anchorCtr="0">
            <a:normAutofit/>
          </a:bodyPr>
          <a:lstStyle>
            <a:lvl1pPr lvl="0">
              <a:spcBef>
                <a:spcPts val="0"/>
              </a:spcBef>
              <a:spcAft>
                <a:spcPts val="0"/>
              </a:spcAft>
              <a:buSzPts val="13700"/>
              <a:buNone/>
              <a:defRPr sz="13700"/>
            </a:lvl1pPr>
            <a:lvl2pPr lvl="1">
              <a:spcBef>
                <a:spcPts val="0"/>
              </a:spcBef>
              <a:spcAft>
                <a:spcPts val="0"/>
              </a:spcAft>
              <a:buSzPts val="13700"/>
              <a:buNone/>
              <a:defRPr sz="13700"/>
            </a:lvl2pPr>
            <a:lvl3pPr lvl="2">
              <a:spcBef>
                <a:spcPts val="0"/>
              </a:spcBef>
              <a:spcAft>
                <a:spcPts val="0"/>
              </a:spcAft>
              <a:buSzPts val="13700"/>
              <a:buNone/>
              <a:defRPr sz="13700"/>
            </a:lvl3pPr>
            <a:lvl4pPr lvl="3">
              <a:spcBef>
                <a:spcPts val="0"/>
              </a:spcBef>
              <a:spcAft>
                <a:spcPts val="0"/>
              </a:spcAft>
              <a:buSzPts val="13700"/>
              <a:buNone/>
              <a:defRPr sz="13700"/>
            </a:lvl4pPr>
            <a:lvl5pPr lvl="4">
              <a:spcBef>
                <a:spcPts val="0"/>
              </a:spcBef>
              <a:spcAft>
                <a:spcPts val="0"/>
              </a:spcAft>
              <a:buSzPts val="13700"/>
              <a:buNone/>
              <a:defRPr sz="13700"/>
            </a:lvl5pPr>
            <a:lvl6pPr lvl="5">
              <a:spcBef>
                <a:spcPts val="0"/>
              </a:spcBef>
              <a:spcAft>
                <a:spcPts val="0"/>
              </a:spcAft>
              <a:buSzPts val="13700"/>
              <a:buNone/>
              <a:defRPr sz="13700"/>
            </a:lvl6pPr>
            <a:lvl7pPr lvl="6">
              <a:spcBef>
                <a:spcPts val="0"/>
              </a:spcBef>
              <a:spcAft>
                <a:spcPts val="0"/>
              </a:spcAft>
              <a:buSzPts val="13700"/>
              <a:buNone/>
              <a:defRPr sz="13700"/>
            </a:lvl7pPr>
            <a:lvl8pPr lvl="7">
              <a:spcBef>
                <a:spcPts val="0"/>
              </a:spcBef>
              <a:spcAft>
                <a:spcPts val="0"/>
              </a:spcAft>
              <a:buSzPts val="13700"/>
              <a:buNone/>
              <a:defRPr sz="13700"/>
            </a:lvl8pPr>
            <a:lvl9pPr lvl="8">
              <a:spcBef>
                <a:spcPts val="0"/>
              </a:spcBef>
              <a:spcAft>
                <a:spcPts val="0"/>
              </a:spcAft>
              <a:buSzPts val="13700"/>
              <a:buNone/>
              <a:defRPr sz="13700"/>
            </a:lvl9pPr>
          </a:lstStyle>
          <a:p>
            <a:endParaRPr/>
          </a:p>
        </p:txBody>
      </p:sp>
      <p:sp>
        <p:nvSpPr>
          <p:cNvPr id="30" name="Google Shape;30;p7"/>
          <p:cNvSpPr txBox="1">
            <a:spLocks noGrp="1"/>
          </p:cNvSpPr>
          <p:nvPr>
            <p:ph type="body" idx="1"/>
          </p:nvPr>
        </p:nvSpPr>
        <p:spPr>
          <a:xfrm>
            <a:off x="1745520" y="8893440"/>
            <a:ext cx="15724800" cy="20348100"/>
          </a:xfrm>
          <a:prstGeom prst="rect">
            <a:avLst/>
          </a:prstGeom>
        </p:spPr>
        <p:txBody>
          <a:bodyPr spcFirstLastPara="1" wrap="square" lIns="522825" tIns="522825" rIns="522825" bIns="522825" anchor="t" anchorCtr="0">
            <a:normAutofit/>
          </a:bodyPr>
          <a:lstStyle>
            <a:lvl1pPr marL="457200" lvl="0" indent="-666750">
              <a:spcBef>
                <a:spcPts val="0"/>
              </a:spcBef>
              <a:spcAft>
                <a:spcPts val="0"/>
              </a:spcAft>
              <a:buSzPts val="6900"/>
              <a:buChar char="●"/>
              <a:defRPr sz="6900"/>
            </a:lvl1pPr>
            <a:lvl2pPr marL="914400" lvl="1" indent="-666750">
              <a:spcBef>
                <a:spcPts val="0"/>
              </a:spcBef>
              <a:spcAft>
                <a:spcPts val="0"/>
              </a:spcAft>
              <a:buSzPts val="6900"/>
              <a:buChar char="○"/>
              <a:defRPr sz="6900"/>
            </a:lvl2pPr>
            <a:lvl3pPr marL="1371600" lvl="2" indent="-666750">
              <a:spcBef>
                <a:spcPts val="0"/>
              </a:spcBef>
              <a:spcAft>
                <a:spcPts val="0"/>
              </a:spcAft>
              <a:buSzPts val="6900"/>
              <a:buChar char="■"/>
              <a:defRPr sz="6900"/>
            </a:lvl3pPr>
            <a:lvl4pPr marL="1828800" lvl="3" indent="-666750">
              <a:spcBef>
                <a:spcPts val="0"/>
              </a:spcBef>
              <a:spcAft>
                <a:spcPts val="0"/>
              </a:spcAft>
              <a:buSzPts val="6900"/>
              <a:buChar char="●"/>
              <a:defRPr sz="6900"/>
            </a:lvl4pPr>
            <a:lvl5pPr marL="2286000" lvl="4" indent="-666750">
              <a:spcBef>
                <a:spcPts val="0"/>
              </a:spcBef>
              <a:spcAft>
                <a:spcPts val="0"/>
              </a:spcAft>
              <a:buSzPts val="6900"/>
              <a:buChar char="○"/>
              <a:defRPr sz="6900"/>
            </a:lvl5pPr>
            <a:lvl6pPr marL="2743200" lvl="5" indent="-666750">
              <a:spcBef>
                <a:spcPts val="0"/>
              </a:spcBef>
              <a:spcAft>
                <a:spcPts val="0"/>
              </a:spcAft>
              <a:buSzPts val="6900"/>
              <a:buChar char="■"/>
              <a:defRPr sz="6900"/>
            </a:lvl6pPr>
            <a:lvl7pPr marL="3200400" lvl="6" indent="-666750">
              <a:spcBef>
                <a:spcPts val="0"/>
              </a:spcBef>
              <a:spcAft>
                <a:spcPts val="0"/>
              </a:spcAft>
              <a:buSzPts val="6900"/>
              <a:buChar char="●"/>
              <a:defRPr sz="6900"/>
            </a:lvl7pPr>
            <a:lvl8pPr marL="3657600" lvl="7" indent="-666750">
              <a:spcBef>
                <a:spcPts val="0"/>
              </a:spcBef>
              <a:spcAft>
                <a:spcPts val="0"/>
              </a:spcAft>
              <a:buSzPts val="6900"/>
              <a:buChar char="○"/>
              <a:defRPr sz="6900"/>
            </a:lvl8pPr>
            <a:lvl9pPr marL="4114800" lvl="8" indent="-666750">
              <a:spcBef>
                <a:spcPts val="0"/>
              </a:spcBef>
              <a:spcAft>
                <a:spcPts val="0"/>
              </a:spcAft>
              <a:buSzPts val="6900"/>
              <a:buChar char="■"/>
              <a:defRPr sz="6900"/>
            </a:lvl9pPr>
          </a:lstStyle>
          <a:p>
            <a:endParaRPr/>
          </a:p>
        </p:txBody>
      </p:sp>
      <p:sp>
        <p:nvSpPr>
          <p:cNvPr id="31" name="Google Shape;31;p7"/>
          <p:cNvSpPr txBox="1">
            <a:spLocks noGrp="1"/>
          </p:cNvSpPr>
          <p:nvPr>
            <p:ph type="sldNum" idx="12"/>
          </p:nvPr>
        </p:nvSpPr>
        <p:spPr>
          <a:xfrm>
            <a:off x="47445764" y="29844588"/>
            <a:ext cx="3072600" cy="2519100"/>
          </a:xfrm>
          <a:prstGeom prst="rect">
            <a:avLst/>
          </a:prstGeom>
        </p:spPr>
        <p:txBody>
          <a:bodyPr spcFirstLastPara="1" wrap="square" lIns="522825" tIns="522825" rIns="522825" bIns="5228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2745400" y="2880960"/>
            <a:ext cx="35659800" cy="26181000"/>
          </a:xfrm>
          <a:prstGeom prst="rect">
            <a:avLst/>
          </a:prstGeom>
        </p:spPr>
        <p:txBody>
          <a:bodyPr spcFirstLastPara="1" wrap="square" lIns="522825" tIns="522825" rIns="522825" bIns="522825" anchor="ctr" anchorCtr="0">
            <a:normAutofit/>
          </a:bodyPr>
          <a:lstStyle>
            <a:lvl1pPr lvl="0">
              <a:spcBef>
                <a:spcPts val="0"/>
              </a:spcBef>
              <a:spcAft>
                <a:spcPts val="0"/>
              </a:spcAft>
              <a:buSzPts val="27400"/>
              <a:buNone/>
              <a:defRPr sz="27400"/>
            </a:lvl1pPr>
            <a:lvl2pPr lvl="1">
              <a:spcBef>
                <a:spcPts val="0"/>
              </a:spcBef>
              <a:spcAft>
                <a:spcPts val="0"/>
              </a:spcAft>
              <a:buSzPts val="27400"/>
              <a:buNone/>
              <a:defRPr sz="27400"/>
            </a:lvl2pPr>
            <a:lvl3pPr lvl="2">
              <a:spcBef>
                <a:spcPts val="0"/>
              </a:spcBef>
              <a:spcAft>
                <a:spcPts val="0"/>
              </a:spcAft>
              <a:buSzPts val="27400"/>
              <a:buNone/>
              <a:defRPr sz="27400"/>
            </a:lvl3pPr>
            <a:lvl4pPr lvl="3">
              <a:spcBef>
                <a:spcPts val="0"/>
              </a:spcBef>
              <a:spcAft>
                <a:spcPts val="0"/>
              </a:spcAft>
              <a:buSzPts val="27400"/>
              <a:buNone/>
              <a:defRPr sz="27400"/>
            </a:lvl4pPr>
            <a:lvl5pPr lvl="4">
              <a:spcBef>
                <a:spcPts val="0"/>
              </a:spcBef>
              <a:spcAft>
                <a:spcPts val="0"/>
              </a:spcAft>
              <a:buSzPts val="27400"/>
              <a:buNone/>
              <a:defRPr sz="27400"/>
            </a:lvl5pPr>
            <a:lvl6pPr lvl="5">
              <a:spcBef>
                <a:spcPts val="0"/>
              </a:spcBef>
              <a:spcAft>
                <a:spcPts val="0"/>
              </a:spcAft>
              <a:buSzPts val="27400"/>
              <a:buNone/>
              <a:defRPr sz="27400"/>
            </a:lvl6pPr>
            <a:lvl7pPr lvl="6">
              <a:spcBef>
                <a:spcPts val="0"/>
              </a:spcBef>
              <a:spcAft>
                <a:spcPts val="0"/>
              </a:spcAft>
              <a:buSzPts val="27400"/>
              <a:buNone/>
              <a:defRPr sz="27400"/>
            </a:lvl7pPr>
            <a:lvl8pPr lvl="7">
              <a:spcBef>
                <a:spcPts val="0"/>
              </a:spcBef>
              <a:spcAft>
                <a:spcPts val="0"/>
              </a:spcAft>
              <a:buSzPts val="27400"/>
              <a:buNone/>
              <a:defRPr sz="27400"/>
            </a:lvl8pPr>
            <a:lvl9pPr lvl="8">
              <a:spcBef>
                <a:spcPts val="0"/>
              </a:spcBef>
              <a:spcAft>
                <a:spcPts val="0"/>
              </a:spcAft>
              <a:buSzPts val="27400"/>
              <a:buNone/>
              <a:defRPr sz="27400"/>
            </a:lvl9pPr>
          </a:lstStyle>
          <a:p>
            <a:endParaRPr/>
          </a:p>
        </p:txBody>
      </p:sp>
      <p:sp>
        <p:nvSpPr>
          <p:cNvPr id="34" name="Google Shape;34;p8"/>
          <p:cNvSpPr txBox="1">
            <a:spLocks noGrp="1"/>
          </p:cNvSpPr>
          <p:nvPr>
            <p:ph type="sldNum" idx="12"/>
          </p:nvPr>
        </p:nvSpPr>
        <p:spPr>
          <a:xfrm>
            <a:off x="47445764" y="29844588"/>
            <a:ext cx="3072600" cy="2519100"/>
          </a:xfrm>
          <a:prstGeom prst="rect">
            <a:avLst/>
          </a:prstGeom>
        </p:spPr>
        <p:txBody>
          <a:bodyPr spcFirstLastPara="1" wrap="square" lIns="522825" tIns="522825" rIns="522825" bIns="5228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25603200" y="-800"/>
            <a:ext cx="25603200" cy="32918400"/>
          </a:xfrm>
          <a:prstGeom prst="rect">
            <a:avLst/>
          </a:prstGeom>
          <a:solidFill>
            <a:schemeClr val="lt2"/>
          </a:solidFill>
          <a:ln>
            <a:noFill/>
          </a:ln>
        </p:spPr>
        <p:txBody>
          <a:bodyPr spcFirstLastPara="1" wrap="square" lIns="522825" tIns="522825" rIns="522825" bIns="5228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1486800" y="7892320"/>
            <a:ext cx="22653000" cy="9486600"/>
          </a:xfrm>
          <a:prstGeom prst="rect">
            <a:avLst/>
          </a:prstGeom>
        </p:spPr>
        <p:txBody>
          <a:bodyPr spcFirstLastPara="1" wrap="square" lIns="522825" tIns="522825" rIns="522825" bIns="522825" anchor="b" anchorCtr="0">
            <a:normAutofit/>
          </a:bodyPr>
          <a:lstStyle>
            <a:lvl1pPr lvl="0" algn="ctr">
              <a:spcBef>
                <a:spcPts val="0"/>
              </a:spcBef>
              <a:spcAft>
                <a:spcPts val="0"/>
              </a:spcAft>
              <a:buSzPts val="24000"/>
              <a:buNone/>
              <a:defRPr sz="24000"/>
            </a:lvl1pPr>
            <a:lvl2pPr lvl="1" algn="ctr">
              <a:spcBef>
                <a:spcPts val="0"/>
              </a:spcBef>
              <a:spcAft>
                <a:spcPts val="0"/>
              </a:spcAft>
              <a:buSzPts val="24000"/>
              <a:buNone/>
              <a:defRPr sz="24000"/>
            </a:lvl2pPr>
            <a:lvl3pPr lvl="2" algn="ctr">
              <a:spcBef>
                <a:spcPts val="0"/>
              </a:spcBef>
              <a:spcAft>
                <a:spcPts val="0"/>
              </a:spcAft>
              <a:buSzPts val="24000"/>
              <a:buNone/>
              <a:defRPr sz="24000"/>
            </a:lvl3pPr>
            <a:lvl4pPr lvl="3" algn="ctr">
              <a:spcBef>
                <a:spcPts val="0"/>
              </a:spcBef>
              <a:spcAft>
                <a:spcPts val="0"/>
              </a:spcAft>
              <a:buSzPts val="24000"/>
              <a:buNone/>
              <a:defRPr sz="24000"/>
            </a:lvl4pPr>
            <a:lvl5pPr lvl="4" algn="ctr">
              <a:spcBef>
                <a:spcPts val="0"/>
              </a:spcBef>
              <a:spcAft>
                <a:spcPts val="0"/>
              </a:spcAft>
              <a:buSzPts val="24000"/>
              <a:buNone/>
              <a:defRPr sz="24000"/>
            </a:lvl5pPr>
            <a:lvl6pPr lvl="5" algn="ctr">
              <a:spcBef>
                <a:spcPts val="0"/>
              </a:spcBef>
              <a:spcAft>
                <a:spcPts val="0"/>
              </a:spcAft>
              <a:buSzPts val="24000"/>
              <a:buNone/>
              <a:defRPr sz="24000"/>
            </a:lvl6pPr>
            <a:lvl7pPr lvl="6" algn="ctr">
              <a:spcBef>
                <a:spcPts val="0"/>
              </a:spcBef>
              <a:spcAft>
                <a:spcPts val="0"/>
              </a:spcAft>
              <a:buSzPts val="24000"/>
              <a:buNone/>
              <a:defRPr sz="24000"/>
            </a:lvl7pPr>
            <a:lvl8pPr lvl="7" algn="ctr">
              <a:spcBef>
                <a:spcPts val="0"/>
              </a:spcBef>
              <a:spcAft>
                <a:spcPts val="0"/>
              </a:spcAft>
              <a:buSzPts val="24000"/>
              <a:buNone/>
              <a:defRPr sz="24000"/>
            </a:lvl8pPr>
            <a:lvl9pPr lvl="8" algn="ctr">
              <a:spcBef>
                <a:spcPts val="0"/>
              </a:spcBef>
              <a:spcAft>
                <a:spcPts val="0"/>
              </a:spcAft>
              <a:buSzPts val="24000"/>
              <a:buNone/>
              <a:defRPr sz="24000"/>
            </a:lvl9pPr>
          </a:lstStyle>
          <a:p>
            <a:endParaRPr/>
          </a:p>
        </p:txBody>
      </p:sp>
      <p:sp>
        <p:nvSpPr>
          <p:cNvPr id="38" name="Google Shape;38;p9"/>
          <p:cNvSpPr txBox="1">
            <a:spLocks noGrp="1"/>
          </p:cNvSpPr>
          <p:nvPr>
            <p:ph type="subTitle" idx="1"/>
          </p:nvPr>
        </p:nvSpPr>
        <p:spPr>
          <a:xfrm>
            <a:off x="1486800" y="17939680"/>
            <a:ext cx="22653000" cy="7904700"/>
          </a:xfrm>
          <a:prstGeom prst="rect">
            <a:avLst/>
          </a:prstGeom>
        </p:spPr>
        <p:txBody>
          <a:bodyPr spcFirstLastPara="1" wrap="square" lIns="522825" tIns="522825" rIns="522825" bIns="522825" anchor="t"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39" name="Google Shape;39;p9"/>
          <p:cNvSpPr txBox="1">
            <a:spLocks noGrp="1"/>
          </p:cNvSpPr>
          <p:nvPr>
            <p:ph type="body" idx="2"/>
          </p:nvPr>
        </p:nvSpPr>
        <p:spPr>
          <a:xfrm>
            <a:off x="27661200" y="4634080"/>
            <a:ext cx="21487200" cy="23648700"/>
          </a:xfrm>
          <a:prstGeom prst="rect">
            <a:avLst/>
          </a:prstGeom>
        </p:spPr>
        <p:txBody>
          <a:bodyPr spcFirstLastPara="1" wrap="square" lIns="522825" tIns="522825" rIns="522825" bIns="522825" anchor="ctr" anchorCtr="0">
            <a:normAutofit/>
          </a:bodyPr>
          <a:lstStyle>
            <a:lvl1pPr marL="457200" lvl="0" indent="-882650">
              <a:spcBef>
                <a:spcPts val="0"/>
              </a:spcBef>
              <a:spcAft>
                <a:spcPts val="0"/>
              </a:spcAft>
              <a:buSzPts val="10300"/>
              <a:buChar char="●"/>
              <a:defRPr/>
            </a:lvl1pPr>
            <a:lvl2pPr marL="914400" lvl="1" indent="-736600">
              <a:spcBef>
                <a:spcPts val="0"/>
              </a:spcBef>
              <a:spcAft>
                <a:spcPts val="0"/>
              </a:spcAft>
              <a:buSzPts val="8000"/>
              <a:buChar char="○"/>
              <a:defRPr/>
            </a:lvl2pPr>
            <a:lvl3pPr marL="1371600" lvl="2" indent="-736600">
              <a:spcBef>
                <a:spcPts val="0"/>
              </a:spcBef>
              <a:spcAft>
                <a:spcPts val="0"/>
              </a:spcAft>
              <a:buSzPts val="8000"/>
              <a:buChar char="■"/>
              <a:defRPr/>
            </a:lvl3pPr>
            <a:lvl4pPr marL="1828800" lvl="3" indent="-736600">
              <a:spcBef>
                <a:spcPts val="0"/>
              </a:spcBef>
              <a:spcAft>
                <a:spcPts val="0"/>
              </a:spcAft>
              <a:buSzPts val="8000"/>
              <a:buChar char="●"/>
              <a:defRPr/>
            </a:lvl4pPr>
            <a:lvl5pPr marL="2286000" lvl="4" indent="-736600">
              <a:spcBef>
                <a:spcPts val="0"/>
              </a:spcBef>
              <a:spcAft>
                <a:spcPts val="0"/>
              </a:spcAft>
              <a:buSzPts val="8000"/>
              <a:buChar char="○"/>
              <a:defRPr/>
            </a:lvl5pPr>
            <a:lvl6pPr marL="2743200" lvl="5" indent="-736600">
              <a:spcBef>
                <a:spcPts val="0"/>
              </a:spcBef>
              <a:spcAft>
                <a:spcPts val="0"/>
              </a:spcAft>
              <a:buSzPts val="8000"/>
              <a:buChar char="■"/>
              <a:defRPr/>
            </a:lvl6pPr>
            <a:lvl7pPr marL="3200400" lvl="6" indent="-736600">
              <a:spcBef>
                <a:spcPts val="0"/>
              </a:spcBef>
              <a:spcAft>
                <a:spcPts val="0"/>
              </a:spcAft>
              <a:buSzPts val="8000"/>
              <a:buChar char="●"/>
              <a:defRPr/>
            </a:lvl7pPr>
            <a:lvl8pPr marL="3657600" lvl="7" indent="-736600">
              <a:spcBef>
                <a:spcPts val="0"/>
              </a:spcBef>
              <a:spcAft>
                <a:spcPts val="0"/>
              </a:spcAft>
              <a:buSzPts val="8000"/>
              <a:buChar char="○"/>
              <a:defRPr/>
            </a:lvl8pPr>
            <a:lvl9pPr marL="4114800" lvl="8" indent="-736600">
              <a:spcBef>
                <a:spcPts val="0"/>
              </a:spcBef>
              <a:spcAft>
                <a:spcPts val="0"/>
              </a:spcAft>
              <a:buSzPts val="8000"/>
              <a:buChar char="■"/>
              <a:defRPr/>
            </a:lvl9pPr>
          </a:lstStyle>
          <a:p>
            <a:endParaRPr/>
          </a:p>
        </p:txBody>
      </p:sp>
      <p:sp>
        <p:nvSpPr>
          <p:cNvPr id="40" name="Google Shape;40;p9"/>
          <p:cNvSpPr txBox="1">
            <a:spLocks noGrp="1"/>
          </p:cNvSpPr>
          <p:nvPr>
            <p:ph type="sldNum" idx="12"/>
          </p:nvPr>
        </p:nvSpPr>
        <p:spPr>
          <a:xfrm>
            <a:off x="47445764" y="29844588"/>
            <a:ext cx="3072600" cy="2519100"/>
          </a:xfrm>
          <a:prstGeom prst="rect">
            <a:avLst/>
          </a:prstGeom>
        </p:spPr>
        <p:txBody>
          <a:bodyPr spcFirstLastPara="1" wrap="square" lIns="522825" tIns="522825" rIns="522825" bIns="5228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1745520" y="27075680"/>
            <a:ext cx="33593400" cy="3872700"/>
          </a:xfrm>
          <a:prstGeom prst="rect">
            <a:avLst/>
          </a:prstGeom>
        </p:spPr>
        <p:txBody>
          <a:bodyPr spcFirstLastPara="1" wrap="square" lIns="522825" tIns="522825" rIns="522825" bIns="522825" anchor="ctr" anchorCtr="0">
            <a:normAutofit/>
          </a:bodyPr>
          <a:lstStyle>
            <a:lvl1pPr marL="457200" lvl="0" indent="-228600">
              <a:lnSpc>
                <a:spcPct val="100000"/>
              </a:lnSpc>
              <a:spcBef>
                <a:spcPts val="0"/>
              </a:spcBef>
              <a:spcAft>
                <a:spcPts val="0"/>
              </a:spcAft>
              <a:buSzPts val="10300"/>
              <a:buNone/>
              <a:defRPr/>
            </a:lvl1pPr>
          </a:lstStyle>
          <a:p>
            <a:endParaRPr/>
          </a:p>
        </p:txBody>
      </p:sp>
      <p:sp>
        <p:nvSpPr>
          <p:cNvPr id="43" name="Google Shape;43;p10"/>
          <p:cNvSpPr txBox="1">
            <a:spLocks noGrp="1"/>
          </p:cNvSpPr>
          <p:nvPr>
            <p:ph type="sldNum" idx="12"/>
          </p:nvPr>
        </p:nvSpPr>
        <p:spPr>
          <a:xfrm>
            <a:off x="47445764" y="29844588"/>
            <a:ext cx="3072600" cy="2519100"/>
          </a:xfrm>
          <a:prstGeom prst="rect">
            <a:avLst/>
          </a:prstGeom>
        </p:spPr>
        <p:txBody>
          <a:bodyPr spcFirstLastPara="1" wrap="square" lIns="522825" tIns="522825" rIns="522825" bIns="5228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1745520" y="7079200"/>
            <a:ext cx="47715300" cy="12566400"/>
          </a:xfrm>
          <a:prstGeom prst="rect">
            <a:avLst/>
          </a:prstGeom>
        </p:spPr>
        <p:txBody>
          <a:bodyPr spcFirstLastPara="1" wrap="square" lIns="522825" tIns="522825" rIns="522825" bIns="522825" anchor="b" anchorCtr="0">
            <a:normAutofit/>
          </a:bodyPr>
          <a:lstStyle>
            <a:lvl1pPr lvl="0" algn="ctr">
              <a:spcBef>
                <a:spcPts val="0"/>
              </a:spcBef>
              <a:spcAft>
                <a:spcPts val="0"/>
              </a:spcAft>
              <a:buSzPts val="68600"/>
              <a:buNone/>
              <a:defRPr sz="68600"/>
            </a:lvl1pPr>
            <a:lvl2pPr lvl="1" algn="ctr">
              <a:spcBef>
                <a:spcPts val="0"/>
              </a:spcBef>
              <a:spcAft>
                <a:spcPts val="0"/>
              </a:spcAft>
              <a:buSzPts val="68600"/>
              <a:buNone/>
              <a:defRPr sz="68600"/>
            </a:lvl2pPr>
            <a:lvl3pPr lvl="2" algn="ctr">
              <a:spcBef>
                <a:spcPts val="0"/>
              </a:spcBef>
              <a:spcAft>
                <a:spcPts val="0"/>
              </a:spcAft>
              <a:buSzPts val="68600"/>
              <a:buNone/>
              <a:defRPr sz="68600"/>
            </a:lvl3pPr>
            <a:lvl4pPr lvl="3" algn="ctr">
              <a:spcBef>
                <a:spcPts val="0"/>
              </a:spcBef>
              <a:spcAft>
                <a:spcPts val="0"/>
              </a:spcAft>
              <a:buSzPts val="68600"/>
              <a:buNone/>
              <a:defRPr sz="68600"/>
            </a:lvl4pPr>
            <a:lvl5pPr lvl="4" algn="ctr">
              <a:spcBef>
                <a:spcPts val="0"/>
              </a:spcBef>
              <a:spcAft>
                <a:spcPts val="0"/>
              </a:spcAft>
              <a:buSzPts val="68600"/>
              <a:buNone/>
              <a:defRPr sz="68600"/>
            </a:lvl5pPr>
            <a:lvl6pPr lvl="5" algn="ctr">
              <a:spcBef>
                <a:spcPts val="0"/>
              </a:spcBef>
              <a:spcAft>
                <a:spcPts val="0"/>
              </a:spcAft>
              <a:buSzPts val="68600"/>
              <a:buNone/>
              <a:defRPr sz="68600"/>
            </a:lvl6pPr>
            <a:lvl7pPr lvl="6" algn="ctr">
              <a:spcBef>
                <a:spcPts val="0"/>
              </a:spcBef>
              <a:spcAft>
                <a:spcPts val="0"/>
              </a:spcAft>
              <a:buSzPts val="68600"/>
              <a:buNone/>
              <a:defRPr sz="68600"/>
            </a:lvl7pPr>
            <a:lvl8pPr lvl="7" algn="ctr">
              <a:spcBef>
                <a:spcPts val="0"/>
              </a:spcBef>
              <a:spcAft>
                <a:spcPts val="0"/>
              </a:spcAft>
              <a:buSzPts val="68600"/>
              <a:buNone/>
              <a:defRPr sz="68600"/>
            </a:lvl8pPr>
            <a:lvl9pPr lvl="8" algn="ctr">
              <a:spcBef>
                <a:spcPts val="0"/>
              </a:spcBef>
              <a:spcAft>
                <a:spcPts val="0"/>
              </a:spcAft>
              <a:buSzPts val="68600"/>
              <a:buNone/>
              <a:defRPr sz="68600"/>
            </a:lvl9pPr>
          </a:lstStyle>
          <a:p>
            <a:r>
              <a:t>xx%</a:t>
            </a:r>
          </a:p>
        </p:txBody>
      </p:sp>
      <p:sp>
        <p:nvSpPr>
          <p:cNvPr id="46" name="Google Shape;46;p11"/>
          <p:cNvSpPr txBox="1">
            <a:spLocks noGrp="1"/>
          </p:cNvSpPr>
          <p:nvPr>
            <p:ph type="body" idx="1"/>
          </p:nvPr>
        </p:nvSpPr>
        <p:spPr>
          <a:xfrm>
            <a:off x="1745520" y="20174240"/>
            <a:ext cx="47715300" cy="8325000"/>
          </a:xfrm>
          <a:prstGeom prst="rect">
            <a:avLst/>
          </a:prstGeom>
        </p:spPr>
        <p:txBody>
          <a:bodyPr spcFirstLastPara="1" wrap="square" lIns="522825" tIns="522825" rIns="522825" bIns="522825" anchor="t" anchorCtr="0">
            <a:normAutofit/>
          </a:bodyPr>
          <a:lstStyle>
            <a:lvl1pPr marL="457200" lvl="0" indent="-882650" algn="ctr">
              <a:spcBef>
                <a:spcPts val="0"/>
              </a:spcBef>
              <a:spcAft>
                <a:spcPts val="0"/>
              </a:spcAft>
              <a:buSzPts val="10300"/>
              <a:buChar char="●"/>
              <a:defRPr/>
            </a:lvl1pPr>
            <a:lvl2pPr marL="914400" lvl="1" indent="-736600" algn="ctr">
              <a:spcBef>
                <a:spcPts val="0"/>
              </a:spcBef>
              <a:spcAft>
                <a:spcPts val="0"/>
              </a:spcAft>
              <a:buSzPts val="8000"/>
              <a:buChar char="○"/>
              <a:defRPr/>
            </a:lvl2pPr>
            <a:lvl3pPr marL="1371600" lvl="2" indent="-736600" algn="ctr">
              <a:spcBef>
                <a:spcPts val="0"/>
              </a:spcBef>
              <a:spcAft>
                <a:spcPts val="0"/>
              </a:spcAft>
              <a:buSzPts val="8000"/>
              <a:buChar char="■"/>
              <a:defRPr/>
            </a:lvl3pPr>
            <a:lvl4pPr marL="1828800" lvl="3" indent="-736600" algn="ctr">
              <a:spcBef>
                <a:spcPts val="0"/>
              </a:spcBef>
              <a:spcAft>
                <a:spcPts val="0"/>
              </a:spcAft>
              <a:buSzPts val="8000"/>
              <a:buChar char="●"/>
              <a:defRPr/>
            </a:lvl4pPr>
            <a:lvl5pPr marL="2286000" lvl="4" indent="-736600" algn="ctr">
              <a:spcBef>
                <a:spcPts val="0"/>
              </a:spcBef>
              <a:spcAft>
                <a:spcPts val="0"/>
              </a:spcAft>
              <a:buSzPts val="8000"/>
              <a:buChar char="○"/>
              <a:defRPr/>
            </a:lvl5pPr>
            <a:lvl6pPr marL="2743200" lvl="5" indent="-736600" algn="ctr">
              <a:spcBef>
                <a:spcPts val="0"/>
              </a:spcBef>
              <a:spcAft>
                <a:spcPts val="0"/>
              </a:spcAft>
              <a:buSzPts val="8000"/>
              <a:buChar char="■"/>
              <a:defRPr/>
            </a:lvl6pPr>
            <a:lvl7pPr marL="3200400" lvl="6" indent="-736600" algn="ctr">
              <a:spcBef>
                <a:spcPts val="0"/>
              </a:spcBef>
              <a:spcAft>
                <a:spcPts val="0"/>
              </a:spcAft>
              <a:buSzPts val="8000"/>
              <a:buChar char="●"/>
              <a:defRPr/>
            </a:lvl7pPr>
            <a:lvl8pPr marL="3657600" lvl="7" indent="-736600" algn="ctr">
              <a:spcBef>
                <a:spcPts val="0"/>
              </a:spcBef>
              <a:spcAft>
                <a:spcPts val="0"/>
              </a:spcAft>
              <a:buSzPts val="8000"/>
              <a:buChar char="○"/>
              <a:defRPr/>
            </a:lvl8pPr>
            <a:lvl9pPr marL="4114800" lvl="8" indent="-736600" algn="ctr">
              <a:spcBef>
                <a:spcPts val="0"/>
              </a:spcBef>
              <a:spcAft>
                <a:spcPts val="0"/>
              </a:spcAft>
              <a:buSzPts val="8000"/>
              <a:buChar char="■"/>
              <a:defRPr/>
            </a:lvl9pPr>
          </a:lstStyle>
          <a:p>
            <a:endParaRPr/>
          </a:p>
        </p:txBody>
      </p:sp>
      <p:sp>
        <p:nvSpPr>
          <p:cNvPr id="47" name="Google Shape;47;p11"/>
          <p:cNvSpPr txBox="1">
            <a:spLocks noGrp="1"/>
          </p:cNvSpPr>
          <p:nvPr>
            <p:ph type="sldNum" idx="12"/>
          </p:nvPr>
        </p:nvSpPr>
        <p:spPr>
          <a:xfrm>
            <a:off x="47445764" y="29844588"/>
            <a:ext cx="3072600" cy="2519100"/>
          </a:xfrm>
          <a:prstGeom prst="rect">
            <a:avLst/>
          </a:prstGeom>
        </p:spPr>
        <p:txBody>
          <a:bodyPr spcFirstLastPara="1" wrap="square" lIns="522825" tIns="522825" rIns="522825" bIns="5228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47445764" y="29844588"/>
            <a:ext cx="3072600" cy="2519100"/>
          </a:xfrm>
          <a:prstGeom prst="rect">
            <a:avLst/>
          </a:prstGeom>
        </p:spPr>
        <p:txBody>
          <a:bodyPr spcFirstLastPara="1" wrap="square" lIns="522825" tIns="522825" rIns="522825" bIns="5228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745520" y="2848160"/>
            <a:ext cx="47715300" cy="3665400"/>
          </a:xfrm>
          <a:prstGeom prst="rect">
            <a:avLst/>
          </a:prstGeom>
          <a:noFill/>
          <a:ln>
            <a:noFill/>
          </a:ln>
        </p:spPr>
        <p:txBody>
          <a:bodyPr spcFirstLastPara="1" wrap="square" lIns="522825" tIns="522825" rIns="522825" bIns="522825" anchor="t" anchorCtr="0">
            <a:normAutofit/>
          </a:bodyPr>
          <a:lstStyle>
            <a:lvl1pPr lvl="0">
              <a:spcBef>
                <a:spcPts val="0"/>
              </a:spcBef>
              <a:spcAft>
                <a:spcPts val="0"/>
              </a:spcAft>
              <a:buClr>
                <a:schemeClr val="dk1"/>
              </a:buClr>
              <a:buSzPts val="16000"/>
              <a:buNone/>
              <a:defRPr sz="16000">
                <a:solidFill>
                  <a:schemeClr val="dk1"/>
                </a:solidFill>
              </a:defRPr>
            </a:lvl1pPr>
            <a:lvl2pPr lvl="1">
              <a:spcBef>
                <a:spcPts val="0"/>
              </a:spcBef>
              <a:spcAft>
                <a:spcPts val="0"/>
              </a:spcAft>
              <a:buClr>
                <a:schemeClr val="dk1"/>
              </a:buClr>
              <a:buSzPts val="16000"/>
              <a:buNone/>
              <a:defRPr sz="16000">
                <a:solidFill>
                  <a:schemeClr val="dk1"/>
                </a:solidFill>
              </a:defRPr>
            </a:lvl2pPr>
            <a:lvl3pPr lvl="2">
              <a:spcBef>
                <a:spcPts val="0"/>
              </a:spcBef>
              <a:spcAft>
                <a:spcPts val="0"/>
              </a:spcAft>
              <a:buClr>
                <a:schemeClr val="dk1"/>
              </a:buClr>
              <a:buSzPts val="16000"/>
              <a:buNone/>
              <a:defRPr sz="16000">
                <a:solidFill>
                  <a:schemeClr val="dk1"/>
                </a:solidFill>
              </a:defRPr>
            </a:lvl3pPr>
            <a:lvl4pPr lvl="3">
              <a:spcBef>
                <a:spcPts val="0"/>
              </a:spcBef>
              <a:spcAft>
                <a:spcPts val="0"/>
              </a:spcAft>
              <a:buClr>
                <a:schemeClr val="dk1"/>
              </a:buClr>
              <a:buSzPts val="16000"/>
              <a:buNone/>
              <a:defRPr sz="16000">
                <a:solidFill>
                  <a:schemeClr val="dk1"/>
                </a:solidFill>
              </a:defRPr>
            </a:lvl4pPr>
            <a:lvl5pPr lvl="4">
              <a:spcBef>
                <a:spcPts val="0"/>
              </a:spcBef>
              <a:spcAft>
                <a:spcPts val="0"/>
              </a:spcAft>
              <a:buClr>
                <a:schemeClr val="dk1"/>
              </a:buClr>
              <a:buSzPts val="16000"/>
              <a:buNone/>
              <a:defRPr sz="16000">
                <a:solidFill>
                  <a:schemeClr val="dk1"/>
                </a:solidFill>
              </a:defRPr>
            </a:lvl5pPr>
            <a:lvl6pPr lvl="5">
              <a:spcBef>
                <a:spcPts val="0"/>
              </a:spcBef>
              <a:spcAft>
                <a:spcPts val="0"/>
              </a:spcAft>
              <a:buClr>
                <a:schemeClr val="dk1"/>
              </a:buClr>
              <a:buSzPts val="16000"/>
              <a:buNone/>
              <a:defRPr sz="16000">
                <a:solidFill>
                  <a:schemeClr val="dk1"/>
                </a:solidFill>
              </a:defRPr>
            </a:lvl6pPr>
            <a:lvl7pPr lvl="6">
              <a:spcBef>
                <a:spcPts val="0"/>
              </a:spcBef>
              <a:spcAft>
                <a:spcPts val="0"/>
              </a:spcAft>
              <a:buClr>
                <a:schemeClr val="dk1"/>
              </a:buClr>
              <a:buSzPts val="16000"/>
              <a:buNone/>
              <a:defRPr sz="16000">
                <a:solidFill>
                  <a:schemeClr val="dk1"/>
                </a:solidFill>
              </a:defRPr>
            </a:lvl7pPr>
            <a:lvl8pPr lvl="7">
              <a:spcBef>
                <a:spcPts val="0"/>
              </a:spcBef>
              <a:spcAft>
                <a:spcPts val="0"/>
              </a:spcAft>
              <a:buClr>
                <a:schemeClr val="dk1"/>
              </a:buClr>
              <a:buSzPts val="16000"/>
              <a:buNone/>
              <a:defRPr sz="16000">
                <a:solidFill>
                  <a:schemeClr val="dk1"/>
                </a:solidFill>
              </a:defRPr>
            </a:lvl8pPr>
            <a:lvl9pPr lvl="8">
              <a:spcBef>
                <a:spcPts val="0"/>
              </a:spcBef>
              <a:spcAft>
                <a:spcPts val="0"/>
              </a:spcAft>
              <a:buClr>
                <a:schemeClr val="dk1"/>
              </a:buClr>
              <a:buSzPts val="16000"/>
              <a:buNone/>
              <a:defRPr sz="16000">
                <a:solidFill>
                  <a:schemeClr val="dk1"/>
                </a:solidFill>
              </a:defRPr>
            </a:lvl9pPr>
          </a:lstStyle>
          <a:p>
            <a:endParaRPr/>
          </a:p>
        </p:txBody>
      </p:sp>
      <p:sp>
        <p:nvSpPr>
          <p:cNvPr id="7" name="Google Shape;7;p1"/>
          <p:cNvSpPr txBox="1">
            <a:spLocks noGrp="1"/>
          </p:cNvSpPr>
          <p:nvPr>
            <p:ph type="body" idx="1"/>
          </p:nvPr>
        </p:nvSpPr>
        <p:spPr>
          <a:xfrm>
            <a:off x="1745520" y="7375840"/>
            <a:ext cx="47715300" cy="21864900"/>
          </a:xfrm>
          <a:prstGeom prst="rect">
            <a:avLst/>
          </a:prstGeom>
          <a:noFill/>
          <a:ln>
            <a:noFill/>
          </a:ln>
        </p:spPr>
        <p:txBody>
          <a:bodyPr spcFirstLastPara="1" wrap="square" lIns="522825" tIns="522825" rIns="522825" bIns="522825" anchor="t" anchorCtr="0">
            <a:normAutofit/>
          </a:bodyPr>
          <a:lstStyle>
            <a:lvl1pPr marL="457200" lvl="0" indent="-882650">
              <a:lnSpc>
                <a:spcPct val="115000"/>
              </a:lnSpc>
              <a:spcBef>
                <a:spcPts val="0"/>
              </a:spcBef>
              <a:spcAft>
                <a:spcPts val="0"/>
              </a:spcAft>
              <a:buClr>
                <a:schemeClr val="dk2"/>
              </a:buClr>
              <a:buSzPts val="10300"/>
              <a:buChar char="●"/>
              <a:defRPr sz="10300">
                <a:solidFill>
                  <a:schemeClr val="dk2"/>
                </a:solidFill>
              </a:defRPr>
            </a:lvl1pPr>
            <a:lvl2pPr marL="914400" lvl="1" indent="-736600">
              <a:lnSpc>
                <a:spcPct val="115000"/>
              </a:lnSpc>
              <a:spcBef>
                <a:spcPts val="0"/>
              </a:spcBef>
              <a:spcAft>
                <a:spcPts val="0"/>
              </a:spcAft>
              <a:buClr>
                <a:schemeClr val="dk2"/>
              </a:buClr>
              <a:buSzPts val="8000"/>
              <a:buChar char="○"/>
              <a:defRPr sz="8000">
                <a:solidFill>
                  <a:schemeClr val="dk2"/>
                </a:solidFill>
              </a:defRPr>
            </a:lvl2pPr>
            <a:lvl3pPr marL="1371600" lvl="2" indent="-736600">
              <a:lnSpc>
                <a:spcPct val="115000"/>
              </a:lnSpc>
              <a:spcBef>
                <a:spcPts val="0"/>
              </a:spcBef>
              <a:spcAft>
                <a:spcPts val="0"/>
              </a:spcAft>
              <a:buClr>
                <a:schemeClr val="dk2"/>
              </a:buClr>
              <a:buSzPts val="8000"/>
              <a:buChar char="■"/>
              <a:defRPr sz="8000">
                <a:solidFill>
                  <a:schemeClr val="dk2"/>
                </a:solidFill>
              </a:defRPr>
            </a:lvl3pPr>
            <a:lvl4pPr marL="1828800" lvl="3" indent="-736600">
              <a:lnSpc>
                <a:spcPct val="115000"/>
              </a:lnSpc>
              <a:spcBef>
                <a:spcPts val="0"/>
              </a:spcBef>
              <a:spcAft>
                <a:spcPts val="0"/>
              </a:spcAft>
              <a:buClr>
                <a:schemeClr val="dk2"/>
              </a:buClr>
              <a:buSzPts val="8000"/>
              <a:buChar char="●"/>
              <a:defRPr sz="8000">
                <a:solidFill>
                  <a:schemeClr val="dk2"/>
                </a:solidFill>
              </a:defRPr>
            </a:lvl4pPr>
            <a:lvl5pPr marL="2286000" lvl="4" indent="-736600">
              <a:lnSpc>
                <a:spcPct val="115000"/>
              </a:lnSpc>
              <a:spcBef>
                <a:spcPts val="0"/>
              </a:spcBef>
              <a:spcAft>
                <a:spcPts val="0"/>
              </a:spcAft>
              <a:buClr>
                <a:schemeClr val="dk2"/>
              </a:buClr>
              <a:buSzPts val="8000"/>
              <a:buChar char="○"/>
              <a:defRPr sz="8000">
                <a:solidFill>
                  <a:schemeClr val="dk2"/>
                </a:solidFill>
              </a:defRPr>
            </a:lvl5pPr>
            <a:lvl6pPr marL="2743200" lvl="5" indent="-736600">
              <a:lnSpc>
                <a:spcPct val="115000"/>
              </a:lnSpc>
              <a:spcBef>
                <a:spcPts val="0"/>
              </a:spcBef>
              <a:spcAft>
                <a:spcPts val="0"/>
              </a:spcAft>
              <a:buClr>
                <a:schemeClr val="dk2"/>
              </a:buClr>
              <a:buSzPts val="8000"/>
              <a:buChar char="■"/>
              <a:defRPr sz="8000">
                <a:solidFill>
                  <a:schemeClr val="dk2"/>
                </a:solidFill>
              </a:defRPr>
            </a:lvl6pPr>
            <a:lvl7pPr marL="3200400" lvl="6" indent="-736600">
              <a:lnSpc>
                <a:spcPct val="115000"/>
              </a:lnSpc>
              <a:spcBef>
                <a:spcPts val="0"/>
              </a:spcBef>
              <a:spcAft>
                <a:spcPts val="0"/>
              </a:spcAft>
              <a:buClr>
                <a:schemeClr val="dk2"/>
              </a:buClr>
              <a:buSzPts val="8000"/>
              <a:buChar char="●"/>
              <a:defRPr sz="8000">
                <a:solidFill>
                  <a:schemeClr val="dk2"/>
                </a:solidFill>
              </a:defRPr>
            </a:lvl7pPr>
            <a:lvl8pPr marL="3657600" lvl="7" indent="-736600">
              <a:lnSpc>
                <a:spcPct val="115000"/>
              </a:lnSpc>
              <a:spcBef>
                <a:spcPts val="0"/>
              </a:spcBef>
              <a:spcAft>
                <a:spcPts val="0"/>
              </a:spcAft>
              <a:buClr>
                <a:schemeClr val="dk2"/>
              </a:buClr>
              <a:buSzPts val="8000"/>
              <a:buChar char="○"/>
              <a:defRPr sz="8000">
                <a:solidFill>
                  <a:schemeClr val="dk2"/>
                </a:solidFill>
              </a:defRPr>
            </a:lvl8pPr>
            <a:lvl9pPr marL="4114800" lvl="8" indent="-736600">
              <a:lnSpc>
                <a:spcPct val="115000"/>
              </a:lnSpc>
              <a:spcBef>
                <a:spcPts val="0"/>
              </a:spcBef>
              <a:spcAft>
                <a:spcPts val="0"/>
              </a:spcAft>
              <a:buClr>
                <a:schemeClr val="dk2"/>
              </a:buClr>
              <a:buSzPts val="8000"/>
              <a:buChar char="■"/>
              <a:defRPr sz="8000">
                <a:solidFill>
                  <a:schemeClr val="dk2"/>
                </a:solidFill>
              </a:defRPr>
            </a:lvl9pPr>
          </a:lstStyle>
          <a:p>
            <a:endParaRPr/>
          </a:p>
        </p:txBody>
      </p:sp>
      <p:sp>
        <p:nvSpPr>
          <p:cNvPr id="8" name="Google Shape;8;p1"/>
          <p:cNvSpPr txBox="1">
            <a:spLocks noGrp="1"/>
          </p:cNvSpPr>
          <p:nvPr>
            <p:ph type="sldNum" idx="12"/>
          </p:nvPr>
        </p:nvSpPr>
        <p:spPr>
          <a:xfrm>
            <a:off x="47445764" y="29844588"/>
            <a:ext cx="3072600" cy="2519100"/>
          </a:xfrm>
          <a:prstGeom prst="rect">
            <a:avLst/>
          </a:prstGeom>
          <a:noFill/>
          <a:ln>
            <a:noFill/>
          </a:ln>
        </p:spPr>
        <p:txBody>
          <a:bodyPr spcFirstLastPara="1" wrap="square" lIns="522825" tIns="522825" rIns="522825" bIns="522825" anchor="ctr" anchorCtr="0">
            <a:normAutofit/>
          </a:bodyPr>
          <a:lstStyle>
            <a:lvl1pPr lvl="0" algn="r">
              <a:buNone/>
              <a:defRPr sz="5700">
                <a:solidFill>
                  <a:schemeClr val="dk2"/>
                </a:solidFill>
              </a:defRPr>
            </a:lvl1pPr>
            <a:lvl2pPr lvl="1" algn="r">
              <a:buNone/>
              <a:defRPr sz="5700">
                <a:solidFill>
                  <a:schemeClr val="dk2"/>
                </a:solidFill>
              </a:defRPr>
            </a:lvl2pPr>
            <a:lvl3pPr lvl="2" algn="r">
              <a:buNone/>
              <a:defRPr sz="5700">
                <a:solidFill>
                  <a:schemeClr val="dk2"/>
                </a:solidFill>
              </a:defRPr>
            </a:lvl3pPr>
            <a:lvl4pPr lvl="3" algn="r">
              <a:buNone/>
              <a:defRPr sz="5700">
                <a:solidFill>
                  <a:schemeClr val="dk2"/>
                </a:solidFill>
              </a:defRPr>
            </a:lvl4pPr>
            <a:lvl5pPr lvl="4" algn="r">
              <a:buNone/>
              <a:defRPr sz="5700">
                <a:solidFill>
                  <a:schemeClr val="dk2"/>
                </a:solidFill>
              </a:defRPr>
            </a:lvl5pPr>
            <a:lvl6pPr lvl="5" algn="r">
              <a:buNone/>
              <a:defRPr sz="5700">
                <a:solidFill>
                  <a:schemeClr val="dk2"/>
                </a:solidFill>
              </a:defRPr>
            </a:lvl6pPr>
            <a:lvl7pPr lvl="6" algn="r">
              <a:buNone/>
              <a:defRPr sz="5700">
                <a:solidFill>
                  <a:schemeClr val="dk2"/>
                </a:solidFill>
              </a:defRPr>
            </a:lvl7pPr>
            <a:lvl8pPr lvl="7" algn="r">
              <a:buNone/>
              <a:defRPr sz="5700">
                <a:solidFill>
                  <a:schemeClr val="dk2"/>
                </a:solidFill>
              </a:defRPr>
            </a:lvl8pPr>
            <a:lvl9pPr lvl="8" algn="r">
              <a:buNone/>
              <a:defRPr sz="57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jpg"/><Relationship Id="rId1" Type="http://schemas.openxmlformats.org/officeDocument/2006/relationships/slideLayout" Target="../slideLayouts/slideLayout9.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jp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817D2-461B-D8CD-BB9B-31F25634D5EE}"/>
            </a:ext>
          </a:extLst>
        </p:cNvPr>
        <p:cNvGrpSpPr/>
        <p:nvPr/>
      </p:nvGrpSpPr>
      <p:grpSpPr>
        <a:xfrm>
          <a:off x="0" y="0"/>
          <a:ext cx="0" cy="0"/>
          <a:chOff x="0" y="0"/>
          <a:chExt cx="0" cy="0"/>
        </a:xfrm>
      </p:grpSpPr>
      <p:sp>
        <p:nvSpPr>
          <p:cNvPr id="55" name="Rectangle 54">
            <a:extLst>
              <a:ext uri="{FF2B5EF4-FFF2-40B4-BE49-F238E27FC236}">
                <a16:creationId xmlns:a16="http://schemas.microsoft.com/office/drawing/2014/main" id="{77593EF4-D310-A2F5-D779-3BD13D43FEA6}"/>
              </a:ext>
            </a:extLst>
          </p:cNvPr>
          <p:cNvSpPr/>
          <p:nvPr/>
        </p:nvSpPr>
        <p:spPr>
          <a:xfrm>
            <a:off x="43697720" y="5138300"/>
            <a:ext cx="7288935" cy="8930705"/>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Helvetica"/>
              <a:ea typeface="+mn-ea"/>
              <a:cs typeface="Helvetica"/>
              <a:sym typeface="Arial"/>
            </a:endParaRPr>
          </a:p>
        </p:txBody>
      </p:sp>
      <p:grpSp>
        <p:nvGrpSpPr>
          <p:cNvPr id="10" name="Group 9">
            <a:extLst>
              <a:ext uri="{FF2B5EF4-FFF2-40B4-BE49-F238E27FC236}">
                <a16:creationId xmlns:a16="http://schemas.microsoft.com/office/drawing/2014/main" id="{5015E75D-33A4-4D3E-ADE4-E023C08D297B}"/>
              </a:ext>
            </a:extLst>
          </p:cNvPr>
          <p:cNvGrpSpPr/>
          <p:nvPr/>
        </p:nvGrpSpPr>
        <p:grpSpPr>
          <a:xfrm>
            <a:off x="441401" y="14456050"/>
            <a:ext cx="13259393" cy="18173190"/>
            <a:chOff x="255451" y="16142300"/>
            <a:chExt cx="13139730" cy="16830989"/>
          </a:xfrm>
        </p:grpSpPr>
        <p:sp>
          <p:nvSpPr>
            <p:cNvPr id="45" name="Rectangle 44">
              <a:extLst>
                <a:ext uri="{FF2B5EF4-FFF2-40B4-BE49-F238E27FC236}">
                  <a16:creationId xmlns:a16="http://schemas.microsoft.com/office/drawing/2014/main" id="{50D60BAC-6017-10B2-81A9-AA14424BC06B}"/>
                </a:ext>
              </a:extLst>
            </p:cNvPr>
            <p:cNvSpPr/>
            <p:nvPr/>
          </p:nvSpPr>
          <p:spPr>
            <a:xfrm>
              <a:off x="255451" y="16615138"/>
              <a:ext cx="13110612" cy="16358151"/>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 name="Rectangle 12">
              <a:extLst>
                <a:ext uri="{FF2B5EF4-FFF2-40B4-BE49-F238E27FC236}">
                  <a16:creationId xmlns:a16="http://schemas.microsoft.com/office/drawing/2014/main" id="{204F83EC-04BF-23E3-6B08-45C38DCE38AB}"/>
                </a:ext>
              </a:extLst>
            </p:cNvPr>
            <p:cNvSpPr/>
            <p:nvPr/>
          </p:nvSpPr>
          <p:spPr>
            <a:xfrm>
              <a:off x="258486" y="16142300"/>
              <a:ext cx="13136695" cy="1511090"/>
            </a:xfrm>
            <a:prstGeom prst="rect">
              <a:avLst/>
            </a:prstGeom>
            <a:solidFill>
              <a:srgbClr val="5A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9" name="TextBox 18">
              <a:extLst>
                <a:ext uri="{FF2B5EF4-FFF2-40B4-BE49-F238E27FC236}">
                  <a16:creationId xmlns:a16="http://schemas.microsoft.com/office/drawing/2014/main" id="{397334AF-0287-658D-6F43-F326587B9457}"/>
                </a:ext>
              </a:extLst>
            </p:cNvPr>
            <p:cNvSpPr txBox="1"/>
            <p:nvPr/>
          </p:nvSpPr>
          <p:spPr>
            <a:xfrm>
              <a:off x="3626457" y="16395718"/>
              <a:ext cx="636947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srgbClr val="FFFFFF"/>
                  </a:solidFill>
                  <a:effectLst/>
                  <a:uLnTx/>
                  <a:uFillTx/>
                  <a:latin typeface="Helvetica" pitchFamily="2" charset="0"/>
                  <a:cs typeface="Calibri" panose="020F0502020204030204" pitchFamily="34" charset="0"/>
                  <a:sym typeface="Arial"/>
                </a:rPr>
                <a:t>SETTING</a:t>
              </a:r>
            </a:p>
          </p:txBody>
        </p:sp>
        <p:grpSp>
          <p:nvGrpSpPr>
            <p:cNvPr id="89" name="Group 88">
              <a:extLst>
                <a:ext uri="{FF2B5EF4-FFF2-40B4-BE49-F238E27FC236}">
                  <a16:creationId xmlns:a16="http://schemas.microsoft.com/office/drawing/2014/main" id="{BA6ABB9E-7529-D496-07DB-A7C0B2FC22E4}"/>
                </a:ext>
              </a:extLst>
            </p:cNvPr>
            <p:cNvGrpSpPr/>
            <p:nvPr/>
          </p:nvGrpSpPr>
          <p:grpSpPr>
            <a:xfrm>
              <a:off x="10177086" y="19830098"/>
              <a:ext cx="540786" cy="475316"/>
              <a:chOff x="7620000" y="2219325"/>
              <a:chExt cx="828675" cy="590550"/>
            </a:xfrm>
          </p:grpSpPr>
          <p:sp>
            <p:nvSpPr>
              <p:cNvPr id="79" name="Freeform: Shape 78">
                <a:extLst>
                  <a:ext uri="{FF2B5EF4-FFF2-40B4-BE49-F238E27FC236}">
                    <a16:creationId xmlns:a16="http://schemas.microsoft.com/office/drawing/2014/main" id="{312EDA09-6AB7-0DE4-577F-1422F8B7EF46}"/>
                  </a:ext>
                </a:extLst>
              </p:cNvPr>
              <p:cNvSpPr/>
              <p:nvPr/>
            </p:nvSpPr>
            <p:spPr>
              <a:xfrm>
                <a:off x="7620000" y="2389956"/>
                <a:ext cx="828675" cy="419919"/>
              </a:xfrm>
              <a:custGeom>
                <a:avLst/>
                <a:gdLst>
                  <a:gd name="connsiteX0" fmla="*/ 828675 w 828675"/>
                  <a:gd name="connsiteY0" fmla="*/ 819 h 419919"/>
                  <a:gd name="connsiteX1" fmla="*/ 619125 w 828675"/>
                  <a:gd name="connsiteY1" fmla="*/ 19869 h 419919"/>
                  <a:gd name="connsiteX2" fmla="*/ 438150 w 828675"/>
                  <a:gd name="connsiteY2" fmla="*/ 134169 h 419919"/>
                  <a:gd name="connsiteX3" fmla="*/ 352425 w 828675"/>
                  <a:gd name="connsiteY3" fmla="*/ 172269 h 419919"/>
                  <a:gd name="connsiteX4" fmla="*/ 247650 w 828675"/>
                  <a:gd name="connsiteY4" fmla="*/ 172269 h 419919"/>
                  <a:gd name="connsiteX5" fmla="*/ 133350 w 828675"/>
                  <a:gd name="connsiteY5" fmla="*/ 229419 h 419919"/>
                  <a:gd name="connsiteX6" fmla="*/ 57150 w 828675"/>
                  <a:gd name="connsiteY6" fmla="*/ 296094 h 419919"/>
                  <a:gd name="connsiteX7" fmla="*/ 0 w 828675"/>
                  <a:gd name="connsiteY7" fmla="*/ 419919 h 41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675" h="419919">
                    <a:moveTo>
                      <a:pt x="828675" y="819"/>
                    </a:moveTo>
                    <a:cubicBezTo>
                      <a:pt x="756443" y="-769"/>
                      <a:pt x="684212" y="-2356"/>
                      <a:pt x="619125" y="19869"/>
                    </a:cubicBezTo>
                    <a:cubicBezTo>
                      <a:pt x="554038" y="42094"/>
                      <a:pt x="482600" y="108769"/>
                      <a:pt x="438150" y="134169"/>
                    </a:cubicBezTo>
                    <a:cubicBezTo>
                      <a:pt x="393700" y="159569"/>
                      <a:pt x="384175" y="165919"/>
                      <a:pt x="352425" y="172269"/>
                    </a:cubicBezTo>
                    <a:cubicBezTo>
                      <a:pt x="320675" y="178619"/>
                      <a:pt x="284162" y="162744"/>
                      <a:pt x="247650" y="172269"/>
                    </a:cubicBezTo>
                    <a:cubicBezTo>
                      <a:pt x="211138" y="181794"/>
                      <a:pt x="165100" y="208782"/>
                      <a:pt x="133350" y="229419"/>
                    </a:cubicBezTo>
                    <a:cubicBezTo>
                      <a:pt x="101600" y="250056"/>
                      <a:pt x="79375" y="264344"/>
                      <a:pt x="57150" y="296094"/>
                    </a:cubicBezTo>
                    <a:cubicBezTo>
                      <a:pt x="34925" y="327844"/>
                      <a:pt x="17462" y="373881"/>
                      <a:pt x="0" y="419919"/>
                    </a:cubicBezTo>
                  </a:path>
                </a:pathLst>
              </a:custGeom>
              <a:no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0" name="Freeform: Shape 79">
                <a:extLst>
                  <a:ext uri="{FF2B5EF4-FFF2-40B4-BE49-F238E27FC236}">
                    <a16:creationId xmlns:a16="http://schemas.microsoft.com/office/drawing/2014/main" id="{378393EC-87CE-456D-0C5E-049C01D43598}"/>
                  </a:ext>
                </a:extLst>
              </p:cNvPr>
              <p:cNvSpPr/>
              <p:nvPr/>
            </p:nvSpPr>
            <p:spPr>
              <a:xfrm>
                <a:off x="8248650" y="2219325"/>
                <a:ext cx="93973" cy="180975"/>
              </a:xfrm>
              <a:custGeom>
                <a:avLst/>
                <a:gdLst>
                  <a:gd name="connsiteX0" fmla="*/ 0 w 93973"/>
                  <a:gd name="connsiteY0" fmla="*/ 180975 h 180975"/>
                  <a:gd name="connsiteX1" fmla="*/ 85725 w 93973"/>
                  <a:gd name="connsiteY1" fmla="*/ 57150 h 180975"/>
                  <a:gd name="connsiteX2" fmla="*/ 85725 w 93973"/>
                  <a:gd name="connsiteY2" fmla="*/ 0 h 180975"/>
                </a:gdLst>
                <a:ahLst/>
                <a:cxnLst>
                  <a:cxn ang="0">
                    <a:pos x="connsiteX0" y="connsiteY0"/>
                  </a:cxn>
                  <a:cxn ang="0">
                    <a:pos x="connsiteX1" y="connsiteY1"/>
                  </a:cxn>
                  <a:cxn ang="0">
                    <a:pos x="connsiteX2" y="connsiteY2"/>
                  </a:cxn>
                </a:cxnLst>
                <a:rect l="l" t="t" r="r" b="b"/>
                <a:pathLst>
                  <a:path w="93973" h="180975">
                    <a:moveTo>
                      <a:pt x="0" y="180975"/>
                    </a:moveTo>
                    <a:cubicBezTo>
                      <a:pt x="28575" y="139700"/>
                      <a:pt x="71438" y="87312"/>
                      <a:pt x="85725" y="57150"/>
                    </a:cubicBezTo>
                    <a:cubicBezTo>
                      <a:pt x="100012" y="26988"/>
                      <a:pt x="92868" y="13494"/>
                      <a:pt x="85725" y="0"/>
                    </a:cubicBezTo>
                  </a:path>
                </a:pathLst>
              </a:custGeom>
              <a:no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grpSp>
      <p:pic>
        <p:nvPicPr>
          <p:cNvPr id="101" name="Picture 100">
            <a:extLst>
              <a:ext uri="{FF2B5EF4-FFF2-40B4-BE49-F238E27FC236}">
                <a16:creationId xmlns:a16="http://schemas.microsoft.com/office/drawing/2014/main" id="{8F436023-75EB-8CC8-845D-E0E6359F6096}"/>
              </a:ext>
            </a:extLst>
          </p:cNvPr>
          <p:cNvPicPr>
            <a:picLocks noChangeAspect="1"/>
          </p:cNvPicPr>
          <p:nvPr/>
        </p:nvPicPr>
        <p:blipFill>
          <a:blip r:embed="rId3"/>
          <a:stretch>
            <a:fillRect/>
          </a:stretch>
        </p:blipFill>
        <p:spPr>
          <a:xfrm>
            <a:off x="6626066" y="18090191"/>
            <a:ext cx="6598901" cy="6101683"/>
          </a:xfrm>
          <a:prstGeom prst="rect">
            <a:avLst/>
          </a:prstGeom>
        </p:spPr>
      </p:pic>
      <p:grpSp>
        <p:nvGrpSpPr>
          <p:cNvPr id="38" name="Group 37">
            <a:extLst>
              <a:ext uri="{FF2B5EF4-FFF2-40B4-BE49-F238E27FC236}">
                <a16:creationId xmlns:a16="http://schemas.microsoft.com/office/drawing/2014/main" id="{71E0C386-0444-A701-7A1E-33D468605C62}"/>
              </a:ext>
            </a:extLst>
          </p:cNvPr>
          <p:cNvGrpSpPr/>
          <p:nvPr/>
        </p:nvGrpSpPr>
        <p:grpSpPr>
          <a:xfrm>
            <a:off x="13788178" y="3820814"/>
            <a:ext cx="16292823" cy="10248191"/>
            <a:chOff x="13785108" y="3820398"/>
            <a:chExt cx="23573191" cy="10677075"/>
          </a:xfrm>
        </p:grpSpPr>
        <p:sp>
          <p:nvSpPr>
            <p:cNvPr id="114" name="Rectangle 113">
              <a:extLst>
                <a:ext uri="{FF2B5EF4-FFF2-40B4-BE49-F238E27FC236}">
                  <a16:creationId xmlns:a16="http://schemas.microsoft.com/office/drawing/2014/main" id="{F7AF8844-561C-5A3C-ED09-72A5F0A340A2}"/>
                </a:ext>
              </a:extLst>
            </p:cNvPr>
            <p:cNvSpPr/>
            <p:nvPr/>
          </p:nvSpPr>
          <p:spPr>
            <a:xfrm>
              <a:off x="13785108" y="4025163"/>
              <a:ext cx="23573191" cy="10472310"/>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 name="Rectangle 13">
              <a:extLst>
                <a:ext uri="{FF2B5EF4-FFF2-40B4-BE49-F238E27FC236}">
                  <a16:creationId xmlns:a16="http://schemas.microsoft.com/office/drawing/2014/main" id="{C4007ADC-F1BB-D5E4-8347-D2E1B139F63A}"/>
                </a:ext>
              </a:extLst>
            </p:cNvPr>
            <p:cNvSpPr/>
            <p:nvPr/>
          </p:nvSpPr>
          <p:spPr>
            <a:xfrm>
              <a:off x="13795046" y="3820398"/>
              <a:ext cx="23557092" cy="1480786"/>
            </a:xfrm>
            <a:prstGeom prst="rect">
              <a:avLst/>
            </a:prstGeom>
            <a:solidFill>
              <a:srgbClr val="5A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8" name="Rectangle 47">
              <a:extLst>
                <a:ext uri="{FF2B5EF4-FFF2-40B4-BE49-F238E27FC236}">
                  <a16:creationId xmlns:a16="http://schemas.microsoft.com/office/drawing/2014/main" id="{49659431-870F-9B33-9B4E-BE8AE14FF087}"/>
                </a:ext>
              </a:extLst>
            </p:cNvPr>
            <p:cNvSpPr/>
            <p:nvPr/>
          </p:nvSpPr>
          <p:spPr>
            <a:xfrm>
              <a:off x="13795046" y="5226764"/>
              <a:ext cx="23557092" cy="962633"/>
            </a:xfrm>
            <a:prstGeom prst="rect">
              <a:avLst/>
            </a:prstGeom>
            <a:solidFill>
              <a:srgbClr val="D3BE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3" name="Rectangle 2">
            <a:extLst>
              <a:ext uri="{FF2B5EF4-FFF2-40B4-BE49-F238E27FC236}">
                <a16:creationId xmlns:a16="http://schemas.microsoft.com/office/drawing/2014/main" id="{E93A02A6-B690-A3CF-EDE5-4603F1D2EC2E}"/>
              </a:ext>
            </a:extLst>
          </p:cNvPr>
          <p:cNvSpPr/>
          <p:nvPr/>
        </p:nvSpPr>
        <p:spPr>
          <a:xfrm>
            <a:off x="0" y="-26049"/>
            <a:ext cx="51206400" cy="3734752"/>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23" name="Google Shape;63;p14">
            <a:extLst>
              <a:ext uri="{FF2B5EF4-FFF2-40B4-BE49-F238E27FC236}">
                <a16:creationId xmlns:a16="http://schemas.microsoft.com/office/drawing/2014/main" id="{73B9A171-8D90-871B-10FF-6D8D5483680E}"/>
              </a:ext>
            </a:extLst>
          </p:cNvPr>
          <p:cNvPicPr preferRelativeResize="0"/>
          <p:nvPr/>
        </p:nvPicPr>
        <p:blipFill>
          <a:blip r:embed="rId4">
            <a:alphaModFix/>
          </a:blip>
          <a:stretch>
            <a:fillRect/>
          </a:stretch>
        </p:blipFill>
        <p:spPr>
          <a:xfrm>
            <a:off x="5890" y="-31622"/>
            <a:ext cx="51206400" cy="3699437"/>
          </a:xfrm>
          <a:prstGeom prst="rect">
            <a:avLst/>
          </a:prstGeom>
          <a:noFill/>
          <a:ln>
            <a:noFill/>
          </a:ln>
        </p:spPr>
      </p:pic>
      <p:pic>
        <p:nvPicPr>
          <p:cNvPr id="24" name="Google Shape;64;p14">
            <a:extLst>
              <a:ext uri="{FF2B5EF4-FFF2-40B4-BE49-F238E27FC236}">
                <a16:creationId xmlns:a16="http://schemas.microsoft.com/office/drawing/2014/main" id="{B2834644-27DD-39AE-96EC-95E80BD10989}"/>
              </a:ext>
            </a:extLst>
          </p:cNvPr>
          <p:cNvPicPr preferRelativeResize="0"/>
          <p:nvPr/>
        </p:nvPicPr>
        <p:blipFill>
          <a:blip r:embed="rId5">
            <a:alphaModFix/>
          </a:blip>
          <a:stretch>
            <a:fillRect/>
          </a:stretch>
        </p:blipFill>
        <p:spPr>
          <a:xfrm>
            <a:off x="43969336" y="472594"/>
            <a:ext cx="6700882" cy="2743200"/>
          </a:xfrm>
          <a:prstGeom prst="rect">
            <a:avLst/>
          </a:prstGeom>
          <a:noFill/>
          <a:ln>
            <a:noFill/>
          </a:ln>
        </p:spPr>
      </p:pic>
      <p:sp>
        <p:nvSpPr>
          <p:cNvPr id="4" name="TextBox 3">
            <a:extLst>
              <a:ext uri="{FF2B5EF4-FFF2-40B4-BE49-F238E27FC236}">
                <a16:creationId xmlns:a16="http://schemas.microsoft.com/office/drawing/2014/main" id="{A188230C-70F2-0A20-9D47-4AD1E239D576}"/>
              </a:ext>
            </a:extLst>
          </p:cNvPr>
          <p:cNvSpPr txBox="1"/>
          <p:nvPr/>
        </p:nvSpPr>
        <p:spPr>
          <a:xfrm>
            <a:off x="536182" y="2045316"/>
            <a:ext cx="434555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000" dirty="0">
                <a:solidFill>
                  <a:srgbClr val="FFFFFF"/>
                </a:solidFill>
                <a:latin typeface="Aptos" panose="020B0004020202020204" pitchFamily="34" charset="0"/>
                <a:cs typeface="Calibri" panose="020F0502020204030204" pitchFamily="34" charset="0"/>
              </a:rPr>
              <a:t>HUTCHINSON, Austin</a:t>
            </a:r>
            <a:r>
              <a:rPr lang="en-US" sz="4000" baseline="30000" dirty="0">
                <a:solidFill>
                  <a:srgbClr val="FFFFFF"/>
                </a:solidFill>
                <a:latin typeface="Aptos" panose="020B0004020202020204" pitchFamily="34" charset="0"/>
                <a:cs typeface="Calibri" panose="020F0502020204030204" pitchFamily="34" charset="0"/>
              </a:rPr>
              <a:t>2</a:t>
            </a:r>
            <a:r>
              <a:rPr lang="en-US" sz="4000" dirty="0">
                <a:solidFill>
                  <a:srgbClr val="FFFFFF"/>
                </a:solidFill>
                <a:latin typeface="Aptos" panose="020B0004020202020204" pitchFamily="34" charset="0"/>
                <a:cs typeface="Calibri" panose="020F0502020204030204" pitchFamily="34" charset="0"/>
              </a:rPr>
              <a:t>, KOURY, Agnes</a:t>
            </a:r>
            <a:r>
              <a:rPr lang="en-US" sz="4000" baseline="30000" dirty="0">
                <a:solidFill>
                  <a:srgbClr val="FFFFFF"/>
                </a:solidFill>
                <a:latin typeface="Aptos" panose="020B0004020202020204" pitchFamily="34" charset="0"/>
                <a:cs typeface="Calibri" panose="020F0502020204030204" pitchFamily="34" charset="0"/>
              </a:rPr>
              <a:t>2</a:t>
            </a:r>
            <a:r>
              <a:rPr lang="en-US" sz="4000" dirty="0">
                <a:solidFill>
                  <a:srgbClr val="FFFFFF"/>
                </a:solidFill>
                <a:latin typeface="Aptos" panose="020B0004020202020204" pitchFamily="34" charset="0"/>
                <a:cs typeface="Calibri" panose="020F0502020204030204" pitchFamily="34" charset="0"/>
              </a:rPr>
              <a:t>, MADDLE, Liberty</a:t>
            </a:r>
            <a:r>
              <a:rPr lang="en-US" sz="4000" baseline="30000" dirty="0">
                <a:solidFill>
                  <a:srgbClr val="FFFFFF"/>
                </a:solidFill>
                <a:latin typeface="Aptos" panose="020B0004020202020204" pitchFamily="34" charset="0"/>
                <a:cs typeface="Calibri" panose="020F0502020204030204" pitchFamily="34" charset="0"/>
              </a:rPr>
              <a:t>1</a:t>
            </a:r>
            <a:r>
              <a:rPr lang="en-US" sz="4000" dirty="0">
                <a:solidFill>
                  <a:srgbClr val="FFFFFF"/>
                </a:solidFill>
                <a:latin typeface="Aptos" panose="020B0004020202020204" pitchFamily="34" charset="0"/>
                <a:cs typeface="Calibri" panose="020F0502020204030204" pitchFamily="34" charset="0"/>
              </a:rPr>
              <a:t>, LORD, Mark</a:t>
            </a:r>
            <a:r>
              <a:rPr lang="en-US" sz="4000" baseline="30000" dirty="0">
                <a:solidFill>
                  <a:srgbClr val="FFFFFF"/>
                </a:solidFill>
                <a:latin typeface="Aptos" panose="020B0004020202020204" pitchFamily="34" charset="0"/>
                <a:cs typeface="Calibri" panose="020F0502020204030204" pitchFamily="34" charset="0"/>
              </a:rPr>
              <a:t>2</a:t>
            </a:r>
            <a:r>
              <a:rPr lang="en-US" sz="4000" dirty="0">
                <a:solidFill>
                  <a:srgbClr val="FFFFFF"/>
                </a:solidFill>
                <a:latin typeface="Aptos" panose="020B0004020202020204" pitchFamily="34" charset="0"/>
                <a:cs typeface="Calibri" panose="020F0502020204030204" pitchFamily="34" charset="0"/>
              </a:rPr>
              <a:t>, and O’CONNELL, Sean</a:t>
            </a:r>
            <a:r>
              <a:rPr lang="en-US" sz="4000" baseline="30000" dirty="0">
                <a:solidFill>
                  <a:srgbClr val="FFFFFF"/>
                </a:solidFill>
                <a:latin typeface="Aptos" panose="020B0004020202020204" pitchFamily="34" charset="0"/>
                <a:cs typeface="Calibri" panose="020F0502020204030204" pitchFamily="34" charset="0"/>
              </a:rPr>
              <a:t>1</a:t>
            </a:r>
            <a:endParaRPr kumimoji="0" lang="en-US" sz="40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sym typeface="Arial"/>
            </a:endParaRPr>
          </a:p>
        </p:txBody>
      </p:sp>
      <p:sp>
        <p:nvSpPr>
          <p:cNvPr id="53" name="TextBox 52">
            <a:extLst>
              <a:ext uri="{FF2B5EF4-FFF2-40B4-BE49-F238E27FC236}">
                <a16:creationId xmlns:a16="http://schemas.microsoft.com/office/drawing/2014/main" id="{5BDEB940-39E2-2F29-C826-EEA89D62B191}"/>
              </a:ext>
            </a:extLst>
          </p:cNvPr>
          <p:cNvSpPr txBox="1"/>
          <p:nvPr/>
        </p:nvSpPr>
        <p:spPr>
          <a:xfrm>
            <a:off x="34395370" y="23779393"/>
            <a:ext cx="16211916" cy="769441"/>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4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29" name="Group 28">
            <a:extLst>
              <a:ext uri="{FF2B5EF4-FFF2-40B4-BE49-F238E27FC236}">
                <a16:creationId xmlns:a16="http://schemas.microsoft.com/office/drawing/2014/main" id="{A864304F-BAFD-B57A-2438-B99B0C21C953}"/>
              </a:ext>
            </a:extLst>
          </p:cNvPr>
          <p:cNvGrpSpPr/>
          <p:nvPr/>
        </p:nvGrpSpPr>
        <p:grpSpPr>
          <a:xfrm>
            <a:off x="13788178" y="14561011"/>
            <a:ext cx="37235802" cy="18171122"/>
            <a:chOff x="16768194" y="20244304"/>
            <a:chExt cx="34285655" cy="12347018"/>
          </a:xfrm>
        </p:grpSpPr>
        <p:sp>
          <p:nvSpPr>
            <p:cNvPr id="5" name="Rectangle 4">
              <a:extLst>
                <a:ext uri="{FF2B5EF4-FFF2-40B4-BE49-F238E27FC236}">
                  <a16:creationId xmlns:a16="http://schemas.microsoft.com/office/drawing/2014/main" id="{B6D924EE-C268-8111-A33B-B69F030B6777}"/>
                </a:ext>
              </a:extLst>
            </p:cNvPr>
            <p:cNvSpPr/>
            <p:nvPr/>
          </p:nvSpPr>
          <p:spPr>
            <a:xfrm>
              <a:off x="16768194" y="21411393"/>
              <a:ext cx="34244241" cy="11179929"/>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Helvetica"/>
                <a:ea typeface="+mn-ea"/>
                <a:cs typeface="Helvetica"/>
                <a:sym typeface="Arial"/>
              </a:endParaRPr>
            </a:p>
          </p:txBody>
        </p:sp>
        <p:sp>
          <p:nvSpPr>
            <p:cNvPr id="15" name="Rectangle 14">
              <a:extLst>
                <a:ext uri="{FF2B5EF4-FFF2-40B4-BE49-F238E27FC236}">
                  <a16:creationId xmlns:a16="http://schemas.microsoft.com/office/drawing/2014/main" id="{7111CDE7-2C82-2AE2-9D92-910B27E98C1B}"/>
                </a:ext>
              </a:extLst>
            </p:cNvPr>
            <p:cNvSpPr/>
            <p:nvPr/>
          </p:nvSpPr>
          <p:spPr>
            <a:xfrm>
              <a:off x="16795249" y="20244304"/>
              <a:ext cx="34258600" cy="1105816"/>
            </a:xfrm>
            <a:prstGeom prst="rect">
              <a:avLst/>
            </a:prstGeom>
            <a:solidFill>
              <a:srgbClr val="5A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Helvetica"/>
                <a:ea typeface="+mn-ea"/>
                <a:cs typeface="Helvetica"/>
                <a:sym typeface="Arial"/>
              </a:endParaRPr>
            </a:p>
          </p:txBody>
        </p:sp>
        <p:sp>
          <p:nvSpPr>
            <p:cNvPr id="20" name="TextBox 19">
              <a:extLst>
                <a:ext uri="{FF2B5EF4-FFF2-40B4-BE49-F238E27FC236}">
                  <a16:creationId xmlns:a16="http://schemas.microsoft.com/office/drawing/2014/main" id="{A86DF1AB-5CF7-2984-94B6-5C997FE442C2}"/>
                </a:ext>
              </a:extLst>
            </p:cNvPr>
            <p:cNvSpPr txBox="1"/>
            <p:nvPr/>
          </p:nvSpPr>
          <p:spPr>
            <a:xfrm>
              <a:off x="28970559" y="20500948"/>
              <a:ext cx="746068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srgbClr val="FFFFFF"/>
                  </a:solidFill>
                  <a:effectLst/>
                  <a:uLnTx/>
                  <a:uFillTx/>
                  <a:latin typeface="Helvetica" pitchFamily="2" charset="0"/>
                  <a:cs typeface="Calibri" panose="020F0502020204030204" pitchFamily="34" charset="0"/>
                  <a:sym typeface="Arial"/>
                </a:rPr>
                <a:t>RESULTS</a:t>
              </a:r>
            </a:p>
          </p:txBody>
        </p:sp>
        <p:sp>
          <p:nvSpPr>
            <p:cNvPr id="39" name="TextBox 38">
              <a:extLst>
                <a:ext uri="{FF2B5EF4-FFF2-40B4-BE49-F238E27FC236}">
                  <a16:creationId xmlns:a16="http://schemas.microsoft.com/office/drawing/2014/main" id="{4783AA0B-4211-E59C-2C86-B1D48C4AF374}"/>
                </a:ext>
              </a:extLst>
            </p:cNvPr>
            <p:cNvSpPr txBox="1"/>
            <p:nvPr/>
          </p:nvSpPr>
          <p:spPr>
            <a:xfrm>
              <a:off x="34386879" y="23811543"/>
              <a:ext cx="1605088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marR="0" lvl="0" indent="-5715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3400" b="0" i="0" u="none" strike="noStrike" kern="0" cap="none" spc="0" normalizeH="0" baseline="0" noProof="0" dirty="0">
                <a:ln>
                  <a:noFill/>
                </a:ln>
                <a:solidFill>
                  <a:srgbClr val="000000"/>
                </a:solidFill>
                <a:effectLst/>
                <a:uLnTx/>
                <a:uFillTx/>
                <a:latin typeface="Helvetica"/>
                <a:ea typeface="Calibri"/>
                <a:cs typeface="Helvetica"/>
                <a:sym typeface="Arial"/>
              </a:endParaRPr>
            </a:p>
            <a:p>
              <a:pPr marL="571500" marR="0" lvl="0" indent="-5715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Helvetica"/>
                <a:ea typeface="Calibri"/>
                <a:cs typeface="Helvetica"/>
                <a:sym typeface="Arial"/>
              </a:endParaRPr>
            </a:p>
          </p:txBody>
        </p:sp>
      </p:grpSp>
      <p:sp>
        <p:nvSpPr>
          <p:cNvPr id="28" name="TextBox 27">
            <a:extLst>
              <a:ext uri="{FF2B5EF4-FFF2-40B4-BE49-F238E27FC236}">
                <a16:creationId xmlns:a16="http://schemas.microsoft.com/office/drawing/2014/main" id="{BB1DF49C-4E5E-E18F-56F0-D9089931B698}"/>
              </a:ext>
            </a:extLst>
          </p:cNvPr>
          <p:cNvSpPr txBox="1"/>
          <p:nvPr/>
        </p:nvSpPr>
        <p:spPr>
          <a:xfrm>
            <a:off x="436144" y="163455"/>
            <a:ext cx="4079914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srgbClr val="FFFFFF"/>
                </a:solidFill>
                <a:effectLst/>
                <a:uLnTx/>
                <a:uFillTx/>
                <a:latin typeface="Aptos" panose="020B0004020202020204" pitchFamily="34" charset="0"/>
                <a:sym typeface="Arial"/>
              </a:rPr>
              <a:t>Microbiological Diversity in Areas of Groundwater </a:t>
            </a:r>
            <a:r>
              <a:rPr lang="en-US" sz="6000" dirty="0">
                <a:solidFill>
                  <a:srgbClr val="FFFFFF"/>
                </a:solidFill>
                <a:latin typeface="Aptos" panose="020B0004020202020204" pitchFamily="34" charset="0"/>
              </a:rPr>
              <a:t>S</a:t>
            </a:r>
            <a:r>
              <a:rPr kumimoji="0" lang="en-US" sz="6000" b="0" i="0" u="none" strike="noStrike" kern="0" cap="none" spc="0" normalizeH="0" baseline="0" noProof="0" dirty="0">
                <a:ln>
                  <a:noFill/>
                </a:ln>
                <a:solidFill>
                  <a:srgbClr val="FFFFFF"/>
                </a:solidFill>
                <a:effectLst/>
                <a:uLnTx/>
                <a:uFillTx/>
                <a:latin typeface="Aptos" panose="020B0004020202020204" pitchFamily="34" charset="0"/>
                <a:sym typeface="Arial"/>
              </a:rPr>
              <a:t>eepage and Surface </a:t>
            </a:r>
            <a:r>
              <a:rPr lang="en-US" sz="6000" dirty="0">
                <a:solidFill>
                  <a:srgbClr val="FFFFFF"/>
                </a:solidFill>
                <a:latin typeface="Aptos" panose="020B0004020202020204" pitchFamily="34" charset="0"/>
              </a:rPr>
              <a:t>W</a:t>
            </a:r>
            <a:r>
              <a:rPr kumimoji="0" lang="en-US" sz="6000" b="0" i="0" u="none" strike="noStrike" kern="0" cap="none" spc="0" normalizeH="0" baseline="0" noProof="0" dirty="0">
                <a:ln>
                  <a:noFill/>
                </a:ln>
                <a:solidFill>
                  <a:srgbClr val="FFFFFF"/>
                </a:solidFill>
                <a:effectLst/>
                <a:uLnTx/>
                <a:uFillTx/>
                <a:latin typeface="Aptos" panose="020B0004020202020204" pitchFamily="34" charset="0"/>
                <a:sym typeface="Arial"/>
              </a:rPr>
              <a:t>ater </a:t>
            </a:r>
            <a:r>
              <a:rPr lang="en-US" sz="6000" dirty="0">
                <a:solidFill>
                  <a:srgbClr val="FFFFFF"/>
                </a:solidFill>
                <a:latin typeface="Aptos" panose="020B0004020202020204" pitchFamily="34" charset="0"/>
              </a:rPr>
              <a:t>I</a:t>
            </a:r>
            <a:r>
              <a:rPr kumimoji="0" lang="en-US" sz="6000" b="0" i="0" u="none" strike="noStrike" kern="0" cap="none" spc="0" normalizeH="0" baseline="0" noProof="0" dirty="0">
                <a:ln>
                  <a:noFill/>
                </a:ln>
                <a:solidFill>
                  <a:srgbClr val="FFFFFF"/>
                </a:solidFill>
                <a:effectLst/>
                <a:uLnTx/>
                <a:uFillTx/>
                <a:latin typeface="Aptos" panose="020B0004020202020204" pitchFamily="34" charset="0"/>
                <a:sym typeface="Arial"/>
              </a:rPr>
              <a:t>nfiltration in Southern Appalachian Headwater </a:t>
            </a:r>
            <a:r>
              <a:rPr lang="en-US" sz="6000" dirty="0">
                <a:solidFill>
                  <a:srgbClr val="FFFFFF"/>
                </a:solidFill>
                <a:latin typeface="Aptos" panose="020B0004020202020204" pitchFamily="34" charset="0"/>
              </a:rPr>
              <a:t>S</a:t>
            </a:r>
            <a:r>
              <a:rPr kumimoji="0" lang="en-US" sz="6000" b="0" i="0" u="none" strike="noStrike" kern="0" cap="none" spc="0" normalizeH="0" baseline="0" noProof="0" dirty="0">
                <a:ln>
                  <a:noFill/>
                </a:ln>
                <a:solidFill>
                  <a:srgbClr val="FFFFFF"/>
                </a:solidFill>
                <a:effectLst/>
                <a:uLnTx/>
                <a:uFillTx/>
                <a:latin typeface="Aptos" panose="020B0004020202020204" pitchFamily="34" charset="0"/>
                <a:sym typeface="Arial"/>
              </a:rPr>
              <a:t>treams</a:t>
            </a:r>
          </a:p>
        </p:txBody>
      </p:sp>
      <p:sp>
        <p:nvSpPr>
          <p:cNvPr id="11" name="AutoShape 2" descr="Image preview">
            <a:extLst>
              <a:ext uri="{FF2B5EF4-FFF2-40B4-BE49-F238E27FC236}">
                <a16:creationId xmlns:a16="http://schemas.microsoft.com/office/drawing/2014/main" id="{F3DCBCE5-6D32-6511-35FF-33CDE13FCCBE}"/>
              </a:ext>
            </a:extLst>
          </p:cNvPr>
          <p:cNvSpPr>
            <a:spLocks noChangeAspect="1" noChangeArrowheads="1"/>
          </p:cNvSpPr>
          <p:nvPr/>
        </p:nvSpPr>
        <p:spPr bwMode="auto">
          <a:xfrm>
            <a:off x="25550480" y="16342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5" name="TextBox 24">
            <a:extLst>
              <a:ext uri="{FF2B5EF4-FFF2-40B4-BE49-F238E27FC236}">
                <a16:creationId xmlns:a16="http://schemas.microsoft.com/office/drawing/2014/main" id="{0ECC4CDE-C95D-33D3-772D-C5BC7AC8A8EF}"/>
              </a:ext>
            </a:extLst>
          </p:cNvPr>
          <p:cNvSpPr txBox="1"/>
          <p:nvPr/>
        </p:nvSpPr>
        <p:spPr>
          <a:xfrm>
            <a:off x="19738268" y="3929455"/>
            <a:ext cx="4427034" cy="9490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srgbClr val="FFFFFF"/>
                </a:solidFill>
                <a:effectLst/>
                <a:uLnTx/>
                <a:uFillTx/>
                <a:latin typeface="Helvetica"/>
                <a:cs typeface="Calibri"/>
                <a:sym typeface="Arial"/>
              </a:rPr>
              <a:t>METHODS</a:t>
            </a:r>
            <a:endParaRPr kumimoji="0" lang="en-US" sz="6000" b="0" i="0" u="none" strike="noStrike" kern="0" cap="none" spc="0" normalizeH="0" baseline="0" noProof="0" dirty="0">
              <a:ln>
                <a:noFill/>
              </a:ln>
              <a:solidFill>
                <a:srgbClr val="FFFFFF"/>
              </a:solidFill>
              <a:effectLst/>
              <a:uLnTx/>
              <a:uFillTx/>
              <a:latin typeface="Helvetica" pitchFamily="2" charset="0"/>
              <a:cs typeface="Calibri" panose="020F0502020204030204" pitchFamily="34" charset="0"/>
              <a:sym typeface="Arial"/>
            </a:endParaRPr>
          </a:p>
        </p:txBody>
      </p:sp>
      <p:sp>
        <p:nvSpPr>
          <p:cNvPr id="59" name="TextBox 58">
            <a:extLst>
              <a:ext uri="{FF2B5EF4-FFF2-40B4-BE49-F238E27FC236}">
                <a16:creationId xmlns:a16="http://schemas.microsoft.com/office/drawing/2014/main" id="{E95ED5C9-A35F-9134-179A-38C6ED9E57BF}"/>
              </a:ext>
            </a:extLst>
          </p:cNvPr>
          <p:cNvSpPr txBox="1"/>
          <p:nvPr/>
        </p:nvSpPr>
        <p:spPr>
          <a:xfrm>
            <a:off x="22485481" y="6523838"/>
            <a:ext cx="7207583" cy="660950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1500"/>
              </a:spcAft>
              <a:buClr>
                <a:srgbClr val="000000"/>
              </a:buClr>
              <a:buSzTx/>
              <a:buFont typeface="Arial"/>
              <a:buNone/>
              <a:tabLst/>
              <a:defRPr/>
            </a:pPr>
            <a:r>
              <a:rPr kumimoji="0" lang="en-US" sz="2800" b="1" i="0" u="sng" strike="noStrike" kern="0" cap="none" spc="0" normalizeH="0" baseline="0" noProof="0" dirty="0">
                <a:ln>
                  <a:noFill/>
                </a:ln>
                <a:solidFill>
                  <a:srgbClr val="000000"/>
                </a:solidFill>
                <a:effectLst/>
                <a:uLnTx/>
                <a:uFillTx/>
                <a:latin typeface="Aptos"/>
                <a:cs typeface="Aptos Serif"/>
                <a:sym typeface="Arial"/>
              </a:rPr>
              <a:t>Biolog EcoPlates</a:t>
            </a:r>
            <a:endParaRPr kumimoji="0" lang="en-US" sz="2800" b="1" i="0" u="none" strike="noStrike" kern="0" cap="none" spc="0" normalizeH="0" baseline="0" noProof="0" dirty="0">
              <a:ln>
                <a:noFill/>
              </a:ln>
              <a:solidFill>
                <a:srgbClr val="000000"/>
              </a:solidFill>
              <a:effectLst/>
              <a:uLnTx/>
              <a:uFillTx/>
              <a:latin typeface="Aptos"/>
              <a:cs typeface="Aptos Serif"/>
              <a:sym typeface="Arial"/>
            </a:endParaRPr>
          </a:p>
          <a:p>
            <a:pPr marL="0" marR="0" lvl="0" indent="0" algn="l" defTabSz="914400" rtl="0" eaLnBrk="1" fontAlgn="auto" latinLnBrk="0" hangingPunct="1">
              <a:lnSpc>
                <a:spcPct val="100000"/>
              </a:lnSpc>
              <a:spcBef>
                <a:spcPts val="0"/>
              </a:spcBef>
              <a:spcAft>
                <a:spcPts val="1500"/>
              </a:spcAft>
              <a:buClr>
                <a:srgbClr val="000000"/>
              </a:buClr>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Aptos"/>
                <a:cs typeface="Aptos Serif"/>
                <a:sym typeface="Arial"/>
              </a:rPr>
              <a:t> EcoPlates show what carbon sources the microbes prefer. </a:t>
            </a:r>
          </a:p>
          <a:p>
            <a:pPr marL="0" marR="0" lvl="0" indent="0" algn="l" defTabSz="914400" rtl="0" eaLnBrk="1" fontAlgn="auto" latinLnBrk="0" hangingPunct="1">
              <a:lnSpc>
                <a:spcPct val="100000"/>
              </a:lnSpc>
              <a:spcBef>
                <a:spcPts val="0"/>
              </a:spcBef>
              <a:spcAft>
                <a:spcPts val="1500"/>
              </a:spcAft>
              <a:buClr>
                <a:srgbClr val="000000"/>
              </a:buClr>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Aptos"/>
                <a:cs typeface="Aptos Serif"/>
                <a:sym typeface="Arial"/>
              </a:rPr>
              <a:t>Darker wells = greater metabolic activity</a:t>
            </a:r>
          </a:p>
          <a:p>
            <a:pPr marL="0" marR="0" lvl="0" indent="0" algn="l" defTabSz="914400" rtl="0" eaLnBrk="1" fontAlgn="auto" latinLnBrk="0" hangingPunct="1">
              <a:lnSpc>
                <a:spcPct val="100000"/>
              </a:lnSpc>
              <a:spcBef>
                <a:spcPts val="0"/>
              </a:spcBef>
              <a:spcAft>
                <a:spcPts val="1500"/>
              </a:spcAft>
              <a:buClr>
                <a:srgbClr val="000000"/>
              </a:buClr>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Aptos"/>
                <a:cs typeface="Aptos Serif"/>
                <a:sym typeface="Arial"/>
              </a:rPr>
              <a:t>3 replicates per sampling site. </a:t>
            </a:r>
            <a:endParaRPr lang="en-US" sz="2800" dirty="0">
              <a:latin typeface="Aptos"/>
              <a:cs typeface="Aptos Serif"/>
            </a:endParaRPr>
          </a:p>
          <a:p>
            <a:pPr marL="0" marR="0" lvl="0" indent="0" algn="l" defTabSz="914400" rtl="0" eaLnBrk="1" fontAlgn="auto" latinLnBrk="0" hangingPunct="1">
              <a:lnSpc>
                <a:spcPct val="100000"/>
              </a:lnSpc>
              <a:spcBef>
                <a:spcPts val="0"/>
              </a:spcBef>
              <a:spcAft>
                <a:spcPts val="1500"/>
              </a:spcAft>
              <a:buClr>
                <a:srgbClr val="000000"/>
              </a:buClr>
              <a:buSzTx/>
              <a:tabLst/>
              <a:defRPr/>
            </a:pPr>
            <a:endParaRPr kumimoji="0" lang="en-US" sz="2800" b="0" i="0" u="none" strike="noStrike" kern="0" cap="none" spc="0" normalizeH="0" baseline="0" noProof="0" dirty="0">
              <a:ln>
                <a:noFill/>
              </a:ln>
              <a:solidFill>
                <a:srgbClr val="000000"/>
              </a:solidFill>
              <a:effectLst/>
              <a:uLnTx/>
              <a:uFillTx/>
              <a:latin typeface="Aptos"/>
              <a:cs typeface="Aptos Serif"/>
              <a:sym typeface="Arial"/>
            </a:endParaRPr>
          </a:p>
          <a:p>
            <a:pPr marL="0" marR="0" lvl="0" indent="0" algn="l" defTabSz="914400" rtl="0" eaLnBrk="1" fontAlgn="auto" latinLnBrk="0" hangingPunct="1">
              <a:lnSpc>
                <a:spcPct val="100000"/>
              </a:lnSpc>
              <a:spcBef>
                <a:spcPts val="0"/>
              </a:spcBef>
              <a:spcAft>
                <a:spcPts val="1500"/>
              </a:spcAft>
              <a:buClr>
                <a:srgbClr val="000000"/>
              </a:buClr>
              <a:buSzTx/>
              <a:tabLst/>
              <a:defRPr/>
            </a:pPr>
            <a:r>
              <a:rPr lang="en-US" sz="2800" b="1" i="0" u="sng" dirty="0">
                <a:solidFill>
                  <a:schemeClr val="tx1"/>
                </a:solidFill>
                <a:effectLst/>
                <a:latin typeface="Aptos" panose="020B0004020202020204" pitchFamily="34" charset="0"/>
              </a:rPr>
              <a:t>Sequencing of 16S rRNA genes</a:t>
            </a:r>
            <a:endParaRPr kumimoji="0" lang="en-US" sz="2800" b="1" i="0" u="sng" strike="noStrike" kern="0" cap="none" spc="0" normalizeH="0" baseline="0" noProof="0" dirty="0">
              <a:ln>
                <a:noFill/>
              </a:ln>
              <a:solidFill>
                <a:schemeClr val="tx1"/>
              </a:solidFill>
              <a:effectLst/>
              <a:uLnTx/>
              <a:uFillTx/>
              <a:latin typeface="Aptos"/>
              <a:cs typeface="Arial"/>
              <a:sym typeface="Arial"/>
            </a:endParaRPr>
          </a:p>
          <a:p>
            <a:pPr>
              <a:spcAft>
                <a:spcPts val="1500"/>
              </a:spcAft>
              <a:buFont typeface="Arial" panose="020B0604020202020204" pitchFamily="34" charset="0"/>
              <a:buChar char="•"/>
              <a:defRPr/>
            </a:pPr>
            <a:r>
              <a:rPr lang="en-US" sz="2800" dirty="0">
                <a:latin typeface="Aptos"/>
              </a:rPr>
              <a:t> Water samples taken at all 7 sites in December</a:t>
            </a:r>
          </a:p>
          <a:p>
            <a:pPr>
              <a:spcAft>
                <a:spcPts val="1500"/>
              </a:spcAft>
              <a:buFont typeface="Arial" panose="020B0604020202020204" pitchFamily="34" charset="0"/>
              <a:buChar char="•"/>
              <a:defRPr/>
            </a:pPr>
            <a:r>
              <a:rPr lang="en-US" sz="2800" dirty="0">
                <a:latin typeface="Aptos"/>
              </a:rPr>
              <a:t> Microbes concentrated via centrifuge and shipped to Zymo NGS services for targeted amplicon sequencing </a:t>
            </a:r>
            <a:r>
              <a:rPr lang="en-US" sz="2800" b="0" i="0" u="none" strike="noStrike" dirty="0">
                <a:solidFill>
                  <a:schemeClr val="tx1"/>
                </a:solidFill>
                <a:effectLst/>
                <a:latin typeface="Aptos" panose="020B0004020202020204" pitchFamily="34" charset="0"/>
              </a:rPr>
              <a:t>of 16S rRNA.</a:t>
            </a:r>
            <a:endParaRPr kumimoji="0" lang="en-US" sz="2800" b="0" i="0" u="none" strike="noStrike" kern="0" cap="none" spc="0" normalizeH="0" baseline="0" noProof="0" dirty="0">
              <a:ln>
                <a:noFill/>
              </a:ln>
              <a:solidFill>
                <a:schemeClr val="tx1"/>
              </a:solidFill>
              <a:effectLst/>
              <a:uLnTx/>
              <a:uFillTx/>
              <a:latin typeface="Aptos"/>
              <a:cs typeface="Arial"/>
              <a:sym typeface="Arial"/>
            </a:endParaRPr>
          </a:p>
        </p:txBody>
      </p:sp>
      <p:sp>
        <p:nvSpPr>
          <p:cNvPr id="8" name="TextBox 7">
            <a:extLst>
              <a:ext uri="{FF2B5EF4-FFF2-40B4-BE49-F238E27FC236}">
                <a16:creationId xmlns:a16="http://schemas.microsoft.com/office/drawing/2014/main" id="{F31B0D13-6E57-F466-6D24-9AEC5D30A116}"/>
              </a:ext>
            </a:extLst>
          </p:cNvPr>
          <p:cNvSpPr txBox="1"/>
          <p:nvPr/>
        </p:nvSpPr>
        <p:spPr>
          <a:xfrm>
            <a:off x="13739569" y="5319462"/>
            <a:ext cx="3450931" cy="63094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sng" strike="noStrike" kern="0" cap="none" spc="0" normalizeH="0" baseline="0" noProof="0" dirty="0">
                <a:ln>
                  <a:noFill/>
                </a:ln>
                <a:solidFill>
                  <a:srgbClr val="000000"/>
                </a:solidFill>
                <a:effectLst/>
                <a:uLnTx/>
                <a:uFillTx/>
                <a:latin typeface="Aptos"/>
                <a:cs typeface="Helvetica" panose="020B0604020202020204"/>
                <a:sym typeface="Arial"/>
              </a:rPr>
              <a:t>Field Methods</a:t>
            </a:r>
          </a:p>
        </p:txBody>
      </p:sp>
      <p:sp>
        <p:nvSpPr>
          <p:cNvPr id="61" name="TextBox 60">
            <a:extLst>
              <a:ext uri="{FF2B5EF4-FFF2-40B4-BE49-F238E27FC236}">
                <a16:creationId xmlns:a16="http://schemas.microsoft.com/office/drawing/2014/main" id="{CB8B9A05-1236-1C0E-B6EC-30B8117FEC8B}"/>
              </a:ext>
            </a:extLst>
          </p:cNvPr>
          <p:cNvSpPr txBox="1"/>
          <p:nvPr/>
        </p:nvSpPr>
        <p:spPr>
          <a:xfrm>
            <a:off x="22605153" y="5311569"/>
            <a:ext cx="3196539" cy="5895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sng" strike="noStrike" kern="0" cap="none" spc="0" normalizeH="0" baseline="0" noProof="0" dirty="0">
                <a:ln>
                  <a:noFill/>
                </a:ln>
                <a:solidFill>
                  <a:srgbClr val="000000"/>
                </a:solidFill>
                <a:effectLst/>
                <a:uLnTx/>
                <a:uFillTx/>
                <a:latin typeface="Aptos" panose="020B0004020202020204" pitchFamily="34" charset="0"/>
                <a:cs typeface="Arial"/>
                <a:sym typeface="Arial"/>
              </a:rPr>
              <a:t>Lab Methods</a:t>
            </a:r>
          </a:p>
        </p:txBody>
      </p:sp>
      <p:grpSp>
        <p:nvGrpSpPr>
          <p:cNvPr id="35" name="Group 34">
            <a:extLst>
              <a:ext uri="{FF2B5EF4-FFF2-40B4-BE49-F238E27FC236}">
                <a16:creationId xmlns:a16="http://schemas.microsoft.com/office/drawing/2014/main" id="{D5A15599-A58F-7E06-FFCF-E1DBC62385BC}"/>
              </a:ext>
            </a:extLst>
          </p:cNvPr>
          <p:cNvGrpSpPr/>
          <p:nvPr/>
        </p:nvGrpSpPr>
        <p:grpSpPr>
          <a:xfrm>
            <a:off x="30408013" y="3820814"/>
            <a:ext cx="12907409" cy="10248192"/>
            <a:chOff x="27525422" y="3823247"/>
            <a:chExt cx="14700115" cy="12519078"/>
          </a:xfrm>
        </p:grpSpPr>
        <p:sp>
          <p:nvSpPr>
            <p:cNvPr id="2" name="Rectangle 1">
              <a:extLst>
                <a:ext uri="{FF2B5EF4-FFF2-40B4-BE49-F238E27FC236}">
                  <a16:creationId xmlns:a16="http://schemas.microsoft.com/office/drawing/2014/main" id="{35A11532-99C8-55EE-6D03-0879F316BADD}"/>
                </a:ext>
              </a:extLst>
            </p:cNvPr>
            <p:cNvSpPr/>
            <p:nvPr/>
          </p:nvSpPr>
          <p:spPr>
            <a:xfrm>
              <a:off x="27525422" y="4042876"/>
              <a:ext cx="14673339" cy="12299449"/>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Helvetica"/>
                <a:ea typeface="+mn-ea"/>
                <a:cs typeface="Helvetica"/>
                <a:sym typeface="Arial"/>
              </a:endParaRPr>
            </a:p>
          </p:txBody>
        </p:sp>
        <p:sp>
          <p:nvSpPr>
            <p:cNvPr id="17" name="Rectangle 16">
              <a:extLst>
                <a:ext uri="{FF2B5EF4-FFF2-40B4-BE49-F238E27FC236}">
                  <a16:creationId xmlns:a16="http://schemas.microsoft.com/office/drawing/2014/main" id="{0D2B1AA6-CA6A-D221-CCEE-1A0F5F310281}"/>
                </a:ext>
              </a:extLst>
            </p:cNvPr>
            <p:cNvSpPr/>
            <p:nvPr/>
          </p:nvSpPr>
          <p:spPr>
            <a:xfrm>
              <a:off x="27528917" y="3823247"/>
              <a:ext cx="14696620" cy="1648991"/>
            </a:xfrm>
            <a:prstGeom prst="rect">
              <a:avLst/>
            </a:prstGeom>
            <a:solidFill>
              <a:srgbClr val="E3C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22" name="TextBox 21">
            <a:extLst>
              <a:ext uri="{FF2B5EF4-FFF2-40B4-BE49-F238E27FC236}">
                <a16:creationId xmlns:a16="http://schemas.microsoft.com/office/drawing/2014/main" id="{31204009-E384-E732-6D58-E77BAD79D4F8}"/>
              </a:ext>
            </a:extLst>
          </p:cNvPr>
          <p:cNvSpPr txBox="1"/>
          <p:nvPr/>
        </p:nvSpPr>
        <p:spPr>
          <a:xfrm>
            <a:off x="33952034" y="3984308"/>
            <a:ext cx="6566855" cy="9490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srgbClr val="FFFFFF"/>
                </a:solidFill>
                <a:effectLst/>
                <a:uLnTx/>
                <a:uFillTx/>
                <a:latin typeface="Helvetica" pitchFamily="2" charset="0"/>
                <a:cs typeface="Calibri" panose="020F0502020204030204" pitchFamily="34" charset="0"/>
                <a:sym typeface="Arial"/>
              </a:rPr>
              <a:t>CONCLUSIONS</a:t>
            </a:r>
          </a:p>
        </p:txBody>
      </p:sp>
      <p:sp>
        <p:nvSpPr>
          <p:cNvPr id="145" name="TextBox 144">
            <a:extLst>
              <a:ext uri="{FF2B5EF4-FFF2-40B4-BE49-F238E27FC236}">
                <a16:creationId xmlns:a16="http://schemas.microsoft.com/office/drawing/2014/main" id="{2A59A00D-61AE-338F-4DA7-CCAF0ADD6618}"/>
              </a:ext>
            </a:extLst>
          </p:cNvPr>
          <p:cNvSpPr txBox="1"/>
          <p:nvPr/>
        </p:nvSpPr>
        <p:spPr>
          <a:xfrm>
            <a:off x="13913079" y="6350242"/>
            <a:ext cx="8549700" cy="26314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spcAft>
                <a:spcPts val="1500"/>
              </a:spcAft>
              <a:buFont typeface="Arial" panose="020B0604020202020204" pitchFamily="34" charset="0"/>
              <a:buChar char="•"/>
              <a:defRPr/>
            </a:pPr>
            <a:r>
              <a:rPr kumimoji="0" lang="en-US" sz="2800" b="0" i="0" u="none" strike="noStrike" kern="0" cap="none" spc="0" normalizeH="0" baseline="0" noProof="0" dirty="0">
                <a:ln>
                  <a:noFill/>
                </a:ln>
                <a:solidFill>
                  <a:srgbClr val="000000"/>
                </a:solidFill>
                <a:effectLst/>
                <a:uLnTx/>
                <a:uFillTx/>
                <a:latin typeface="Aptos"/>
                <a:cs typeface="Arial"/>
                <a:sym typeface="Arial"/>
              </a:rPr>
              <a:t>Collected stream</a:t>
            </a:r>
            <a:r>
              <a:rPr lang="en-US" sz="2800" dirty="0">
                <a:latin typeface="Aptos"/>
              </a:rPr>
              <a:t> temperature</a:t>
            </a:r>
            <a:r>
              <a:rPr kumimoji="0" lang="en-US" sz="2800" b="0" i="0" u="none" strike="noStrike" kern="0" cap="none" spc="0" normalizeH="0" baseline="0" noProof="0" dirty="0">
                <a:ln>
                  <a:noFill/>
                </a:ln>
                <a:solidFill>
                  <a:srgbClr val="000000"/>
                </a:solidFill>
                <a:effectLst/>
                <a:uLnTx/>
                <a:uFillTx/>
                <a:latin typeface="Aptos"/>
                <a:cs typeface="Arial"/>
                <a:sym typeface="Arial"/>
              </a:rPr>
              <a:t> and turbidity </a:t>
            </a:r>
            <a:r>
              <a:rPr lang="en-US" sz="2800" dirty="0">
                <a:latin typeface="Aptos"/>
              </a:rPr>
              <a:t>data.</a:t>
            </a:r>
            <a:endParaRPr lang="en-US" sz="2800" b="0" i="0" u="none" strike="noStrike" kern="0" cap="none" spc="0" normalizeH="0" baseline="0" noProof="0" dirty="0">
              <a:ln>
                <a:noFill/>
              </a:ln>
              <a:solidFill>
                <a:srgbClr val="000000"/>
              </a:solidFill>
              <a:effectLst/>
              <a:uLnTx/>
              <a:uFillTx/>
              <a:latin typeface="Aptos"/>
              <a:cs typeface="Arial"/>
            </a:endParaRPr>
          </a:p>
          <a:p>
            <a:pPr marL="457200" indent="-457200">
              <a:spcAft>
                <a:spcPts val="1500"/>
              </a:spcAft>
              <a:buFont typeface="Arial" panose="020B0604020202020204" pitchFamily="34" charset="0"/>
              <a:buChar char="•"/>
              <a:defRPr/>
            </a:pPr>
            <a:r>
              <a:rPr kumimoji="0" lang="en-US" sz="2800" b="0" i="0" u="none" strike="noStrike" kern="0" cap="none" spc="0" normalizeH="0" baseline="0" noProof="0" dirty="0">
                <a:ln>
                  <a:noFill/>
                </a:ln>
                <a:solidFill>
                  <a:srgbClr val="000000"/>
                </a:solidFill>
                <a:effectLst/>
                <a:uLnTx/>
                <a:uFillTx/>
                <a:latin typeface="Aptos"/>
                <a:cs typeface="Arial"/>
                <a:sym typeface="Arial"/>
              </a:rPr>
              <a:t>Collected triplicate water samples for </a:t>
            </a:r>
            <a:r>
              <a:rPr lang="en-US" sz="2800" dirty="0">
                <a:latin typeface="Aptos"/>
              </a:rPr>
              <a:t>carbon media in December and May (Fig. 10).</a:t>
            </a:r>
            <a:endParaRPr kumimoji="0" lang="en-US" sz="2800" b="0" i="0" u="none" strike="noStrike" kern="0" cap="none" spc="0" normalizeH="0" baseline="0" noProof="0" dirty="0">
              <a:ln>
                <a:noFill/>
              </a:ln>
              <a:solidFill>
                <a:srgbClr val="000000"/>
              </a:solidFill>
              <a:effectLst/>
              <a:uLnTx/>
              <a:uFillTx/>
              <a:latin typeface="Aptos"/>
              <a:cs typeface="Arial"/>
              <a:sym typeface="Arial"/>
            </a:endParaRPr>
          </a:p>
          <a:p>
            <a:pPr marL="457200" marR="0" lvl="0" indent="-457200" algn="l" defTabSz="914400" rtl="0" eaLnBrk="1" fontAlgn="auto" latinLnBrk="0" hangingPunct="1">
              <a:lnSpc>
                <a:spcPct val="100000"/>
              </a:lnSpc>
              <a:spcBef>
                <a:spcPts val="0"/>
              </a:spcBef>
              <a:spcAft>
                <a:spcPts val="1500"/>
              </a:spcAft>
              <a:buClr>
                <a:srgbClr val="000000"/>
              </a:buClr>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Aptos"/>
                <a:cs typeface="Arial"/>
                <a:sym typeface="Arial"/>
              </a:rPr>
              <a:t>Collected 7 additional water samples for genome sequencing.</a:t>
            </a:r>
          </a:p>
        </p:txBody>
      </p:sp>
      <p:pic>
        <p:nvPicPr>
          <p:cNvPr id="16" name="Picture 15">
            <a:extLst>
              <a:ext uri="{FF2B5EF4-FFF2-40B4-BE49-F238E27FC236}">
                <a16:creationId xmlns:a16="http://schemas.microsoft.com/office/drawing/2014/main" id="{D22A1EE3-ABC1-14EB-F52F-5DF79D1F3D7B}"/>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44367053" y="26540401"/>
            <a:ext cx="6240233" cy="4210755"/>
          </a:xfrm>
          <a:prstGeom prst="rect">
            <a:avLst/>
          </a:prstGeom>
        </p:spPr>
      </p:pic>
      <p:sp>
        <p:nvSpPr>
          <p:cNvPr id="9" name="TextBox 8">
            <a:extLst>
              <a:ext uri="{FF2B5EF4-FFF2-40B4-BE49-F238E27FC236}">
                <a16:creationId xmlns:a16="http://schemas.microsoft.com/office/drawing/2014/main" id="{996F6D54-5C2D-6399-A58C-6D635BFCE528}"/>
              </a:ext>
            </a:extLst>
          </p:cNvPr>
          <p:cNvSpPr txBox="1"/>
          <p:nvPr/>
        </p:nvSpPr>
        <p:spPr>
          <a:xfrm>
            <a:off x="44366863" y="30828068"/>
            <a:ext cx="587471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latin typeface="Aptos" panose="020B0004020202020204" pitchFamily="34" charset="0"/>
              </a:rPr>
              <a:t>Figure 10</a:t>
            </a:r>
            <a:r>
              <a:rPr kumimoji="0" lang="en-US" sz="2000" b="0" u="none" strike="noStrike" kern="0" cap="none" spc="0" normalizeH="0" baseline="0" noProof="0" dirty="0">
                <a:ln>
                  <a:noFill/>
                </a:ln>
                <a:solidFill>
                  <a:srgbClr val="000000"/>
                </a:solidFill>
                <a:effectLst/>
                <a:uLnTx/>
                <a:uFillTx/>
                <a:latin typeface="Aptos" panose="020B0004020202020204" pitchFamily="34" charset="0"/>
                <a:sym typeface="Arial"/>
              </a:rPr>
              <a:t>. </a:t>
            </a:r>
            <a:r>
              <a:rPr lang="en-US" sz="2000" dirty="0">
                <a:latin typeface="Aptos" panose="020B0004020202020204" pitchFamily="34" charset="0"/>
              </a:rPr>
              <a:t>EcoPlate for triplicate samples from 1 site. There are different carbon sources in each well. The darker purple the well, the more the microbes consume and metabolize that source.</a:t>
            </a:r>
            <a:endParaRPr kumimoji="0" lang="en-US" sz="2000" b="0" u="none" strike="noStrike" kern="0" cap="none" spc="0" normalizeH="0" baseline="0" noProof="0" dirty="0">
              <a:ln>
                <a:noFill/>
              </a:ln>
              <a:solidFill>
                <a:srgbClr val="000000"/>
              </a:solidFill>
              <a:effectLst/>
              <a:uLnTx/>
              <a:uFillTx/>
              <a:latin typeface="Aptos" panose="020B0004020202020204" pitchFamily="34" charset="0"/>
              <a:sym typeface="Arial"/>
            </a:endParaRPr>
          </a:p>
        </p:txBody>
      </p:sp>
      <p:sp>
        <p:nvSpPr>
          <p:cNvPr id="30" name="TextBox 29">
            <a:extLst>
              <a:ext uri="{FF2B5EF4-FFF2-40B4-BE49-F238E27FC236}">
                <a16:creationId xmlns:a16="http://schemas.microsoft.com/office/drawing/2014/main" id="{2351CB34-93D1-EBE7-7290-5AD509B7E406}"/>
              </a:ext>
            </a:extLst>
          </p:cNvPr>
          <p:cNvSpPr txBox="1"/>
          <p:nvPr/>
        </p:nvSpPr>
        <p:spPr>
          <a:xfrm>
            <a:off x="13870533" y="17172655"/>
            <a:ext cx="12635757" cy="2021066"/>
          </a:xfrm>
          <a:prstGeom prst="rect">
            <a:avLst/>
          </a:prstGeom>
          <a:noFill/>
        </p:spPr>
        <p:txBody>
          <a:bodyPr wrap="square" rtlCol="0">
            <a:spAutoFit/>
          </a:bodyPr>
          <a:lstStyle/>
          <a:p>
            <a:pPr marL="457200" lvl="0" indent="-457200">
              <a:spcAft>
                <a:spcPts val="1600"/>
              </a:spcAft>
              <a:buFont typeface="Arial" panose="020B0604020202020204" pitchFamily="34" charset="0"/>
              <a:buChar char="•"/>
            </a:pPr>
            <a:r>
              <a:rPr lang="en-US" sz="2800" dirty="0">
                <a:latin typeface="Aptos" panose="020B0004020202020204" pitchFamily="34" charset="0"/>
              </a:rPr>
              <a:t>Temperature data shows a typical diurnal cycle indicative of gaining (low variability) and losing (high variability) stream reaches.</a:t>
            </a:r>
          </a:p>
          <a:p>
            <a:pPr marL="457200" lvl="0" indent="-457200">
              <a:spcAft>
                <a:spcPts val="1600"/>
              </a:spcAft>
              <a:buFont typeface="Arial" panose="020B0604020202020204" pitchFamily="34" charset="0"/>
              <a:buChar char="•"/>
            </a:pPr>
            <a:r>
              <a:rPr lang="en-US" sz="2800" dirty="0">
                <a:latin typeface="Aptos" panose="020B0004020202020204" pitchFamily="34" charset="0"/>
              </a:rPr>
              <a:t>Wind midstream site’s temperature signature and EcoPlate data closely followed the Wind losing sites. </a:t>
            </a:r>
          </a:p>
        </p:txBody>
      </p:sp>
      <p:sp>
        <p:nvSpPr>
          <p:cNvPr id="32" name="TextBox 31">
            <a:extLst>
              <a:ext uri="{FF2B5EF4-FFF2-40B4-BE49-F238E27FC236}">
                <a16:creationId xmlns:a16="http://schemas.microsoft.com/office/drawing/2014/main" id="{8E1A383F-70D1-C3CD-7B6C-13531FD573E0}"/>
              </a:ext>
            </a:extLst>
          </p:cNvPr>
          <p:cNvSpPr txBox="1"/>
          <p:nvPr/>
        </p:nvSpPr>
        <p:spPr>
          <a:xfrm>
            <a:off x="31006397" y="5529761"/>
            <a:ext cx="12411112" cy="8238153"/>
          </a:xfrm>
          <a:prstGeom prst="rect">
            <a:avLst/>
          </a:prstGeom>
          <a:noFill/>
        </p:spPr>
        <p:txBody>
          <a:bodyPr wrap="square" rtlCol="0">
            <a:spAutoFit/>
          </a:bodyPr>
          <a:lstStyle/>
          <a:p>
            <a:pPr marL="457200" marR="0" indent="-457200" algn="l">
              <a:spcBef>
                <a:spcPts val="800"/>
              </a:spcBef>
              <a:buFont typeface="Arial" panose="020B0604020202020204" pitchFamily="34" charset="0"/>
              <a:buChar char="•"/>
            </a:pPr>
            <a:r>
              <a:rPr lang="en-US" sz="3400" b="1" i="0" dirty="0">
                <a:solidFill>
                  <a:srgbClr val="000000"/>
                </a:solidFill>
                <a:effectLst/>
                <a:latin typeface="Aptos" panose="020B0004020202020204" pitchFamily="34" charset="0"/>
              </a:rPr>
              <a:t>Microbial metabolism differs between gaining and losing reaches, both at the site level and reach level.</a:t>
            </a:r>
          </a:p>
          <a:p>
            <a:pPr marL="457200" marR="0" indent="-457200" algn="l">
              <a:spcBef>
                <a:spcPts val="800"/>
              </a:spcBef>
              <a:buFont typeface="Arial" panose="020B0604020202020204" pitchFamily="34" charset="0"/>
              <a:buChar char="•"/>
            </a:pPr>
            <a:endParaRPr lang="en-US" sz="3400" b="1" i="0" dirty="0">
              <a:solidFill>
                <a:srgbClr val="000000"/>
              </a:solidFill>
              <a:effectLst/>
              <a:latin typeface="Aptos" panose="020B0004020202020204" pitchFamily="34" charset="0"/>
            </a:endParaRPr>
          </a:p>
          <a:p>
            <a:pPr marL="457200" indent="-457200">
              <a:spcBef>
                <a:spcPts val="800"/>
              </a:spcBef>
              <a:buFont typeface="Arial" panose="020B0604020202020204" pitchFamily="34" charset="0"/>
              <a:buChar char="•"/>
            </a:pPr>
            <a:r>
              <a:rPr lang="en-US" sz="3400" b="1" dirty="0">
                <a:latin typeface="Aptos" panose="020B0004020202020204" pitchFamily="34" charset="0"/>
              </a:rPr>
              <a:t>Co-occurrence of aerobic and anaerobic taxa at all sites.</a:t>
            </a:r>
            <a:endParaRPr lang="en-US" sz="3400" b="1" i="0" dirty="0">
              <a:solidFill>
                <a:srgbClr val="000000"/>
              </a:solidFill>
              <a:effectLst/>
              <a:latin typeface="Aptos" panose="020B0004020202020204" pitchFamily="34" charset="0"/>
            </a:endParaRPr>
          </a:p>
          <a:p>
            <a:pPr marL="457200" marR="0" indent="-457200" algn="l">
              <a:spcBef>
                <a:spcPts val="800"/>
              </a:spcBef>
              <a:buFont typeface="Arial" panose="020B0604020202020204" pitchFamily="34" charset="0"/>
              <a:buChar char="•"/>
            </a:pPr>
            <a:endParaRPr lang="en-US" sz="3400" b="1" i="0" dirty="0">
              <a:solidFill>
                <a:srgbClr val="000000"/>
              </a:solidFill>
              <a:effectLst/>
              <a:latin typeface="Aptos" panose="020B0004020202020204" pitchFamily="34" charset="0"/>
            </a:endParaRPr>
          </a:p>
          <a:p>
            <a:pPr marL="457200" marR="0" indent="-457200" algn="l">
              <a:spcBef>
                <a:spcPts val="800"/>
              </a:spcBef>
              <a:buFont typeface="Arial" panose="020B0604020202020204" pitchFamily="34" charset="0"/>
              <a:buChar char="•"/>
            </a:pPr>
            <a:r>
              <a:rPr lang="en-US" sz="3400" i="0" dirty="0">
                <a:solidFill>
                  <a:srgbClr val="000000"/>
                </a:solidFill>
                <a:effectLst/>
                <a:latin typeface="Aptos" panose="020B0004020202020204" pitchFamily="34" charset="0"/>
              </a:rPr>
              <a:t>Wind midstream and most Gribble Gap stream sites reflect hydrologic mixing dynamics.</a:t>
            </a:r>
          </a:p>
          <a:p>
            <a:pPr marL="457200" marR="0" indent="-457200" algn="l">
              <a:spcBef>
                <a:spcPts val="800"/>
              </a:spcBef>
              <a:buFont typeface="Arial" panose="020B0604020202020204" pitchFamily="34" charset="0"/>
              <a:buChar char="•"/>
            </a:pPr>
            <a:endParaRPr lang="en-US" sz="3400" b="0" i="0" dirty="0">
              <a:solidFill>
                <a:srgbClr val="000000"/>
              </a:solidFill>
              <a:effectLst/>
              <a:latin typeface="Aptos" panose="020B0004020202020204" pitchFamily="34" charset="0"/>
            </a:endParaRPr>
          </a:p>
          <a:p>
            <a:pPr marL="457200" indent="-457200">
              <a:spcBef>
                <a:spcPts val="800"/>
              </a:spcBef>
              <a:buFont typeface="Arial" panose="020B0604020202020204" pitchFamily="34" charset="0"/>
              <a:buChar char="•"/>
            </a:pPr>
            <a:r>
              <a:rPr lang="en-US" sz="3400" dirty="0">
                <a:latin typeface="Aptos" panose="020B0004020202020204" pitchFamily="34" charset="0"/>
              </a:rPr>
              <a:t>Water from groundwater seeps into the stream, likely mixing quickly with upstream waters. </a:t>
            </a:r>
          </a:p>
          <a:p>
            <a:pPr marL="457200" indent="-457200">
              <a:spcBef>
                <a:spcPts val="800"/>
              </a:spcBef>
              <a:buFont typeface="Arial" panose="020B0604020202020204" pitchFamily="34" charset="0"/>
              <a:buChar char="•"/>
            </a:pPr>
            <a:endParaRPr lang="en-US" sz="3400" dirty="0">
              <a:latin typeface="Aptos" panose="020B0004020202020204" pitchFamily="34" charset="0"/>
            </a:endParaRPr>
          </a:p>
          <a:p>
            <a:pPr marL="457200" indent="-457200">
              <a:spcBef>
                <a:spcPts val="800"/>
              </a:spcBef>
              <a:buFont typeface="Arial" panose="020B0604020202020204" pitchFamily="34" charset="0"/>
              <a:buChar char="•"/>
            </a:pPr>
            <a:r>
              <a:rPr lang="en-US" sz="3400" b="1" dirty="0">
                <a:latin typeface="Aptos" panose="020B0004020202020204" pitchFamily="34" charset="0"/>
              </a:rPr>
              <a:t>Seasonal changes in hydrology and likely other environmental conditions, cause shifts in microbial composition.</a:t>
            </a:r>
            <a:endParaRPr lang="en-US" sz="1600" dirty="0">
              <a:latin typeface="Aptos" panose="020B0004020202020204" pitchFamily="34" charset="0"/>
            </a:endParaRPr>
          </a:p>
        </p:txBody>
      </p:sp>
      <p:sp>
        <p:nvSpPr>
          <p:cNvPr id="40" name="TextBox 39">
            <a:extLst>
              <a:ext uri="{FF2B5EF4-FFF2-40B4-BE49-F238E27FC236}">
                <a16:creationId xmlns:a16="http://schemas.microsoft.com/office/drawing/2014/main" id="{847E9E82-F06F-D9D4-32F2-0244E219ACDD}"/>
              </a:ext>
            </a:extLst>
          </p:cNvPr>
          <p:cNvSpPr txBox="1"/>
          <p:nvPr/>
        </p:nvSpPr>
        <p:spPr>
          <a:xfrm>
            <a:off x="536182" y="2794516"/>
            <a:ext cx="434555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sym typeface="Arial"/>
              </a:rPr>
              <a:t>Department of Biology</a:t>
            </a:r>
            <a:r>
              <a:rPr kumimoji="0" lang="en-US" sz="4000" b="0" i="0" u="none" strike="noStrike" kern="0" cap="none" spc="0" normalizeH="0" baseline="30000" noProof="0" dirty="0">
                <a:ln>
                  <a:noFill/>
                </a:ln>
                <a:solidFill>
                  <a:srgbClr val="FFFFFF"/>
                </a:solidFill>
                <a:effectLst/>
                <a:uLnTx/>
                <a:uFillTx/>
                <a:latin typeface="Aptos" panose="020B0004020202020204" pitchFamily="34" charset="0"/>
                <a:cs typeface="Calibri" panose="020F0502020204030204" pitchFamily="34" charset="0"/>
                <a:sym typeface="Arial"/>
              </a:rPr>
              <a:t>1</a:t>
            </a:r>
            <a:r>
              <a:rPr kumimoji="0" lang="en-US" sz="4000" b="0" i="0" u="none" strike="noStrike" kern="0" cap="none" spc="0" normalizeH="0" noProof="0" dirty="0">
                <a:ln>
                  <a:noFill/>
                </a:ln>
                <a:solidFill>
                  <a:srgbClr val="FFFFFF"/>
                </a:solidFill>
                <a:effectLst/>
                <a:uLnTx/>
                <a:uFillTx/>
                <a:latin typeface="Aptos" panose="020B0004020202020204" pitchFamily="34" charset="0"/>
                <a:cs typeface="Calibri" panose="020F0502020204030204" pitchFamily="34" charset="0"/>
                <a:sym typeface="Arial"/>
              </a:rPr>
              <a:t>, Department of Geosciences and Natural Resources</a:t>
            </a:r>
            <a:r>
              <a:rPr kumimoji="0" lang="en-US" sz="4000" b="0" i="0" u="none" strike="noStrike" kern="0" cap="none" spc="0" normalizeH="0" baseline="30000" noProof="0" dirty="0">
                <a:ln>
                  <a:noFill/>
                </a:ln>
                <a:solidFill>
                  <a:srgbClr val="FFFFFF"/>
                </a:solidFill>
                <a:effectLst/>
                <a:uLnTx/>
                <a:uFillTx/>
                <a:latin typeface="Aptos" panose="020B0004020202020204" pitchFamily="34" charset="0"/>
                <a:cs typeface="Calibri" panose="020F0502020204030204" pitchFamily="34" charset="0"/>
                <a:sym typeface="Arial"/>
              </a:rPr>
              <a:t>2</a:t>
            </a:r>
            <a:endParaRPr kumimoji="0" lang="en-US" sz="4000" b="0" i="0" u="none" strike="noStrike" kern="0" cap="none" spc="0" normalizeH="0" baseline="0" noProof="0" dirty="0">
              <a:ln>
                <a:noFill/>
              </a:ln>
              <a:solidFill>
                <a:srgbClr val="FFFFFF"/>
              </a:solidFill>
              <a:effectLst/>
              <a:uLnTx/>
              <a:uFillTx/>
              <a:latin typeface="Aptos" panose="020B0004020202020204" pitchFamily="34" charset="0"/>
              <a:cs typeface="Calibri" panose="020F0502020204030204" pitchFamily="34" charset="0"/>
              <a:sym typeface="Arial"/>
            </a:endParaRPr>
          </a:p>
        </p:txBody>
      </p:sp>
      <p:pic>
        <p:nvPicPr>
          <p:cNvPr id="107" name="Picture 106">
            <a:extLst>
              <a:ext uri="{FF2B5EF4-FFF2-40B4-BE49-F238E27FC236}">
                <a16:creationId xmlns:a16="http://schemas.microsoft.com/office/drawing/2014/main" id="{058BE50F-8AD4-825D-49A9-E6E05BC81518}"/>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a:xfrm>
            <a:off x="26627239" y="17405112"/>
            <a:ext cx="8752808" cy="8131910"/>
          </a:xfrm>
          <a:prstGeom prst="rect">
            <a:avLst/>
          </a:prstGeom>
        </p:spPr>
      </p:pic>
      <p:sp>
        <p:nvSpPr>
          <p:cNvPr id="118" name="TextBox 117">
            <a:extLst>
              <a:ext uri="{FF2B5EF4-FFF2-40B4-BE49-F238E27FC236}">
                <a16:creationId xmlns:a16="http://schemas.microsoft.com/office/drawing/2014/main" id="{418BF7C7-074B-3EDF-6B17-B87C0B18186C}"/>
              </a:ext>
            </a:extLst>
          </p:cNvPr>
          <p:cNvSpPr txBox="1"/>
          <p:nvPr/>
        </p:nvSpPr>
        <p:spPr>
          <a:xfrm>
            <a:off x="26581343" y="25717311"/>
            <a:ext cx="8156819" cy="1323439"/>
          </a:xfrm>
          <a:prstGeom prst="rect">
            <a:avLst/>
          </a:prstGeom>
          <a:noFill/>
        </p:spPr>
        <p:txBody>
          <a:bodyPr wrap="square" rtlCol="0">
            <a:spAutoFit/>
          </a:bodyPr>
          <a:lstStyle/>
          <a:p>
            <a:r>
              <a:rPr lang="en-US" sz="2000" b="1" dirty="0">
                <a:latin typeface="Aptos" panose="020B0004020202020204" pitchFamily="34" charset="0"/>
              </a:rPr>
              <a:t>Figure 8. </a:t>
            </a:r>
            <a:r>
              <a:rPr lang="en-US" sz="2000" dirty="0">
                <a:latin typeface="Aptos" panose="020B0004020202020204" pitchFamily="34" charset="0"/>
              </a:rPr>
              <a:t>Principal Components Analysis (PCA) showing the variation between gaining, losing, and midstream sites of Wind with 3 replicates for each site.  Gaining sites are distinct from losing and midstream (mixed) site.</a:t>
            </a:r>
          </a:p>
        </p:txBody>
      </p:sp>
      <p:pic>
        <p:nvPicPr>
          <p:cNvPr id="117" name="Picture 116">
            <a:extLst>
              <a:ext uri="{FF2B5EF4-FFF2-40B4-BE49-F238E27FC236}">
                <a16:creationId xmlns:a16="http://schemas.microsoft.com/office/drawing/2014/main" id="{83D97DFD-CD3B-2140-FB6F-8C5A6EAD8965}"/>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35372739" y="17405111"/>
            <a:ext cx="8618956" cy="8146342"/>
          </a:xfrm>
          <a:prstGeom prst="rect">
            <a:avLst/>
          </a:prstGeom>
        </p:spPr>
      </p:pic>
      <p:sp>
        <p:nvSpPr>
          <p:cNvPr id="119" name="TextBox 118">
            <a:extLst>
              <a:ext uri="{FF2B5EF4-FFF2-40B4-BE49-F238E27FC236}">
                <a16:creationId xmlns:a16="http://schemas.microsoft.com/office/drawing/2014/main" id="{491851BA-4C02-870C-B312-FD01BECB036B}"/>
              </a:ext>
            </a:extLst>
          </p:cNvPr>
          <p:cNvSpPr txBox="1"/>
          <p:nvPr/>
        </p:nvSpPr>
        <p:spPr>
          <a:xfrm>
            <a:off x="35280343" y="25660132"/>
            <a:ext cx="8935361" cy="1323439"/>
          </a:xfrm>
          <a:prstGeom prst="rect">
            <a:avLst/>
          </a:prstGeom>
          <a:noFill/>
        </p:spPr>
        <p:txBody>
          <a:bodyPr wrap="square" rtlCol="0">
            <a:spAutoFit/>
          </a:bodyPr>
          <a:lstStyle/>
          <a:p>
            <a:r>
              <a:rPr lang="en-US" sz="2000" b="1" dirty="0">
                <a:latin typeface="Aptos" panose="020B0004020202020204" pitchFamily="34" charset="0"/>
              </a:rPr>
              <a:t>Figure 9. </a:t>
            </a:r>
            <a:r>
              <a:rPr lang="en-US" sz="2000" dirty="0">
                <a:latin typeface="Aptos" panose="020B0004020202020204" pitchFamily="34" charset="0"/>
              </a:rPr>
              <a:t>Principal Components Analysis (PCA) showing the variation between the December and May sampling, as well as gaining, midstream, and losing reaches of each sampling for Wind with 3 replicates for each site. Gaining sites are distinct in both seasons, but all sites showed a seasonal shift (circles)</a:t>
            </a:r>
          </a:p>
        </p:txBody>
      </p:sp>
      <p:sp>
        <p:nvSpPr>
          <p:cNvPr id="41" name="Rectangle 40">
            <a:extLst>
              <a:ext uri="{FF2B5EF4-FFF2-40B4-BE49-F238E27FC236}">
                <a16:creationId xmlns:a16="http://schemas.microsoft.com/office/drawing/2014/main" id="{66F96BB7-9958-5DE0-4AA6-6A229D043FD3}"/>
              </a:ext>
            </a:extLst>
          </p:cNvPr>
          <p:cNvSpPr/>
          <p:nvPr/>
        </p:nvSpPr>
        <p:spPr>
          <a:xfrm>
            <a:off x="13822570" y="16062558"/>
            <a:ext cx="37201410" cy="1015663"/>
          </a:xfrm>
          <a:prstGeom prst="rect">
            <a:avLst/>
          </a:prstGeom>
          <a:solidFill>
            <a:srgbClr val="D3BE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2" name="TextBox 41">
            <a:extLst>
              <a:ext uri="{FF2B5EF4-FFF2-40B4-BE49-F238E27FC236}">
                <a16:creationId xmlns:a16="http://schemas.microsoft.com/office/drawing/2014/main" id="{3679FED7-DE6B-4E9B-9F71-038FD1DFB168}"/>
              </a:ext>
            </a:extLst>
          </p:cNvPr>
          <p:cNvSpPr txBox="1"/>
          <p:nvPr/>
        </p:nvSpPr>
        <p:spPr>
          <a:xfrm>
            <a:off x="13913111" y="16209647"/>
            <a:ext cx="3103845" cy="630942"/>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3500" b="1" u="sng" dirty="0">
                <a:latin typeface="Aptos"/>
                <a:cs typeface="Helvetica" panose="020B0604020202020204"/>
              </a:rPr>
              <a:t>Site Traits</a:t>
            </a:r>
            <a:endParaRPr kumimoji="0" lang="en-US" sz="3500" b="1" i="0" u="sng" strike="noStrike" kern="0" cap="none" spc="0" normalizeH="0" baseline="0" noProof="0" dirty="0">
              <a:ln>
                <a:noFill/>
              </a:ln>
              <a:solidFill>
                <a:srgbClr val="000000"/>
              </a:solidFill>
              <a:effectLst/>
              <a:uLnTx/>
              <a:uFillTx/>
              <a:latin typeface="Aptos"/>
              <a:cs typeface="Helvetica" panose="020B0604020202020204"/>
              <a:sym typeface="Arial"/>
            </a:endParaRPr>
          </a:p>
        </p:txBody>
      </p:sp>
      <p:sp>
        <p:nvSpPr>
          <p:cNvPr id="43" name="TextBox 42">
            <a:extLst>
              <a:ext uri="{FF2B5EF4-FFF2-40B4-BE49-F238E27FC236}">
                <a16:creationId xmlns:a16="http://schemas.microsoft.com/office/drawing/2014/main" id="{0D09475D-70D9-2A64-6DA2-F9361248B3EA}"/>
              </a:ext>
            </a:extLst>
          </p:cNvPr>
          <p:cNvSpPr txBox="1"/>
          <p:nvPr/>
        </p:nvSpPr>
        <p:spPr>
          <a:xfrm>
            <a:off x="26676257" y="16215475"/>
            <a:ext cx="5590637" cy="630942"/>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sng" strike="noStrike" kern="0" cap="none" spc="0" normalizeH="0" baseline="0" noProof="0" dirty="0">
                <a:ln>
                  <a:noFill/>
                </a:ln>
                <a:solidFill>
                  <a:srgbClr val="000000"/>
                </a:solidFill>
                <a:effectLst/>
                <a:uLnTx/>
                <a:uFillTx/>
                <a:latin typeface="Aptos"/>
                <a:cs typeface="Helvetica" panose="020B0604020202020204"/>
                <a:sym typeface="Arial"/>
              </a:rPr>
              <a:t>Microbe Characteristics</a:t>
            </a:r>
          </a:p>
        </p:txBody>
      </p:sp>
      <p:sp>
        <p:nvSpPr>
          <p:cNvPr id="33" name="TextBox 32">
            <a:extLst>
              <a:ext uri="{FF2B5EF4-FFF2-40B4-BE49-F238E27FC236}">
                <a16:creationId xmlns:a16="http://schemas.microsoft.com/office/drawing/2014/main" id="{C74978C8-04D8-F8E5-4075-A816321FA827}"/>
              </a:ext>
            </a:extLst>
          </p:cNvPr>
          <p:cNvSpPr txBox="1"/>
          <p:nvPr/>
        </p:nvSpPr>
        <p:spPr>
          <a:xfrm>
            <a:off x="44366863" y="17078221"/>
            <a:ext cx="6468618" cy="9079409"/>
          </a:xfrm>
          <a:prstGeom prst="rect">
            <a:avLst/>
          </a:prstGeom>
          <a:noFill/>
        </p:spPr>
        <p:txBody>
          <a:bodyPr wrap="square" rtlCol="0">
            <a:spAutoFit/>
          </a:bodyPr>
          <a:lstStyle/>
          <a:p>
            <a:pPr lvl="0">
              <a:spcAft>
                <a:spcPts val="1600"/>
              </a:spcAft>
            </a:pPr>
            <a:r>
              <a:rPr lang="en-US" sz="2800" b="1" u="sng" dirty="0">
                <a:latin typeface="Aptos" panose="020B0004020202020204" pitchFamily="34" charset="0"/>
              </a:rPr>
              <a:t>Microbial Metabolism</a:t>
            </a:r>
          </a:p>
          <a:p>
            <a:pPr marL="457200" lvl="0" indent="-457200">
              <a:spcAft>
                <a:spcPts val="1600"/>
              </a:spcAft>
              <a:buFont typeface="Arial" panose="020B0604020202020204" pitchFamily="34" charset="0"/>
              <a:buChar char="•"/>
            </a:pPr>
            <a:r>
              <a:rPr lang="en-US" sz="2800" dirty="0">
                <a:latin typeface="Aptos" panose="020B0004020202020204" pitchFamily="34" charset="0"/>
              </a:rPr>
              <a:t>Distinct clustering: gaining vs. losing sites </a:t>
            </a:r>
          </a:p>
          <a:p>
            <a:pPr marL="457200" lvl="0" indent="-457200">
              <a:spcAft>
                <a:spcPts val="1600"/>
              </a:spcAft>
              <a:buFont typeface="Arial" panose="020B0604020202020204" pitchFamily="34" charset="0"/>
              <a:buChar char="•"/>
            </a:pPr>
            <a:r>
              <a:rPr lang="en-US" sz="2800" dirty="0">
                <a:latin typeface="Aptos" panose="020B0004020202020204" pitchFamily="34" charset="0"/>
              </a:rPr>
              <a:t>Seasonal shift in microbial communities between May and December</a:t>
            </a:r>
          </a:p>
          <a:p>
            <a:pPr lvl="0">
              <a:spcAft>
                <a:spcPts val="1600"/>
              </a:spcAft>
            </a:pPr>
            <a:r>
              <a:rPr lang="en-US" sz="2800" b="1" u="sng" dirty="0">
                <a:latin typeface="Aptos" panose="020B0004020202020204" pitchFamily="34" charset="0"/>
              </a:rPr>
              <a:t>DNA Sequencing</a:t>
            </a:r>
            <a:endParaRPr lang="en-US" sz="800" b="1" u="sng" dirty="0">
              <a:latin typeface="Aptos" panose="020B0004020202020204" pitchFamily="34" charset="0"/>
            </a:endParaRPr>
          </a:p>
          <a:p>
            <a:pPr marL="457200" lvl="0" indent="-457200">
              <a:spcAft>
                <a:spcPts val="1600"/>
              </a:spcAft>
              <a:buFont typeface="Arial" panose="020B0604020202020204" pitchFamily="34" charset="0"/>
              <a:buChar char="•"/>
            </a:pPr>
            <a:r>
              <a:rPr lang="en-US" sz="2800" b="1" dirty="0">
                <a:latin typeface="Aptos" panose="020B0004020202020204" pitchFamily="34" charset="0"/>
              </a:rPr>
              <a:t>Phylum Level: </a:t>
            </a:r>
            <a:r>
              <a:rPr lang="en-US" sz="2800" dirty="0">
                <a:latin typeface="Aptos" panose="020B0004020202020204" pitchFamily="34" charset="0"/>
              </a:rPr>
              <a:t>Proteobacteria most abundant (aerobic + anerobic) and Actinobacteria second most abundant (mostly aerobic) at most sites</a:t>
            </a:r>
          </a:p>
          <a:p>
            <a:pPr marL="457200" lvl="0" indent="-457200">
              <a:spcAft>
                <a:spcPts val="1600"/>
              </a:spcAft>
              <a:buFont typeface="Arial" panose="020B0604020202020204" pitchFamily="34" charset="0"/>
              <a:buChar char="•"/>
            </a:pPr>
            <a:r>
              <a:rPr lang="en-US" sz="2800" b="1" dirty="0">
                <a:latin typeface="Aptos" panose="020B0004020202020204" pitchFamily="34" charset="0"/>
              </a:rPr>
              <a:t>Wind Sites: </a:t>
            </a:r>
            <a:r>
              <a:rPr lang="en-US" sz="2800" dirty="0">
                <a:latin typeface="Aptos" panose="020B0004020202020204" pitchFamily="34" charset="0"/>
              </a:rPr>
              <a:t>Lower proportion of Proteobacteria and higher proportion  Actinobacteria</a:t>
            </a:r>
          </a:p>
          <a:p>
            <a:pPr marL="457200" lvl="0" indent="-457200">
              <a:spcAft>
                <a:spcPts val="1600"/>
              </a:spcAft>
              <a:buFont typeface="Arial" panose="020B0604020202020204" pitchFamily="34" charset="0"/>
              <a:buChar char="•"/>
            </a:pPr>
            <a:r>
              <a:rPr lang="en-US" sz="2800" b="1" dirty="0">
                <a:latin typeface="Aptos" panose="020B0004020202020204" pitchFamily="34" charset="0"/>
              </a:rPr>
              <a:t>Genus Level: </a:t>
            </a:r>
            <a:r>
              <a:rPr lang="en-US" sz="2800" i="1" dirty="0">
                <a:latin typeface="Aptos" panose="020B0004020202020204" pitchFamily="34" charset="0"/>
              </a:rPr>
              <a:t>Geothrix </a:t>
            </a:r>
            <a:r>
              <a:rPr lang="en-US" sz="2800" dirty="0">
                <a:latin typeface="Aptos" panose="020B0004020202020204" pitchFamily="34" charset="0"/>
              </a:rPr>
              <a:t>(anaerobic) and </a:t>
            </a:r>
            <a:r>
              <a:rPr lang="en-US" sz="2800" i="1" dirty="0">
                <a:latin typeface="Aptos" panose="020B0004020202020204" pitchFamily="34" charset="0"/>
              </a:rPr>
              <a:t>Methanobacterium</a:t>
            </a:r>
            <a:r>
              <a:rPr lang="en-US" sz="2800" dirty="0">
                <a:latin typeface="Aptos" panose="020B0004020202020204" pitchFamily="34" charset="0"/>
              </a:rPr>
              <a:t> (anaerobic) present at all sites</a:t>
            </a:r>
          </a:p>
        </p:txBody>
      </p:sp>
      <p:pic>
        <p:nvPicPr>
          <p:cNvPr id="37" name="Picture 36" descr="A person sitting in the leaves&#10;&#10;AI-generated content may be incorrect.">
            <a:extLst>
              <a:ext uri="{FF2B5EF4-FFF2-40B4-BE49-F238E27FC236}">
                <a16:creationId xmlns:a16="http://schemas.microsoft.com/office/drawing/2014/main" id="{F52014DE-4DF3-5CB0-F5FC-30CD03770267}"/>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5400000">
            <a:off x="14547600" y="9184664"/>
            <a:ext cx="4032188" cy="3613044"/>
          </a:xfrm>
          <a:prstGeom prst="rect">
            <a:avLst/>
          </a:prstGeom>
          <a:ln w="12700">
            <a:solidFill>
              <a:schemeClr val="tx1"/>
            </a:solidFill>
            <a:extLst>
              <a:ext uri="{C807C97D-BFC1-408E-A445-0C87EB9F89A2}">
                <ask:lineSketchStyleProps xmlns:ask="http://schemas.microsoft.com/office/drawing/2018/sketchyshapes" sd="1219033472">
                  <a:custGeom>
                    <a:avLst/>
                    <a:gdLst>
                      <a:gd name="csX0" fmla="*/ 0 w 4407812"/>
                      <a:gd name="csY0" fmla="*/ 0 h 3949623"/>
                      <a:gd name="csX1" fmla="*/ 673766 w 4407812"/>
                      <a:gd name="csY1" fmla="*/ 0 h 3949623"/>
                      <a:gd name="csX2" fmla="*/ 1171219 w 4407812"/>
                      <a:gd name="csY2" fmla="*/ 0 h 3949623"/>
                      <a:gd name="csX3" fmla="*/ 1756828 w 4407812"/>
                      <a:gd name="csY3" fmla="*/ 0 h 3949623"/>
                      <a:gd name="csX4" fmla="*/ 2474672 w 4407812"/>
                      <a:gd name="csY4" fmla="*/ 0 h 3949623"/>
                      <a:gd name="csX5" fmla="*/ 3104359 w 4407812"/>
                      <a:gd name="csY5" fmla="*/ 0 h 3949623"/>
                      <a:gd name="csX6" fmla="*/ 3778125 w 4407812"/>
                      <a:gd name="csY6" fmla="*/ 0 h 3949623"/>
                      <a:gd name="csX7" fmla="*/ 4407812 w 4407812"/>
                      <a:gd name="csY7" fmla="*/ 0 h 3949623"/>
                      <a:gd name="csX8" fmla="*/ 4407812 w 4407812"/>
                      <a:gd name="csY8" fmla="*/ 658271 h 3949623"/>
                      <a:gd name="csX9" fmla="*/ 4407812 w 4407812"/>
                      <a:gd name="csY9" fmla="*/ 1356037 h 3949623"/>
                      <a:gd name="csX10" fmla="*/ 4407812 w 4407812"/>
                      <a:gd name="csY10" fmla="*/ 1935315 h 3949623"/>
                      <a:gd name="csX11" fmla="*/ 4407812 w 4407812"/>
                      <a:gd name="csY11" fmla="*/ 2475097 h 3949623"/>
                      <a:gd name="csX12" fmla="*/ 4407812 w 4407812"/>
                      <a:gd name="csY12" fmla="*/ 3054375 h 3949623"/>
                      <a:gd name="csX13" fmla="*/ 4407812 w 4407812"/>
                      <a:gd name="csY13" fmla="*/ 3949623 h 3949623"/>
                      <a:gd name="csX14" fmla="*/ 3778125 w 4407812"/>
                      <a:gd name="csY14" fmla="*/ 3949623 h 3949623"/>
                      <a:gd name="csX15" fmla="*/ 3148437 w 4407812"/>
                      <a:gd name="csY15" fmla="*/ 3949623 h 3949623"/>
                      <a:gd name="csX16" fmla="*/ 2606906 w 4407812"/>
                      <a:gd name="csY16" fmla="*/ 3949623 h 3949623"/>
                      <a:gd name="csX17" fmla="*/ 1977219 w 4407812"/>
                      <a:gd name="csY17" fmla="*/ 3949623 h 3949623"/>
                      <a:gd name="csX18" fmla="*/ 1347531 w 4407812"/>
                      <a:gd name="csY18" fmla="*/ 3949623 h 3949623"/>
                      <a:gd name="csX19" fmla="*/ 717844 w 4407812"/>
                      <a:gd name="csY19" fmla="*/ 3949623 h 3949623"/>
                      <a:gd name="csX20" fmla="*/ 0 w 4407812"/>
                      <a:gd name="csY20" fmla="*/ 3949623 h 3949623"/>
                      <a:gd name="csX21" fmla="*/ 0 w 4407812"/>
                      <a:gd name="csY21" fmla="*/ 3330849 h 3949623"/>
                      <a:gd name="csX22" fmla="*/ 0 w 4407812"/>
                      <a:gd name="csY22" fmla="*/ 2672578 h 3949623"/>
                      <a:gd name="csX23" fmla="*/ 0 w 4407812"/>
                      <a:gd name="csY23" fmla="*/ 1974812 h 3949623"/>
                      <a:gd name="csX24" fmla="*/ 0 w 4407812"/>
                      <a:gd name="csY24" fmla="*/ 1277045 h 3949623"/>
                      <a:gd name="csX25" fmla="*/ 0 w 4407812"/>
                      <a:gd name="csY25" fmla="*/ 579278 h 3949623"/>
                      <a:gd name="csX26" fmla="*/ 0 w 4407812"/>
                      <a:gd name="csY26" fmla="*/ 0 h 394962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407812" h="3949623" fill="none" extrusionOk="0">
                        <a:moveTo>
                          <a:pt x="0" y="0"/>
                        </a:moveTo>
                        <a:cubicBezTo>
                          <a:pt x="238263" y="28238"/>
                          <a:pt x="532886" y="1236"/>
                          <a:pt x="673766" y="0"/>
                        </a:cubicBezTo>
                        <a:cubicBezTo>
                          <a:pt x="814646" y="-1236"/>
                          <a:pt x="1037122" y="-11189"/>
                          <a:pt x="1171219" y="0"/>
                        </a:cubicBezTo>
                        <a:cubicBezTo>
                          <a:pt x="1305316" y="11189"/>
                          <a:pt x="1480574" y="-22747"/>
                          <a:pt x="1756828" y="0"/>
                        </a:cubicBezTo>
                        <a:cubicBezTo>
                          <a:pt x="2033082" y="22747"/>
                          <a:pt x="2211146" y="-7813"/>
                          <a:pt x="2474672" y="0"/>
                        </a:cubicBezTo>
                        <a:cubicBezTo>
                          <a:pt x="2738198" y="7813"/>
                          <a:pt x="2818261" y="10256"/>
                          <a:pt x="3104359" y="0"/>
                        </a:cubicBezTo>
                        <a:cubicBezTo>
                          <a:pt x="3390457" y="-10256"/>
                          <a:pt x="3503081" y="-25319"/>
                          <a:pt x="3778125" y="0"/>
                        </a:cubicBezTo>
                        <a:cubicBezTo>
                          <a:pt x="4053169" y="25319"/>
                          <a:pt x="4169669" y="-5984"/>
                          <a:pt x="4407812" y="0"/>
                        </a:cubicBezTo>
                        <a:cubicBezTo>
                          <a:pt x="4382745" y="206420"/>
                          <a:pt x="4416791" y="366640"/>
                          <a:pt x="4407812" y="658271"/>
                        </a:cubicBezTo>
                        <a:cubicBezTo>
                          <a:pt x="4398833" y="949902"/>
                          <a:pt x="4396585" y="1189068"/>
                          <a:pt x="4407812" y="1356037"/>
                        </a:cubicBezTo>
                        <a:cubicBezTo>
                          <a:pt x="4419039" y="1523006"/>
                          <a:pt x="4390717" y="1737943"/>
                          <a:pt x="4407812" y="1935315"/>
                        </a:cubicBezTo>
                        <a:cubicBezTo>
                          <a:pt x="4424907" y="2132687"/>
                          <a:pt x="4387646" y="2266154"/>
                          <a:pt x="4407812" y="2475097"/>
                        </a:cubicBezTo>
                        <a:cubicBezTo>
                          <a:pt x="4427978" y="2684040"/>
                          <a:pt x="4390319" y="2792209"/>
                          <a:pt x="4407812" y="3054375"/>
                        </a:cubicBezTo>
                        <a:cubicBezTo>
                          <a:pt x="4425305" y="3316541"/>
                          <a:pt x="4437972" y="3600020"/>
                          <a:pt x="4407812" y="3949623"/>
                        </a:cubicBezTo>
                        <a:cubicBezTo>
                          <a:pt x="4211493" y="3947570"/>
                          <a:pt x="3991608" y="3955519"/>
                          <a:pt x="3778125" y="3949623"/>
                        </a:cubicBezTo>
                        <a:cubicBezTo>
                          <a:pt x="3564642" y="3943727"/>
                          <a:pt x="3345322" y="3924744"/>
                          <a:pt x="3148437" y="3949623"/>
                        </a:cubicBezTo>
                        <a:cubicBezTo>
                          <a:pt x="2951552" y="3974502"/>
                          <a:pt x="2726071" y="3940385"/>
                          <a:pt x="2606906" y="3949623"/>
                        </a:cubicBezTo>
                        <a:cubicBezTo>
                          <a:pt x="2487741" y="3958861"/>
                          <a:pt x="2108787" y="3979874"/>
                          <a:pt x="1977219" y="3949623"/>
                        </a:cubicBezTo>
                        <a:cubicBezTo>
                          <a:pt x="1845651" y="3919372"/>
                          <a:pt x="1650075" y="3977950"/>
                          <a:pt x="1347531" y="3949623"/>
                        </a:cubicBezTo>
                        <a:cubicBezTo>
                          <a:pt x="1044987" y="3921296"/>
                          <a:pt x="913458" y="3948088"/>
                          <a:pt x="717844" y="3949623"/>
                        </a:cubicBezTo>
                        <a:cubicBezTo>
                          <a:pt x="522230" y="3951158"/>
                          <a:pt x="249992" y="3961591"/>
                          <a:pt x="0" y="3949623"/>
                        </a:cubicBezTo>
                        <a:cubicBezTo>
                          <a:pt x="-13726" y="3700644"/>
                          <a:pt x="-4688" y="3544018"/>
                          <a:pt x="0" y="3330849"/>
                        </a:cubicBezTo>
                        <a:cubicBezTo>
                          <a:pt x="4688" y="3117680"/>
                          <a:pt x="-25577" y="2840878"/>
                          <a:pt x="0" y="2672578"/>
                        </a:cubicBezTo>
                        <a:cubicBezTo>
                          <a:pt x="25577" y="2504278"/>
                          <a:pt x="16324" y="2136991"/>
                          <a:pt x="0" y="1974812"/>
                        </a:cubicBezTo>
                        <a:cubicBezTo>
                          <a:pt x="-16324" y="1812633"/>
                          <a:pt x="-15287" y="1515462"/>
                          <a:pt x="0" y="1277045"/>
                        </a:cubicBezTo>
                        <a:cubicBezTo>
                          <a:pt x="15287" y="1038628"/>
                          <a:pt x="31868" y="732640"/>
                          <a:pt x="0" y="579278"/>
                        </a:cubicBezTo>
                        <a:cubicBezTo>
                          <a:pt x="-31868" y="425916"/>
                          <a:pt x="-14928" y="185434"/>
                          <a:pt x="0" y="0"/>
                        </a:cubicBezTo>
                        <a:close/>
                      </a:path>
                      <a:path w="4407812" h="3949623" stroke="0" extrusionOk="0">
                        <a:moveTo>
                          <a:pt x="0" y="0"/>
                        </a:moveTo>
                        <a:cubicBezTo>
                          <a:pt x="160129" y="1499"/>
                          <a:pt x="416256" y="-19159"/>
                          <a:pt x="585609" y="0"/>
                        </a:cubicBezTo>
                        <a:cubicBezTo>
                          <a:pt x="754962" y="19159"/>
                          <a:pt x="864847" y="19241"/>
                          <a:pt x="1083062" y="0"/>
                        </a:cubicBezTo>
                        <a:cubicBezTo>
                          <a:pt x="1301277" y="-19241"/>
                          <a:pt x="1635085" y="24900"/>
                          <a:pt x="1800906" y="0"/>
                        </a:cubicBezTo>
                        <a:cubicBezTo>
                          <a:pt x="1966727" y="-24900"/>
                          <a:pt x="2265199" y="2449"/>
                          <a:pt x="2386515" y="0"/>
                        </a:cubicBezTo>
                        <a:cubicBezTo>
                          <a:pt x="2507831" y="-2449"/>
                          <a:pt x="2805748" y="9658"/>
                          <a:pt x="2972125" y="0"/>
                        </a:cubicBezTo>
                        <a:cubicBezTo>
                          <a:pt x="3138502" y="-9658"/>
                          <a:pt x="3535630" y="11976"/>
                          <a:pt x="3689968" y="0"/>
                        </a:cubicBezTo>
                        <a:cubicBezTo>
                          <a:pt x="3844306" y="-11976"/>
                          <a:pt x="4192609" y="19427"/>
                          <a:pt x="4407812" y="0"/>
                        </a:cubicBezTo>
                        <a:cubicBezTo>
                          <a:pt x="4398226" y="323783"/>
                          <a:pt x="4397501" y="565624"/>
                          <a:pt x="4407812" y="737263"/>
                        </a:cubicBezTo>
                        <a:cubicBezTo>
                          <a:pt x="4418123" y="908902"/>
                          <a:pt x="4420238" y="1046992"/>
                          <a:pt x="4407812" y="1316541"/>
                        </a:cubicBezTo>
                        <a:cubicBezTo>
                          <a:pt x="4395386" y="1586090"/>
                          <a:pt x="4413842" y="1663811"/>
                          <a:pt x="4407812" y="1895819"/>
                        </a:cubicBezTo>
                        <a:cubicBezTo>
                          <a:pt x="4401782" y="2127827"/>
                          <a:pt x="4390616" y="2268009"/>
                          <a:pt x="4407812" y="2554090"/>
                        </a:cubicBezTo>
                        <a:cubicBezTo>
                          <a:pt x="4425008" y="2840171"/>
                          <a:pt x="4407312" y="2903515"/>
                          <a:pt x="4407812" y="3251856"/>
                        </a:cubicBezTo>
                        <a:cubicBezTo>
                          <a:pt x="4408312" y="3600197"/>
                          <a:pt x="4419297" y="3664187"/>
                          <a:pt x="4407812" y="3949623"/>
                        </a:cubicBezTo>
                        <a:cubicBezTo>
                          <a:pt x="4095998" y="3924635"/>
                          <a:pt x="4040631" y="3949807"/>
                          <a:pt x="3778125" y="3949623"/>
                        </a:cubicBezTo>
                        <a:cubicBezTo>
                          <a:pt x="3515619" y="3949439"/>
                          <a:pt x="3471563" y="3966204"/>
                          <a:pt x="3236593" y="3949623"/>
                        </a:cubicBezTo>
                        <a:cubicBezTo>
                          <a:pt x="3001623" y="3933042"/>
                          <a:pt x="2767635" y="3918212"/>
                          <a:pt x="2606906" y="3949623"/>
                        </a:cubicBezTo>
                        <a:cubicBezTo>
                          <a:pt x="2446177" y="3981034"/>
                          <a:pt x="2037770" y="3929411"/>
                          <a:pt x="1889062" y="3949623"/>
                        </a:cubicBezTo>
                        <a:cubicBezTo>
                          <a:pt x="1740354" y="3969835"/>
                          <a:pt x="1416425" y="3953889"/>
                          <a:pt x="1259375" y="3949623"/>
                        </a:cubicBezTo>
                        <a:cubicBezTo>
                          <a:pt x="1102325" y="3945357"/>
                          <a:pt x="892173" y="3933544"/>
                          <a:pt x="761922" y="3949623"/>
                        </a:cubicBezTo>
                        <a:cubicBezTo>
                          <a:pt x="631671" y="3965702"/>
                          <a:pt x="349298" y="3946007"/>
                          <a:pt x="0" y="3949623"/>
                        </a:cubicBezTo>
                        <a:cubicBezTo>
                          <a:pt x="22828" y="3705988"/>
                          <a:pt x="-13520" y="3404975"/>
                          <a:pt x="0" y="3212360"/>
                        </a:cubicBezTo>
                        <a:cubicBezTo>
                          <a:pt x="13520" y="3019745"/>
                          <a:pt x="-23253" y="2738977"/>
                          <a:pt x="0" y="2475097"/>
                        </a:cubicBezTo>
                        <a:cubicBezTo>
                          <a:pt x="23253" y="2211217"/>
                          <a:pt x="-26098" y="2009581"/>
                          <a:pt x="0" y="1816827"/>
                        </a:cubicBezTo>
                        <a:cubicBezTo>
                          <a:pt x="26098" y="1624073"/>
                          <a:pt x="-8684" y="1480650"/>
                          <a:pt x="0" y="1198052"/>
                        </a:cubicBezTo>
                        <a:cubicBezTo>
                          <a:pt x="8684" y="915454"/>
                          <a:pt x="13146" y="854901"/>
                          <a:pt x="0" y="658271"/>
                        </a:cubicBezTo>
                        <a:cubicBezTo>
                          <a:pt x="-13146" y="461641"/>
                          <a:pt x="-26594" y="160412"/>
                          <a:pt x="0" y="0"/>
                        </a:cubicBezTo>
                        <a:close/>
                      </a:path>
                    </a:pathLst>
                  </a:custGeom>
                  <ask:type>
                    <ask:lineSketchNone/>
                  </ask:type>
                </ask:lineSketchStyleProps>
              </a:ext>
            </a:extLst>
          </a:ln>
        </p:spPr>
      </p:pic>
      <p:sp>
        <p:nvSpPr>
          <p:cNvPr id="46" name="TextBox 45">
            <a:extLst>
              <a:ext uri="{FF2B5EF4-FFF2-40B4-BE49-F238E27FC236}">
                <a16:creationId xmlns:a16="http://schemas.microsoft.com/office/drawing/2014/main" id="{E41BAA81-A07C-D8FA-51DB-07CFA7F2C1C4}"/>
              </a:ext>
            </a:extLst>
          </p:cNvPr>
          <p:cNvSpPr txBox="1"/>
          <p:nvPr/>
        </p:nvSpPr>
        <p:spPr>
          <a:xfrm>
            <a:off x="14732352" y="13043214"/>
            <a:ext cx="386659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latin typeface="Aptos" panose="020B0004020202020204" pitchFamily="34" charset="0"/>
              </a:rPr>
              <a:t>Figure 4</a:t>
            </a:r>
            <a:r>
              <a:rPr kumimoji="0" lang="en-US" sz="2000" b="0" i="0" u="none" strike="noStrike" kern="0" cap="none" spc="0" normalizeH="0" baseline="0" noProof="0" dirty="0">
                <a:ln>
                  <a:noFill/>
                </a:ln>
                <a:solidFill>
                  <a:srgbClr val="000000"/>
                </a:solidFill>
                <a:effectLst/>
                <a:uLnTx/>
                <a:uFillTx/>
                <a:latin typeface="Aptos" panose="020B0004020202020204" pitchFamily="34" charset="0"/>
                <a:sym typeface="Arial"/>
              </a:rPr>
              <a:t>. </a:t>
            </a:r>
            <a:r>
              <a:rPr lang="en-US" sz="2000" i="1" dirty="0">
                <a:latin typeface="Aptos" panose="020B0004020202020204" pitchFamily="34" charset="0"/>
              </a:rPr>
              <a:t>Researcher using syringe to take bank edge stream samples at site for EcoPlates.</a:t>
            </a:r>
            <a:endParaRPr kumimoji="0" lang="en-US" sz="2000" b="0" i="0" u="none" strike="noStrike" kern="0" cap="none" spc="0" normalizeH="0" baseline="0" noProof="0" dirty="0">
              <a:ln>
                <a:noFill/>
              </a:ln>
              <a:solidFill>
                <a:srgbClr val="000000"/>
              </a:solidFill>
              <a:effectLst/>
              <a:uLnTx/>
              <a:uFillTx/>
              <a:latin typeface="Aptos" panose="020B0004020202020204" pitchFamily="34" charset="0"/>
              <a:sym typeface="Arial"/>
            </a:endParaRPr>
          </a:p>
        </p:txBody>
      </p:sp>
      <p:sp>
        <p:nvSpPr>
          <p:cNvPr id="64" name="TextBox 63">
            <a:extLst>
              <a:ext uri="{FF2B5EF4-FFF2-40B4-BE49-F238E27FC236}">
                <a16:creationId xmlns:a16="http://schemas.microsoft.com/office/drawing/2014/main" id="{DE2E6283-E2A1-971E-F85A-4CCD695EDDFB}"/>
              </a:ext>
            </a:extLst>
          </p:cNvPr>
          <p:cNvSpPr txBox="1"/>
          <p:nvPr/>
        </p:nvSpPr>
        <p:spPr>
          <a:xfrm>
            <a:off x="505306" y="20378080"/>
            <a:ext cx="5560603" cy="1361911"/>
          </a:xfrm>
          <a:prstGeom prst="rect">
            <a:avLst/>
          </a:prstGeom>
          <a:noFill/>
        </p:spPr>
        <p:txBody>
          <a:bodyPr wrap="square" rtlCol="0">
            <a:spAutoFit/>
          </a:bodyPr>
          <a:lstStyle/>
          <a:p>
            <a:pPr marL="457200" lvl="0" indent="-457200">
              <a:spcAft>
                <a:spcPts val="1500"/>
              </a:spcAft>
              <a:buFont typeface="Arial" panose="020B0604020202020204" pitchFamily="34" charset="0"/>
              <a:buChar char="•"/>
              <a:defRPr/>
            </a:pPr>
            <a:r>
              <a:rPr lang="en-US" sz="2800" b="0" i="0" u="none" strike="noStrike" dirty="0">
                <a:solidFill>
                  <a:srgbClr val="000000"/>
                </a:solidFill>
                <a:effectLst/>
                <a:latin typeface="Calibri" panose="020F0502020204030204" pitchFamily="34" charset="0"/>
              </a:rPr>
              <a:t>Climate is humid subtropical with mild winters and summers.</a:t>
            </a:r>
            <a:endParaRPr lang="en-US" sz="2800" dirty="0">
              <a:latin typeface="Aptos"/>
              <a:cs typeface="Helvetica"/>
            </a:endParaRPr>
          </a:p>
          <a:p>
            <a:endParaRPr lang="en-US" dirty="0"/>
          </a:p>
        </p:txBody>
      </p:sp>
      <p:grpSp>
        <p:nvGrpSpPr>
          <p:cNvPr id="65" name="Group 64">
            <a:extLst>
              <a:ext uri="{FF2B5EF4-FFF2-40B4-BE49-F238E27FC236}">
                <a16:creationId xmlns:a16="http://schemas.microsoft.com/office/drawing/2014/main" id="{D62E128F-92FB-7C8F-4167-63AA729930A4}"/>
              </a:ext>
            </a:extLst>
          </p:cNvPr>
          <p:cNvGrpSpPr/>
          <p:nvPr/>
        </p:nvGrpSpPr>
        <p:grpSpPr>
          <a:xfrm>
            <a:off x="219745" y="3811661"/>
            <a:ext cx="13268488" cy="10289614"/>
            <a:chOff x="222199" y="4018807"/>
            <a:chExt cx="16107139" cy="10364250"/>
          </a:xfrm>
        </p:grpSpPr>
        <p:sp>
          <p:nvSpPr>
            <p:cNvPr id="67" name="Rectangle 66">
              <a:extLst>
                <a:ext uri="{FF2B5EF4-FFF2-40B4-BE49-F238E27FC236}">
                  <a16:creationId xmlns:a16="http://schemas.microsoft.com/office/drawing/2014/main" id="{F586EC8C-313B-C982-9F9B-313D98DC1B23}"/>
                </a:ext>
              </a:extLst>
            </p:cNvPr>
            <p:cNvSpPr/>
            <p:nvPr/>
          </p:nvSpPr>
          <p:spPr>
            <a:xfrm>
              <a:off x="222199" y="4989982"/>
              <a:ext cx="16039792" cy="9393075"/>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1" name="Rectangle 70">
              <a:extLst>
                <a:ext uri="{FF2B5EF4-FFF2-40B4-BE49-F238E27FC236}">
                  <a16:creationId xmlns:a16="http://schemas.microsoft.com/office/drawing/2014/main" id="{8D3644EE-7310-3E87-D0B5-03BC1B858ED6}"/>
                </a:ext>
              </a:extLst>
            </p:cNvPr>
            <p:cNvSpPr/>
            <p:nvPr/>
          </p:nvSpPr>
          <p:spPr>
            <a:xfrm>
              <a:off x="252127" y="4018807"/>
              <a:ext cx="16039792" cy="1361002"/>
            </a:xfrm>
            <a:prstGeom prst="rect">
              <a:avLst/>
            </a:prstGeom>
            <a:solidFill>
              <a:srgbClr val="5A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2" name="TextBox 71">
              <a:extLst>
                <a:ext uri="{FF2B5EF4-FFF2-40B4-BE49-F238E27FC236}">
                  <a16:creationId xmlns:a16="http://schemas.microsoft.com/office/drawing/2014/main" id="{9DE643C9-861B-179C-87DA-563467A53776}"/>
                </a:ext>
              </a:extLst>
            </p:cNvPr>
            <p:cNvSpPr txBox="1"/>
            <p:nvPr/>
          </p:nvSpPr>
          <p:spPr>
            <a:xfrm>
              <a:off x="4509718" y="4255830"/>
              <a:ext cx="765380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srgbClr val="FFFFFF"/>
                  </a:solidFill>
                  <a:effectLst/>
                  <a:uLnTx/>
                  <a:uFillTx/>
                  <a:latin typeface="Helvetica" pitchFamily="2" charset="0"/>
                  <a:cs typeface="Calibri" panose="020F0502020204030204" pitchFamily="34" charset="0"/>
                  <a:sym typeface="Arial"/>
                </a:rPr>
                <a:t>INTRODUCTION</a:t>
              </a:r>
            </a:p>
          </p:txBody>
        </p:sp>
        <p:sp>
          <p:nvSpPr>
            <p:cNvPr id="73" name="TextBox 72">
              <a:extLst>
                <a:ext uri="{FF2B5EF4-FFF2-40B4-BE49-F238E27FC236}">
                  <a16:creationId xmlns:a16="http://schemas.microsoft.com/office/drawing/2014/main" id="{60F84A87-D72A-F79A-EF10-82CEFEDFE0E2}"/>
                </a:ext>
              </a:extLst>
            </p:cNvPr>
            <p:cNvSpPr txBox="1"/>
            <p:nvPr/>
          </p:nvSpPr>
          <p:spPr>
            <a:xfrm>
              <a:off x="517558" y="5691467"/>
              <a:ext cx="15811780" cy="1278787"/>
            </a:xfrm>
            <a:prstGeom prst="rect">
              <a:avLst/>
            </a:prstGeom>
            <a:noFill/>
          </p:spPr>
          <p:txBody>
            <a:bodyPr wrap="square" lIns="91440" tIns="45720" rIns="91440" bIns="45720" rtlCol="0" anchor="t">
              <a:spAutoFit/>
            </a:bodyPr>
            <a:lstStyle/>
            <a:p>
              <a:pPr marR="0" lvl="0" algn="l" defTabSz="914400" rtl="0" eaLnBrk="1" fontAlgn="auto" latinLnBrk="0" hangingPunct="1">
                <a:spcBef>
                  <a:spcPts val="0"/>
                </a:spcBef>
                <a:spcAft>
                  <a:spcPts val="1500"/>
                </a:spcAft>
                <a:buClr>
                  <a:srgbClr val="000000"/>
                </a:buClr>
                <a:buSzTx/>
                <a:tabLst/>
                <a:defRPr/>
              </a:pPr>
              <a:r>
                <a:rPr kumimoji="0" lang="en-US" sz="2800" b="0" i="0" u="none" strike="noStrike" kern="100" cap="none" spc="0" normalizeH="0" baseline="0" noProof="0" dirty="0">
                  <a:ln>
                    <a:noFill/>
                  </a:ln>
                  <a:solidFill>
                    <a:srgbClr val="000000"/>
                  </a:solidFill>
                  <a:effectLst/>
                  <a:uLnTx/>
                  <a:uFillTx/>
                  <a:latin typeface="Aptos"/>
                  <a:ea typeface="Aptos" panose="020B0004020202020204" pitchFamily="34" charset="0"/>
                  <a:cs typeface="Times New Roman"/>
                  <a:sym typeface="Arial"/>
                </a:rPr>
                <a:t>This project explores the effects of surface water and groundwater interactions on microbial biodiversity within a Southern Appalachian headwaters' region.</a:t>
              </a:r>
            </a:p>
            <a:p>
              <a:pPr marL="457200" indent="-457200">
                <a:spcAft>
                  <a:spcPts val="1500"/>
                </a:spcAft>
                <a:buFont typeface="Arial" panose="020B0604020202020204" pitchFamily="34" charset="0"/>
                <a:buChar char="•"/>
                <a:defRPr/>
              </a:pPr>
              <a:endParaRPr lang="en-US" sz="800" kern="100" dirty="0">
                <a:latin typeface="Aptos"/>
                <a:ea typeface="Aptos" panose="020B0004020202020204" pitchFamily="34" charset="0"/>
                <a:cs typeface="Times New Roman"/>
              </a:endParaRPr>
            </a:p>
          </p:txBody>
        </p:sp>
        <p:sp>
          <p:nvSpPr>
            <p:cNvPr id="75" name="TextBox 74">
              <a:extLst>
                <a:ext uri="{FF2B5EF4-FFF2-40B4-BE49-F238E27FC236}">
                  <a16:creationId xmlns:a16="http://schemas.microsoft.com/office/drawing/2014/main" id="{9237E2CE-7EBC-DF4A-8E64-C4E39A50B5DF}"/>
                </a:ext>
              </a:extLst>
            </p:cNvPr>
            <p:cNvSpPr txBox="1"/>
            <p:nvPr/>
          </p:nvSpPr>
          <p:spPr>
            <a:xfrm>
              <a:off x="484894" y="6990003"/>
              <a:ext cx="8307443" cy="29140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u="sng" dirty="0">
                  <a:latin typeface="Aptos"/>
                </a:rPr>
                <a:t>Study Objective</a:t>
              </a:r>
              <a:endParaRPr lang="en-US" sz="2800" dirty="0">
                <a:latin typeface="Aptos"/>
              </a:endParaRPr>
            </a:p>
            <a:p>
              <a:r>
                <a:rPr lang="en-US" sz="2800" dirty="0">
                  <a:latin typeface="Aptos"/>
                </a:rPr>
                <a:t>To determine whether microbial biodiversity differs between zones of groundwater seepage (gaining reaches) and zones of surface water infiltration (losing reaches).</a:t>
              </a:r>
              <a:endParaRPr lang="en-US" dirty="0"/>
            </a:p>
            <a:p>
              <a:pPr algn="l"/>
              <a:endParaRPr lang="en-US" dirty="0"/>
            </a:p>
          </p:txBody>
        </p:sp>
        <p:sp>
          <p:nvSpPr>
            <p:cNvPr id="76" name="TextBox 75">
              <a:extLst>
                <a:ext uri="{FF2B5EF4-FFF2-40B4-BE49-F238E27FC236}">
                  <a16:creationId xmlns:a16="http://schemas.microsoft.com/office/drawing/2014/main" id="{817C8149-4904-9861-CED3-A7F018043E65}"/>
                </a:ext>
              </a:extLst>
            </p:cNvPr>
            <p:cNvSpPr txBox="1"/>
            <p:nvPr/>
          </p:nvSpPr>
          <p:spPr>
            <a:xfrm>
              <a:off x="8167866" y="12073590"/>
              <a:ext cx="7937437" cy="399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Aptos"/>
                </a:rPr>
                <a:t>Figure 1. </a:t>
              </a:r>
              <a:r>
                <a:rPr lang="en-US" sz="2000" dirty="0">
                  <a:latin typeface="Aptos"/>
                </a:rPr>
                <a:t>Upper Gribble Gap losing site</a:t>
              </a:r>
              <a:r>
                <a:rPr lang="en-US" sz="2000" dirty="0"/>
                <a:t> </a:t>
              </a:r>
            </a:p>
          </p:txBody>
        </p:sp>
      </p:grpSp>
      <p:sp>
        <p:nvSpPr>
          <p:cNvPr id="87" name="TextBox 86">
            <a:extLst>
              <a:ext uri="{FF2B5EF4-FFF2-40B4-BE49-F238E27FC236}">
                <a16:creationId xmlns:a16="http://schemas.microsoft.com/office/drawing/2014/main" id="{9A580403-0DCC-FF05-892E-B0861F0EC3B0}"/>
              </a:ext>
            </a:extLst>
          </p:cNvPr>
          <p:cNvSpPr txBox="1"/>
          <p:nvPr/>
        </p:nvSpPr>
        <p:spPr>
          <a:xfrm>
            <a:off x="311421" y="12144998"/>
            <a:ext cx="11866410" cy="1384995"/>
          </a:xfrm>
          <a:prstGeom prst="rect">
            <a:avLst/>
          </a:prstGeom>
          <a:noFill/>
        </p:spPr>
        <p:txBody>
          <a:bodyPr wrap="square" rtlCol="0">
            <a:spAutoFit/>
          </a:bodyPr>
          <a:lstStyle/>
          <a:p>
            <a:pPr marL="1587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sng" strike="noStrike" kern="0" cap="none" spc="0" normalizeH="0" baseline="0" noProof="0" dirty="0">
                <a:ln>
                  <a:noFill/>
                </a:ln>
                <a:solidFill>
                  <a:srgbClr val="000000"/>
                </a:solidFill>
                <a:effectLst/>
                <a:uLnTx/>
                <a:uFillTx/>
                <a:latin typeface="Aptos" panose="020B0004020202020204" pitchFamily="34" charset="0"/>
                <a:cs typeface="Arial"/>
                <a:sym typeface="Arial"/>
              </a:rPr>
              <a:t>Hypothesis</a:t>
            </a:r>
            <a:r>
              <a:rPr kumimoji="0" lang="en-US" sz="2800" i="0"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p>
          <a:p>
            <a:pPr marL="1587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i="0" strike="noStrike" kern="0" cap="none" spc="0" normalizeH="0" baseline="0" noProof="0" dirty="0">
                <a:ln>
                  <a:noFill/>
                </a:ln>
                <a:solidFill>
                  <a:srgbClr val="000000"/>
                </a:solidFill>
                <a:effectLst/>
                <a:uLnTx/>
                <a:uFillTx/>
                <a:latin typeface="Aptos" panose="020B0004020202020204" pitchFamily="34" charset="0"/>
                <a:cs typeface="Arial"/>
                <a:sym typeface="Arial"/>
              </a:rPr>
              <a:t>Hydrologic differences between gaining and losing reaches will correspond to measurable differences in microbial diversity.       </a:t>
            </a:r>
          </a:p>
        </p:txBody>
      </p:sp>
      <p:sp>
        <p:nvSpPr>
          <p:cNvPr id="77" name="TextBox 76">
            <a:extLst>
              <a:ext uri="{FF2B5EF4-FFF2-40B4-BE49-F238E27FC236}">
                <a16:creationId xmlns:a16="http://schemas.microsoft.com/office/drawing/2014/main" id="{143B964E-E93A-FE94-8CFB-34E077995922}"/>
              </a:ext>
            </a:extLst>
          </p:cNvPr>
          <p:cNvSpPr txBox="1"/>
          <p:nvPr/>
        </p:nvSpPr>
        <p:spPr>
          <a:xfrm>
            <a:off x="482236" y="17783693"/>
            <a:ext cx="5655146" cy="2780248"/>
          </a:xfrm>
          <a:prstGeom prst="rect">
            <a:avLst/>
          </a:prstGeom>
          <a:noFill/>
        </p:spPr>
        <p:txBody>
          <a:bodyPr wrap="square" rtlCol="0">
            <a:spAutoFit/>
          </a:bodyPr>
          <a:lstStyle/>
          <a:p>
            <a:endParaRPr lang="en-US" sz="2800" dirty="0">
              <a:latin typeface="Aptos" panose="020B0004020202020204" pitchFamily="34" charset="0"/>
            </a:endParaRPr>
          </a:p>
          <a:p>
            <a:pPr marL="457200" indent="-457200">
              <a:spcAft>
                <a:spcPts val="1600"/>
              </a:spcAft>
              <a:buFont typeface="Arial" panose="020B0604020202020204" pitchFamily="34" charset="0"/>
              <a:buChar char="•"/>
            </a:pPr>
            <a:r>
              <a:rPr lang="en-US" sz="2800" dirty="0">
                <a:latin typeface="Aptos" panose="020B0004020202020204" pitchFamily="34" charset="0"/>
              </a:rPr>
              <a:t>Gribble Gap catchment area: 0.44 km² </a:t>
            </a:r>
          </a:p>
          <a:p>
            <a:pPr marL="457200" indent="-457200">
              <a:spcAft>
                <a:spcPts val="1600"/>
              </a:spcAft>
              <a:buFont typeface="Arial" panose="020B0604020202020204" pitchFamily="34" charset="0"/>
              <a:buChar char="•"/>
            </a:pPr>
            <a:r>
              <a:rPr lang="en-US" sz="2800" dirty="0">
                <a:latin typeface="Aptos" panose="020B0004020202020204" pitchFamily="34" charset="0"/>
              </a:rPr>
              <a:t>Reaches of Gribble Gap have unique hydrogeologic settings.</a:t>
            </a:r>
          </a:p>
          <a:p>
            <a:pPr marL="457200" indent="-457200">
              <a:spcAft>
                <a:spcPts val="1600"/>
              </a:spcAft>
              <a:buFont typeface="Arial" panose="020B0604020202020204" pitchFamily="34" charset="0"/>
              <a:buChar char="•"/>
            </a:pPr>
            <a:endParaRPr lang="en-US" sz="800" dirty="0">
              <a:latin typeface="Aptos" panose="020B0004020202020204" pitchFamily="34" charset="0"/>
            </a:endParaRPr>
          </a:p>
        </p:txBody>
      </p:sp>
      <p:sp>
        <p:nvSpPr>
          <p:cNvPr id="82" name="TextBox 81">
            <a:extLst>
              <a:ext uri="{FF2B5EF4-FFF2-40B4-BE49-F238E27FC236}">
                <a16:creationId xmlns:a16="http://schemas.microsoft.com/office/drawing/2014/main" id="{3E95CFDB-9ED5-7E2E-8B82-5656A9588077}"/>
              </a:ext>
            </a:extLst>
          </p:cNvPr>
          <p:cNvSpPr txBox="1"/>
          <p:nvPr/>
        </p:nvSpPr>
        <p:spPr>
          <a:xfrm>
            <a:off x="6602271" y="24208476"/>
            <a:ext cx="683048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Aptos"/>
              </a:rPr>
              <a:t>Figure 2</a:t>
            </a:r>
            <a:r>
              <a:rPr lang="en-US" sz="2000" dirty="0">
                <a:latin typeface="Aptos"/>
              </a:rPr>
              <a:t>. Map of Gribble Gap study area headwaters setting, tributaries, and study reaches</a:t>
            </a:r>
            <a:endParaRPr lang="en-US" sz="2000" dirty="0"/>
          </a:p>
        </p:txBody>
      </p:sp>
      <p:grpSp>
        <p:nvGrpSpPr>
          <p:cNvPr id="47" name="Group 46">
            <a:extLst>
              <a:ext uri="{FF2B5EF4-FFF2-40B4-BE49-F238E27FC236}">
                <a16:creationId xmlns:a16="http://schemas.microsoft.com/office/drawing/2014/main" id="{4A43A0EE-3F30-9FD3-60C4-55DFF0B07AB8}"/>
              </a:ext>
            </a:extLst>
          </p:cNvPr>
          <p:cNvGrpSpPr/>
          <p:nvPr/>
        </p:nvGrpSpPr>
        <p:grpSpPr>
          <a:xfrm>
            <a:off x="15056082" y="19848408"/>
            <a:ext cx="10264658" cy="5873228"/>
            <a:chOff x="15135785" y="20350855"/>
            <a:chExt cx="10264658" cy="5873228"/>
          </a:xfrm>
        </p:grpSpPr>
        <p:pic>
          <p:nvPicPr>
            <p:cNvPr id="34" name="Picture 33">
              <a:extLst>
                <a:ext uri="{FF2B5EF4-FFF2-40B4-BE49-F238E27FC236}">
                  <a16:creationId xmlns:a16="http://schemas.microsoft.com/office/drawing/2014/main" id="{5447013A-6D3E-25A9-82B9-56B6E8BBDCA9}"/>
                </a:ext>
              </a:extLst>
            </p:cNvPr>
            <p:cNvPicPr>
              <a:picLocks noChangeAspect="1"/>
            </p:cNvPicPr>
            <p:nvPr/>
          </p:nvPicPr>
          <p:blipFill>
            <a:blip r:embed="rId10"/>
            <a:srcRect/>
            <a:stretch/>
          </p:blipFill>
          <p:spPr>
            <a:xfrm>
              <a:off x="15135785" y="20350855"/>
              <a:ext cx="10264658" cy="5873228"/>
            </a:xfrm>
            <a:prstGeom prst="rect">
              <a:avLst/>
            </a:prstGeom>
          </p:spPr>
        </p:pic>
        <p:sp>
          <p:nvSpPr>
            <p:cNvPr id="50" name="TextBox 49">
              <a:extLst>
                <a:ext uri="{FF2B5EF4-FFF2-40B4-BE49-F238E27FC236}">
                  <a16:creationId xmlns:a16="http://schemas.microsoft.com/office/drawing/2014/main" id="{AC7A8CFB-D57D-4472-ACBB-D279B0BE4BF9}"/>
                </a:ext>
              </a:extLst>
            </p:cNvPr>
            <p:cNvSpPr txBox="1"/>
            <p:nvPr/>
          </p:nvSpPr>
          <p:spPr>
            <a:xfrm>
              <a:off x="15535802" y="20505835"/>
              <a:ext cx="3309396" cy="461665"/>
            </a:xfrm>
            <a:prstGeom prst="rect">
              <a:avLst/>
            </a:prstGeom>
            <a:noFill/>
          </p:spPr>
          <p:txBody>
            <a:bodyPr wrap="square" rtlCol="0">
              <a:spAutoFit/>
            </a:bodyPr>
            <a:lstStyle/>
            <a:p>
              <a:r>
                <a:rPr lang="en-US" sz="2400" b="1" dirty="0">
                  <a:latin typeface="Aptos" panose="020B0004020202020204" pitchFamily="34" charset="0"/>
                </a:rPr>
                <a:t>Figure 6.</a:t>
              </a:r>
            </a:p>
          </p:txBody>
        </p:sp>
      </p:grpSp>
      <p:sp>
        <p:nvSpPr>
          <p:cNvPr id="51" name="TextBox 50">
            <a:extLst>
              <a:ext uri="{FF2B5EF4-FFF2-40B4-BE49-F238E27FC236}">
                <a16:creationId xmlns:a16="http://schemas.microsoft.com/office/drawing/2014/main" id="{2D3739BB-2D74-052B-ABAE-AD6C3E417F2E}"/>
              </a:ext>
            </a:extLst>
          </p:cNvPr>
          <p:cNvSpPr txBox="1"/>
          <p:nvPr/>
        </p:nvSpPr>
        <p:spPr>
          <a:xfrm>
            <a:off x="43808227" y="5388843"/>
            <a:ext cx="7357883" cy="42627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
                <a:srgbClr val="000000"/>
              </a:buClr>
              <a:buSzTx/>
              <a:buFont typeface="Arial" panose="020B0604020202020204" pitchFamily="34" charset="0"/>
              <a:buChar char="•"/>
              <a:tabLst/>
              <a:defRPr/>
            </a:pPr>
            <a:r>
              <a:rPr lang="en-US" sz="3200" dirty="0">
                <a:latin typeface="Aptos" panose="020B0004020202020204" pitchFamily="34" charset="0"/>
              </a:rPr>
              <a:t>E</a:t>
            </a:r>
            <a:r>
              <a:rPr kumimoji="0" lang="en-US" sz="32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valuating more environmental factors that </a:t>
            </a:r>
            <a:r>
              <a:rPr lang="en-US" sz="3200" dirty="0">
                <a:latin typeface="Aptos" panose="020B0004020202020204" pitchFamily="34" charset="0"/>
              </a:rPr>
              <a:t>could be </a:t>
            </a:r>
            <a:r>
              <a:rPr kumimoji="0" lang="en-US" sz="32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affecting microbial composition of gaining and losing reaches.</a:t>
            </a:r>
          </a:p>
          <a:p>
            <a:pPr marL="457200" marR="0" lvl="0" indent="-457200" algn="l" defTabSz="914400" rtl="0" eaLnBrk="1" fontAlgn="auto" latinLnBrk="0" hangingPunct="1">
              <a:lnSpc>
                <a:spcPct val="100000"/>
              </a:lnSpc>
              <a:spcBef>
                <a:spcPts val="0"/>
              </a:spcBef>
              <a:spcAft>
                <a:spcPts val="1800"/>
              </a:spcAft>
              <a:buClr>
                <a:srgbClr val="000000"/>
              </a:buClr>
              <a:buSzTx/>
              <a:buFont typeface="Arial" panose="020B0604020202020204" pitchFamily="34" charset="0"/>
              <a:buChar char="•"/>
              <a:tabLst/>
              <a:defRPr/>
            </a:pPr>
            <a:r>
              <a:rPr kumimoji="0" lang="en-US" sz="32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Determining how the hydrological setting independently plays a role in microbial distribution by testing more variables.</a:t>
            </a:r>
          </a:p>
        </p:txBody>
      </p:sp>
      <p:sp>
        <p:nvSpPr>
          <p:cNvPr id="52" name="Rectangle 51">
            <a:extLst>
              <a:ext uri="{FF2B5EF4-FFF2-40B4-BE49-F238E27FC236}">
                <a16:creationId xmlns:a16="http://schemas.microsoft.com/office/drawing/2014/main" id="{A6C78A34-B7E1-4CF8-47FD-64BE04AB6D90}"/>
              </a:ext>
            </a:extLst>
          </p:cNvPr>
          <p:cNvSpPr/>
          <p:nvPr/>
        </p:nvSpPr>
        <p:spPr>
          <a:xfrm>
            <a:off x="43703631" y="3820814"/>
            <a:ext cx="7320349" cy="1317486"/>
          </a:xfrm>
          <a:prstGeom prst="rect">
            <a:avLst/>
          </a:prstGeom>
          <a:solidFill>
            <a:srgbClr val="5A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4" name="TextBox 53">
            <a:extLst>
              <a:ext uri="{FF2B5EF4-FFF2-40B4-BE49-F238E27FC236}">
                <a16:creationId xmlns:a16="http://schemas.microsoft.com/office/drawing/2014/main" id="{C9F6DD40-00CC-89AA-AC20-CCC9E014B1E8}"/>
              </a:ext>
            </a:extLst>
          </p:cNvPr>
          <p:cNvSpPr txBox="1"/>
          <p:nvPr/>
        </p:nvSpPr>
        <p:spPr>
          <a:xfrm>
            <a:off x="44446153" y="4023609"/>
            <a:ext cx="631003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6000" dirty="0">
                <a:solidFill>
                  <a:srgbClr val="FFFFFF"/>
                </a:solidFill>
                <a:latin typeface="Helvetica"/>
                <a:cs typeface="Calibri"/>
              </a:rPr>
              <a:t>FUTURE WORK</a:t>
            </a:r>
            <a:endParaRPr kumimoji="0" lang="en-US" sz="6000" b="0" i="0" u="none" strike="noStrike" kern="0" cap="none" spc="0" normalizeH="0" baseline="0" noProof="0" dirty="0">
              <a:ln>
                <a:noFill/>
              </a:ln>
              <a:solidFill>
                <a:srgbClr val="FFFFFF"/>
              </a:solidFill>
              <a:effectLst/>
              <a:uLnTx/>
              <a:uFillTx/>
              <a:latin typeface="Helvetica" pitchFamily="2" charset="0"/>
              <a:cs typeface="Calibri" panose="020F0502020204030204" pitchFamily="34" charset="0"/>
              <a:sym typeface="Arial"/>
            </a:endParaRPr>
          </a:p>
        </p:txBody>
      </p:sp>
      <p:sp>
        <p:nvSpPr>
          <p:cNvPr id="57" name="TextBox 56">
            <a:extLst>
              <a:ext uri="{FF2B5EF4-FFF2-40B4-BE49-F238E27FC236}">
                <a16:creationId xmlns:a16="http://schemas.microsoft.com/office/drawing/2014/main" id="{21AA6162-D95D-2451-CCB3-7BF7F134C4A7}"/>
              </a:ext>
            </a:extLst>
          </p:cNvPr>
          <p:cNvSpPr txBox="1"/>
          <p:nvPr/>
        </p:nvSpPr>
        <p:spPr>
          <a:xfrm>
            <a:off x="505306" y="16297987"/>
            <a:ext cx="6510851" cy="523220"/>
          </a:xfrm>
          <a:prstGeom prst="rect">
            <a:avLst/>
          </a:prstGeom>
          <a:noFill/>
        </p:spPr>
        <p:txBody>
          <a:bodyPr wrap="square" rtlCol="0">
            <a:spAutoFit/>
          </a:bodyPr>
          <a:lstStyle/>
          <a:p>
            <a:r>
              <a:rPr lang="en-US" sz="2800" b="1" u="sng" dirty="0">
                <a:latin typeface="Aptos" panose="020B0004020202020204" pitchFamily="34" charset="0"/>
              </a:rPr>
              <a:t>Location</a:t>
            </a:r>
          </a:p>
        </p:txBody>
      </p:sp>
      <p:sp>
        <p:nvSpPr>
          <p:cNvPr id="58" name="Rectangle 57">
            <a:extLst>
              <a:ext uri="{FF2B5EF4-FFF2-40B4-BE49-F238E27FC236}">
                <a16:creationId xmlns:a16="http://schemas.microsoft.com/office/drawing/2014/main" id="{69FE8344-943F-FC74-4A1E-0C7781991D91}"/>
              </a:ext>
            </a:extLst>
          </p:cNvPr>
          <p:cNvSpPr/>
          <p:nvPr/>
        </p:nvSpPr>
        <p:spPr>
          <a:xfrm>
            <a:off x="43697720" y="9651366"/>
            <a:ext cx="7288935" cy="825037"/>
          </a:xfrm>
          <a:prstGeom prst="rect">
            <a:avLst/>
          </a:prstGeom>
          <a:solidFill>
            <a:srgbClr val="D3BE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2" name="TextBox 61">
            <a:extLst>
              <a:ext uri="{FF2B5EF4-FFF2-40B4-BE49-F238E27FC236}">
                <a16:creationId xmlns:a16="http://schemas.microsoft.com/office/drawing/2014/main" id="{7493AE27-8B2A-40CA-2306-60164D22588D}"/>
              </a:ext>
            </a:extLst>
          </p:cNvPr>
          <p:cNvSpPr txBox="1"/>
          <p:nvPr/>
        </p:nvSpPr>
        <p:spPr>
          <a:xfrm>
            <a:off x="43823318" y="9740895"/>
            <a:ext cx="4447377" cy="63094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500" b="1" u="sng" dirty="0">
                <a:latin typeface="Aptos" panose="020B0004020202020204" pitchFamily="34" charset="0"/>
              </a:rPr>
              <a:t>Acknowledgements</a:t>
            </a:r>
            <a:endParaRPr kumimoji="0" lang="en-US" sz="3500" b="1" i="0" u="sng"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63" name="TextBox 62">
            <a:extLst>
              <a:ext uri="{FF2B5EF4-FFF2-40B4-BE49-F238E27FC236}">
                <a16:creationId xmlns:a16="http://schemas.microsoft.com/office/drawing/2014/main" id="{491DAC18-C2B6-CB5E-5FD5-2D2D63774CBE}"/>
              </a:ext>
            </a:extLst>
          </p:cNvPr>
          <p:cNvSpPr txBox="1"/>
          <p:nvPr/>
        </p:nvSpPr>
        <p:spPr>
          <a:xfrm>
            <a:off x="43823318" y="10884652"/>
            <a:ext cx="7012163" cy="2554545"/>
          </a:xfrm>
          <a:prstGeom prst="rect">
            <a:avLst/>
          </a:prstGeom>
          <a:noFill/>
        </p:spPr>
        <p:txBody>
          <a:bodyPr wrap="square" rtlCol="0">
            <a:spAutoFit/>
          </a:bodyPr>
          <a:lstStyle/>
          <a:p>
            <a:pPr lvl="0">
              <a:spcAft>
                <a:spcPts val="1800"/>
              </a:spcAft>
              <a:defRPr/>
            </a:pPr>
            <a:r>
              <a:rPr lang="en-US" sz="3200" dirty="0">
                <a:solidFill>
                  <a:schemeClr val="tx1"/>
                </a:solidFill>
                <a:latin typeface="Aptos" panose="020B0004020202020204" pitchFamily="34" charset="0"/>
              </a:rPr>
              <a:t>Thank you to our faculty advisors, Mark Lord and Sean O’Connell, and the Departments of Biology and Geosciences and Natural Resources for support.</a:t>
            </a:r>
            <a:endParaRPr kumimoji="0" lang="en-US" sz="32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pic>
        <p:nvPicPr>
          <p:cNvPr id="66" name="Graphic 65" descr="Paw prints with solid fill">
            <a:extLst>
              <a:ext uri="{FF2B5EF4-FFF2-40B4-BE49-F238E27FC236}">
                <a16:creationId xmlns:a16="http://schemas.microsoft.com/office/drawing/2014/main" id="{20AC4651-0F0C-AE20-CE77-9882DE7B1D53}"/>
              </a:ext>
            </a:extLst>
          </p:cNvPr>
          <p:cNvPicPr>
            <a:picLocks noChangeAspect="1"/>
          </p:cNvPicPr>
          <p:nvPr/>
        </p:nvPicPr>
        <p:blipFill>
          <a:blip r:embed="rId11">
            <a:alphaModFix amt="54000"/>
            <a:extLst>
              <a:ext uri="{96DAC541-7B7A-43D3-8B79-37D633B846F1}">
                <asvg:svgBlip xmlns:asvg="http://schemas.microsoft.com/office/drawing/2016/SVG/main" r:embed="rId12"/>
              </a:ext>
            </a:extLst>
          </a:blip>
          <a:stretch>
            <a:fillRect/>
          </a:stretch>
        </p:blipFill>
        <p:spPr>
          <a:xfrm rot="6793430">
            <a:off x="47502112" y="11014451"/>
            <a:ext cx="3670173" cy="2927660"/>
          </a:xfrm>
          <a:prstGeom prst="rect">
            <a:avLst/>
          </a:prstGeom>
        </p:spPr>
      </p:pic>
      <p:sp>
        <p:nvSpPr>
          <p:cNvPr id="26" name="TextBox 25">
            <a:extLst>
              <a:ext uri="{FF2B5EF4-FFF2-40B4-BE49-F238E27FC236}">
                <a16:creationId xmlns:a16="http://schemas.microsoft.com/office/drawing/2014/main" id="{D3B0B991-0A94-7C95-E2DB-E7EC003D5DCA}"/>
              </a:ext>
            </a:extLst>
          </p:cNvPr>
          <p:cNvSpPr txBox="1"/>
          <p:nvPr/>
        </p:nvSpPr>
        <p:spPr>
          <a:xfrm>
            <a:off x="18724542" y="13022162"/>
            <a:ext cx="337300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latin typeface="Aptos" panose="020B0004020202020204" pitchFamily="34" charset="0"/>
              </a:rPr>
              <a:t>Figure 5</a:t>
            </a:r>
            <a:r>
              <a:rPr kumimoji="0" lang="en-US" sz="2000" b="0" i="0" u="none" strike="noStrike" kern="0" cap="none" spc="0" normalizeH="0" baseline="0" noProof="0" dirty="0">
                <a:ln>
                  <a:noFill/>
                </a:ln>
                <a:solidFill>
                  <a:srgbClr val="000000"/>
                </a:solidFill>
                <a:effectLst/>
                <a:uLnTx/>
                <a:uFillTx/>
                <a:latin typeface="Aptos" panose="020B0004020202020204" pitchFamily="34" charset="0"/>
                <a:sym typeface="Arial"/>
              </a:rPr>
              <a:t>. Researcher using an infrared ther</a:t>
            </a:r>
            <a:r>
              <a:rPr lang="en-US" sz="2000" dirty="0">
                <a:latin typeface="Aptos" panose="020B0004020202020204" pitchFamily="34" charset="0"/>
              </a:rPr>
              <a:t>mal FLIR camera at Wind gaining site.</a:t>
            </a:r>
            <a:endParaRPr kumimoji="0" lang="en-US" sz="2000" b="0" i="0" u="none" strike="noStrike" kern="0" cap="none" spc="0" normalizeH="0" baseline="0" noProof="0" dirty="0">
              <a:ln>
                <a:noFill/>
              </a:ln>
              <a:solidFill>
                <a:srgbClr val="000000"/>
              </a:solidFill>
              <a:effectLst/>
              <a:uLnTx/>
              <a:uFillTx/>
              <a:latin typeface="Aptos" panose="020B0004020202020204" pitchFamily="34" charset="0"/>
              <a:sym typeface="Arial"/>
            </a:endParaRPr>
          </a:p>
        </p:txBody>
      </p:sp>
      <p:sp>
        <p:nvSpPr>
          <p:cNvPr id="7" name="TextBox 6">
            <a:extLst>
              <a:ext uri="{FF2B5EF4-FFF2-40B4-BE49-F238E27FC236}">
                <a16:creationId xmlns:a16="http://schemas.microsoft.com/office/drawing/2014/main" id="{D6039647-B121-E412-64EA-80BD6C1075E8}"/>
              </a:ext>
            </a:extLst>
          </p:cNvPr>
          <p:cNvSpPr txBox="1"/>
          <p:nvPr/>
        </p:nvSpPr>
        <p:spPr>
          <a:xfrm>
            <a:off x="463051" y="9635502"/>
            <a:ext cx="5812241" cy="2246769"/>
          </a:xfrm>
          <a:prstGeom prst="rect">
            <a:avLst/>
          </a:prstGeom>
          <a:noFill/>
        </p:spPr>
        <p:txBody>
          <a:bodyPr wrap="square" rtlCol="0">
            <a:spAutoFit/>
          </a:bodyPr>
          <a:lstStyle/>
          <a:p>
            <a:r>
              <a:rPr lang="en-US" sz="2800" b="1" u="sng" dirty="0">
                <a:latin typeface="Aptos"/>
              </a:rPr>
              <a:t>Purpose</a:t>
            </a:r>
            <a:endParaRPr lang="en-US" sz="2800" dirty="0">
              <a:latin typeface="Aptos"/>
            </a:endParaRPr>
          </a:p>
          <a:p>
            <a:pPr lvl="0">
              <a:spcAft>
                <a:spcPts val="1500"/>
              </a:spcAft>
              <a:defRPr/>
            </a:pPr>
            <a:r>
              <a:rPr lang="en-US" sz="2800" kern="100" dirty="0">
                <a:latin typeface="Aptos"/>
                <a:ea typeface="Aptos" panose="020B0004020202020204" pitchFamily="34" charset="0"/>
                <a:cs typeface="Times New Roman"/>
              </a:rPr>
              <a:t>Investigating microbial biodiversity to build a stronger understanding of how ecology is affected by hydrology.</a:t>
            </a:r>
          </a:p>
        </p:txBody>
      </p:sp>
      <p:pic>
        <p:nvPicPr>
          <p:cNvPr id="60" name="Picture 59">
            <a:extLst>
              <a:ext uri="{FF2B5EF4-FFF2-40B4-BE49-F238E27FC236}">
                <a16:creationId xmlns:a16="http://schemas.microsoft.com/office/drawing/2014/main" id="{C255A1D5-2F3F-8AFC-7E79-129A5F9716AD}"/>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8779831" y="8957098"/>
            <a:ext cx="3064587" cy="4086116"/>
          </a:xfrm>
          <a:prstGeom prst="rect">
            <a:avLst/>
          </a:prstGeom>
        </p:spPr>
      </p:pic>
      <p:sp>
        <p:nvSpPr>
          <p:cNvPr id="85" name="TextBox 84">
            <a:extLst>
              <a:ext uri="{FF2B5EF4-FFF2-40B4-BE49-F238E27FC236}">
                <a16:creationId xmlns:a16="http://schemas.microsoft.com/office/drawing/2014/main" id="{6D58E95B-9CDB-E19C-A4AE-F1BAE8C9FCF1}"/>
              </a:ext>
            </a:extLst>
          </p:cNvPr>
          <p:cNvSpPr txBox="1"/>
          <p:nvPr/>
        </p:nvSpPr>
        <p:spPr>
          <a:xfrm>
            <a:off x="6719019" y="25152737"/>
            <a:ext cx="6424051" cy="70968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500"/>
              </a:spcAft>
              <a:buClr>
                <a:srgbClr val="000000"/>
              </a:buClr>
              <a:buSzTx/>
              <a:buFont typeface="Arial"/>
              <a:buNone/>
              <a:tabLst/>
              <a:defRPr/>
            </a:pPr>
            <a:r>
              <a:rPr kumimoji="0" lang="en-US" sz="2800" b="1" i="0" u="sng"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Site Assessment</a:t>
            </a:r>
          </a:p>
          <a:p>
            <a:pPr marL="0" marR="0" algn="l">
              <a:buNone/>
            </a:pPr>
            <a:r>
              <a:rPr lang="en-US" sz="2800" b="0" i="0" dirty="0">
                <a:solidFill>
                  <a:srgbClr val="000000"/>
                </a:solidFill>
                <a:effectLst/>
                <a:latin typeface="Calibri" panose="020F0502020204030204" pitchFamily="34" charset="0"/>
                <a:cs typeface="Calibri" panose="020F0502020204030204" pitchFamily="34" charset="0"/>
              </a:rPr>
              <a:t>Two streams were divided into three reaches and classified as </a:t>
            </a:r>
            <a:r>
              <a:rPr lang="en-US" sz="2800" b="1" i="0" dirty="0">
                <a:solidFill>
                  <a:srgbClr val="000000"/>
                </a:solidFill>
                <a:effectLst/>
                <a:latin typeface="Calibri" panose="020F0502020204030204" pitchFamily="34" charset="0"/>
                <a:cs typeface="Calibri" panose="020F0502020204030204" pitchFamily="34" charset="0"/>
              </a:rPr>
              <a:t>gaining</a:t>
            </a:r>
            <a:r>
              <a:rPr lang="en-US" sz="2800" b="0" i="0" dirty="0">
                <a:solidFill>
                  <a:srgbClr val="000000"/>
                </a:solidFill>
                <a:effectLst/>
                <a:latin typeface="Calibri" panose="020F0502020204030204" pitchFamily="34" charset="0"/>
                <a:cs typeface="Calibri" panose="020F0502020204030204" pitchFamily="34" charset="0"/>
              </a:rPr>
              <a:t> (groundwater input) or </a:t>
            </a:r>
            <a:r>
              <a:rPr lang="en-US" sz="2800" b="1" i="0" dirty="0">
                <a:solidFill>
                  <a:srgbClr val="000000"/>
                </a:solidFill>
                <a:effectLst/>
                <a:latin typeface="Calibri" panose="020F0502020204030204" pitchFamily="34" charset="0"/>
                <a:cs typeface="Calibri" panose="020F0502020204030204" pitchFamily="34" charset="0"/>
              </a:rPr>
              <a:t>losing </a:t>
            </a:r>
            <a:r>
              <a:rPr lang="en-US" sz="2800" b="0" i="0" dirty="0">
                <a:solidFill>
                  <a:srgbClr val="000000"/>
                </a:solidFill>
                <a:effectLst/>
                <a:latin typeface="Calibri" panose="020F0502020204030204" pitchFamily="34" charset="0"/>
                <a:cs typeface="Calibri" panose="020F0502020204030204" pitchFamily="34" charset="0"/>
              </a:rPr>
              <a:t>(surface water infiltrates groundwater) using:</a:t>
            </a:r>
          </a:p>
          <a:p>
            <a:pPr marL="0" marR="0" algn="l">
              <a:buNone/>
            </a:pPr>
            <a:endParaRPr lang="en-US" sz="1600" b="0" i="0" dirty="0">
              <a:solidFill>
                <a:srgbClr val="242424"/>
              </a:solidFill>
              <a:effectLst/>
              <a:latin typeface="Calibri" panose="020F0502020204030204" pitchFamily="34" charset="0"/>
              <a:cs typeface="Calibri" panose="020F0502020204030204" pitchFamily="34" charset="0"/>
            </a:endParaRPr>
          </a:p>
          <a:p>
            <a:pPr marL="0" marR="0" algn="l">
              <a:buFont typeface="Arial" panose="020B0604020202020204" pitchFamily="34" charset="0"/>
              <a:buChar char="•"/>
            </a:pPr>
            <a:r>
              <a:rPr lang="en-US" sz="2800" b="0" i="0" dirty="0">
                <a:solidFill>
                  <a:srgbClr val="000000"/>
                </a:solidFill>
                <a:effectLst/>
                <a:latin typeface="Calibri" panose="020F0502020204030204" pitchFamily="34" charset="0"/>
                <a:cs typeface="Calibri" panose="020F0502020204030204" pitchFamily="34" charset="0"/>
              </a:rPr>
              <a:t>Geomorphic interpretation</a:t>
            </a:r>
          </a:p>
          <a:p>
            <a:pPr marL="0" marR="0" algn="l">
              <a:buFont typeface="Arial" panose="020B0604020202020204" pitchFamily="34" charset="0"/>
              <a:buChar char="•"/>
            </a:pPr>
            <a:r>
              <a:rPr lang="en-US" sz="2800" b="0" i="0" dirty="0">
                <a:solidFill>
                  <a:srgbClr val="000000"/>
                </a:solidFill>
                <a:effectLst/>
                <a:latin typeface="Calibri" panose="020F0502020204030204" pitchFamily="34" charset="0"/>
                <a:cs typeface="Calibri" panose="020F0502020204030204" pitchFamily="34" charset="0"/>
              </a:rPr>
              <a:t>Infrared thermal imaging (Fig. 3)</a:t>
            </a:r>
          </a:p>
          <a:p>
            <a:pPr marL="0" marR="0" algn="l">
              <a:buFont typeface="Arial" panose="020B0604020202020204" pitchFamily="34" charset="0"/>
              <a:buChar char="•"/>
            </a:pPr>
            <a:r>
              <a:rPr lang="en-US" sz="2800" b="0" i="0" dirty="0">
                <a:solidFill>
                  <a:srgbClr val="000000"/>
                </a:solidFill>
                <a:effectLst/>
                <a:latin typeface="Calibri" panose="020F0502020204030204" pitchFamily="34" charset="0"/>
                <a:cs typeface="Calibri" panose="020F0502020204030204" pitchFamily="34" charset="0"/>
              </a:rPr>
              <a:t>Continuous temperature monitoring</a:t>
            </a:r>
          </a:p>
          <a:p>
            <a:pPr marL="0" marR="0" algn="l">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a:p>
            <a:pPr>
              <a:spcAft>
                <a:spcPts val="1600"/>
              </a:spcAft>
            </a:pPr>
            <a:r>
              <a:rPr lang="en-US" sz="2800" b="1" dirty="0">
                <a:latin typeface="Calibri" panose="020F0502020204030204" pitchFamily="34" charset="0"/>
                <a:cs typeface="Calibri" panose="020F0502020204030204" pitchFamily="34" charset="0"/>
              </a:rPr>
              <a:t>Upper Wind: </a:t>
            </a:r>
            <a:r>
              <a:rPr lang="en-US" sz="2800" dirty="0">
                <a:latin typeface="Calibri" panose="020F0502020204030204" pitchFamily="34" charset="0"/>
                <a:cs typeface="Calibri" panose="020F0502020204030204" pitchFamily="34" charset="0"/>
              </a:rPr>
              <a:t>narrow valley, shallow bedrock, predominantly gaining.</a:t>
            </a:r>
          </a:p>
          <a:p>
            <a:pPr>
              <a:spcAft>
                <a:spcPts val="1600"/>
              </a:spcAft>
            </a:pPr>
            <a:r>
              <a:rPr lang="en-US" sz="2800" b="1" dirty="0">
                <a:latin typeface="Calibri" panose="020F0502020204030204" pitchFamily="34" charset="0"/>
                <a:cs typeface="Calibri" panose="020F0502020204030204" pitchFamily="34" charset="0"/>
              </a:rPr>
              <a:t>Lower Wind/Gribble Gap: </a:t>
            </a:r>
            <a:r>
              <a:rPr lang="en-US" sz="2800" dirty="0">
                <a:latin typeface="Calibri" panose="020F0502020204030204" pitchFamily="34" charset="0"/>
                <a:cs typeface="Calibri" panose="020F0502020204030204" pitchFamily="34" charset="0"/>
              </a:rPr>
              <a:t>wider valley, thicker sediment over bedrock, few gaining reaches.</a:t>
            </a:r>
            <a:endParaRPr lang="en-US" sz="2800" b="0" i="0" dirty="0">
              <a:solidFill>
                <a:srgbClr val="000000"/>
              </a:solidFill>
              <a:effectLst/>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kumimoji="0" lang="en-US" sz="800" b="0" i="0" u="none" strike="noStrike" kern="0" cap="none" spc="0" normalizeH="0" baseline="0" noProof="0" dirty="0">
              <a:ln>
                <a:noFill/>
              </a:ln>
              <a:solidFill>
                <a:srgbClr val="000000"/>
              </a:solidFill>
              <a:effectLst/>
              <a:uLnTx/>
              <a:uFillTx/>
              <a:latin typeface="Aptos"/>
              <a:cs typeface="Helvetica"/>
              <a:sym typeface="Arial"/>
            </a:endParaRPr>
          </a:p>
        </p:txBody>
      </p:sp>
      <p:sp>
        <p:nvSpPr>
          <p:cNvPr id="12" name="TextBox 11">
            <a:extLst>
              <a:ext uri="{FF2B5EF4-FFF2-40B4-BE49-F238E27FC236}">
                <a16:creationId xmlns:a16="http://schemas.microsoft.com/office/drawing/2014/main" id="{3C886FE8-0D5C-26E5-A558-002D620034DB}"/>
              </a:ext>
            </a:extLst>
          </p:cNvPr>
          <p:cNvSpPr txBox="1"/>
          <p:nvPr/>
        </p:nvSpPr>
        <p:spPr>
          <a:xfrm>
            <a:off x="508002" y="16821207"/>
            <a:ext cx="12565806" cy="138499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600"/>
              </a:spcAft>
              <a:buClr>
                <a:srgbClr val="000000"/>
              </a:buClr>
              <a:buSzTx/>
              <a:buFont typeface="Arial" panose="020B0604020202020204" pitchFamily="34" charset="0"/>
              <a:buChar char="•"/>
              <a:tabLst/>
              <a:defRPr/>
            </a:pPr>
            <a:r>
              <a:rPr kumimoji="0" lang="en-US" sz="2800" b="0" i="0" u="none" strike="noStrike" kern="100" cap="none" spc="0" normalizeH="0" baseline="0" noProof="0" dirty="0">
                <a:ln>
                  <a:noFill/>
                </a:ln>
                <a:solidFill>
                  <a:srgbClr val="000000"/>
                </a:solidFill>
                <a:effectLst/>
                <a:uLnTx/>
                <a:uFillTx/>
                <a:latin typeface="Aptos"/>
                <a:ea typeface="Aptos" panose="020B0004020202020204" pitchFamily="34" charset="0"/>
                <a:cs typeface="Times New Roman"/>
                <a:sym typeface="Arial"/>
              </a:rPr>
              <a:t>The study takes place </a:t>
            </a:r>
            <a:r>
              <a:rPr lang="en-US" sz="2800" kern="100" dirty="0">
                <a:latin typeface="Aptos"/>
                <a:ea typeface="Aptos" panose="020B0004020202020204" pitchFamily="34" charset="0"/>
                <a:cs typeface="Times New Roman"/>
              </a:rPr>
              <a:t>in the Gribble Gap catchment of the Western Carolina Hydrological Research Station, Cullowhee; it is a </a:t>
            </a:r>
            <a:r>
              <a:rPr kumimoji="0" lang="en-US" sz="28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headwaters for the Little Tennessee River (Fig. </a:t>
            </a:r>
            <a:r>
              <a:rPr lang="en-US" sz="2800" dirty="0">
                <a:latin typeface="Aptos" panose="020B0004020202020204" pitchFamily="34" charset="0"/>
              </a:rPr>
              <a:t>2</a:t>
            </a:r>
            <a:r>
              <a:rPr kumimoji="0" lang="en-US" sz="28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a:t>
            </a:r>
            <a:endParaRPr kumimoji="0" lang="en-US" sz="8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pic>
        <p:nvPicPr>
          <p:cNvPr id="21" name="Picture 20" descr="A stream in a forest&#10;&#10;AI-generated content may be incorrect.">
            <a:extLst>
              <a:ext uri="{FF2B5EF4-FFF2-40B4-BE49-F238E27FC236}">
                <a16:creationId xmlns:a16="http://schemas.microsoft.com/office/drawing/2014/main" id="{370702CF-7479-AB1F-50F8-860DC0DE3D6F}"/>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6873675" y="6686683"/>
            <a:ext cx="6252072" cy="5003297"/>
          </a:xfrm>
          <a:prstGeom prst="rect">
            <a:avLst/>
          </a:prstGeom>
        </p:spPr>
      </p:pic>
      <p:sp>
        <p:nvSpPr>
          <p:cNvPr id="27" name="TextBox 26">
            <a:extLst>
              <a:ext uri="{FF2B5EF4-FFF2-40B4-BE49-F238E27FC236}">
                <a16:creationId xmlns:a16="http://schemas.microsoft.com/office/drawing/2014/main" id="{B419807F-1518-4231-E014-26CE42CB394D}"/>
              </a:ext>
            </a:extLst>
          </p:cNvPr>
          <p:cNvSpPr txBox="1"/>
          <p:nvPr/>
        </p:nvSpPr>
        <p:spPr>
          <a:xfrm>
            <a:off x="830392" y="29774850"/>
            <a:ext cx="5214824" cy="1323439"/>
          </a:xfrm>
          <a:prstGeom prst="rect">
            <a:avLst/>
          </a:prstGeom>
          <a:noFill/>
        </p:spPr>
        <p:txBody>
          <a:bodyPr wrap="square" rtlCol="0">
            <a:spAutoFit/>
          </a:bodyPr>
          <a:lstStyle/>
          <a:p>
            <a:r>
              <a:rPr lang="en-US" sz="2000" b="1" dirty="0"/>
              <a:t>Figure 3</a:t>
            </a:r>
            <a:r>
              <a:rPr lang="en-US" sz="2000" dirty="0"/>
              <a:t>. Images of same gaining reach site in Wind during winter (snow on ground). Infrared image on bottom shows ‘hot’ water (groundwater) seeping in right bank.</a:t>
            </a:r>
          </a:p>
        </p:txBody>
      </p:sp>
      <p:pic>
        <p:nvPicPr>
          <p:cNvPr id="6" name="Picture 5">
            <a:extLst>
              <a:ext uri="{FF2B5EF4-FFF2-40B4-BE49-F238E27FC236}">
                <a16:creationId xmlns:a16="http://schemas.microsoft.com/office/drawing/2014/main" id="{42CE458F-8C5A-B65E-6886-A6AFDE6F082B}"/>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830392" y="21625903"/>
            <a:ext cx="5214824" cy="3911118"/>
          </a:xfrm>
          <a:prstGeom prst="rect">
            <a:avLst/>
          </a:prstGeom>
        </p:spPr>
      </p:pic>
      <p:pic>
        <p:nvPicPr>
          <p:cNvPr id="18" name="Picture 17">
            <a:extLst>
              <a:ext uri="{FF2B5EF4-FFF2-40B4-BE49-F238E27FC236}">
                <a16:creationId xmlns:a16="http://schemas.microsoft.com/office/drawing/2014/main" id="{E7C1F423-2AF8-C292-FB3F-6DCD3A0E5943}"/>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830393" y="25660132"/>
            <a:ext cx="5214824" cy="3911118"/>
          </a:xfrm>
          <a:prstGeom prst="rect">
            <a:avLst/>
          </a:prstGeom>
        </p:spPr>
      </p:pic>
      <p:grpSp>
        <p:nvGrpSpPr>
          <p:cNvPr id="56" name="Group 55">
            <a:extLst>
              <a:ext uri="{FF2B5EF4-FFF2-40B4-BE49-F238E27FC236}">
                <a16:creationId xmlns:a16="http://schemas.microsoft.com/office/drawing/2014/main" id="{91D99155-A5B6-08D5-D015-3BE050BCC680}"/>
              </a:ext>
            </a:extLst>
          </p:cNvPr>
          <p:cNvGrpSpPr/>
          <p:nvPr/>
        </p:nvGrpSpPr>
        <p:grpSpPr>
          <a:xfrm>
            <a:off x="15074411" y="26147443"/>
            <a:ext cx="10260991" cy="5873228"/>
            <a:chOff x="15145477" y="26376324"/>
            <a:chExt cx="10260991" cy="5873228"/>
          </a:xfrm>
        </p:grpSpPr>
        <p:pic>
          <p:nvPicPr>
            <p:cNvPr id="44" name="Picture 43">
              <a:extLst>
                <a:ext uri="{FF2B5EF4-FFF2-40B4-BE49-F238E27FC236}">
                  <a16:creationId xmlns:a16="http://schemas.microsoft.com/office/drawing/2014/main" id="{D973AD71-020A-A1B5-DD7F-07B08D643DAF}"/>
                </a:ext>
              </a:extLst>
            </p:cNvPr>
            <p:cNvPicPr>
              <a:picLocks noChangeAspect="1"/>
            </p:cNvPicPr>
            <p:nvPr/>
          </p:nvPicPr>
          <p:blipFill>
            <a:blip r:embed="rId17"/>
            <a:srcRect/>
            <a:stretch/>
          </p:blipFill>
          <p:spPr>
            <a:xfrm>
              <a:off x="15145477" y="26376324"/>
              <a:ext cx="10260991" cy="5873228"/>
            </a:xfrm>
            <a:prstGeom prst="rect">
              <a:avLst/>
            </a:prstGeom>
          </p:spPr>
        </p:pic>
        <p:sp>
          <p:nvSpPr>
            <p:cNvPr id="36" name="TextBox 35">
              <a:extLst>
                <a:ext uri="{FF2B5EF4-FFF2-40B4-BE49-F238E27FC236}">
                  <a16:creationId xmlns:a16="http://schemas.microsoft.com/office/drawing/2014/main" id="{FDE193C7-E663-328F-2ED8-112195F5656E}"/>
                </a:ext>
              </a:extLst>
            </p:cNvPr>
            <p:cNvSpPr txBox="1"/>
            <p:nvPr/>
          </p:nvSpPr>
          <p:spPr>
            <a:xfrm>
              <a:off x="15145477" y="26523040"/>
              <a:ext cx="2840028" cy="461664"/>
            </a:xfrm>
            <a:prstGeom prst="rect">
              <a:avLst/>
            </a:prstGeom>
            <a:noFill/>
          </p:spPr>
          <p:txBody>
            <a:bodyPr wrap="square" rtlCol="0">
              <a:spAutoFit/>
            </a:bodyPr>
            <a:lstStyle/>
            <a:p>
              <a:r>
                <a:rPr lang="en-US" sz="2400" b="1" dirty="0">
                  <a:latin typeface="Aptos" panose="020B0004020202020204" pitchFamily="34" charset="0"/>
                </a:rPr>
                <a:t>Figure 7.</a:t>
              </a:r>
            </a:p>
          </p:txBody>
        </p:sp>
      </p:grpSp>
      <p:sp>
        <p:nvSpPr>
          <p:cNvPr id="68" name="TextBox 67">
            <a:extLst>
              <a:ext uri="{FF2B5EF4-FFF2-40B4-BE49-F238E27FC236}">
                <a16:creationId xmlns:a16="http://schemas.microsoft.com/office/drawing/2014/main" id="{DCE4AA6B-03C3-CFE5-B878-DF49BC8B8352}"/>
              </a:ext>
            </a:extLst>
          </p:cNvPr>
          <p:cNvSpPr txBox="1"/>
          <p:nvPr/>
        </p:nvSpPr>
        <p:spPr>
          <a:xfrm>
            <a:off x="36589509" y="21787826"/>
            <a:ext cx="1579324" cy="400110"/>
          </a:xfrm>
          <a:prstGeom prst="rect">
            <a:avLst/>
          </a:prstGeom>
          <a:noFill/>
        </p:spPr>
        <p:txBody>
          <a:bodyPr wrap="square" rtlCol="0">
            <a:spAutoFit/>
          </a:bodyPr>
          <a:lstStyle/>
          <a:p>
            <a:r>
              <a:rPr lang="en-US" sz="2000" dirty="0">
                <a:latin typeface="Aptos" panose="020B0004020202020204" pitchFamily="34" charset="0"/>
              </a:rPr>
              <a:t>December</a:t>
            </a:r>
          </a:p>
        </p:txBody>
      </p:sp>
      <p:sp>
        <p:nvSpPr>
          <p:cNvPr id="69" name="TextBox 68">
            <a:extLst>
              <a:ext uri="{FF2B5EF4-FFF2-40B4-BE49-F238E27FC236}">
                <a16:creationId xmlns:a16="http://schemas.microsoft.com/office/drawing/2014/main" id="{77BABF11-A27E-4E36-F3F0-F55D81ECA918}"/>
              </a:ext>
            </a:extLst>
          </p:cNvPr>
          <p:cNvSpPr txBox="1"/>
          <p:nvPr/>
        </p:nvSpPr>
        <p:spPr>
          <a:xfrm>
            <a:off x="40059557" y="19099845"/>
            <a:ext cx="1579324" cy="400110"/>
          </a:xfrm>
          <a:prstGeom prst="rect">
            <a:avLst/>
          </a:prstGeom>
          <a:noFill/>
        </p:spPr>
        <p:txBody>
          <a:bodyPr wrap="square" rtlCol="0">
            <a:spAutoFit/>
          </a:bodyPr>
          <a:lstStyle/>
          <a:p>
            <a:r>
              <a:rPr lang="en-US" sz="2000" dirty="0">
                <a:latin typeface="Aptos" panose="020B0004020202020204" pitchFamily="34" charset="0"/>
              </a:rPr>
              <a:t>May</a:t>
            </a:r>
          </a:p>
        </p:txBody>
      </p:sp>
      <p:graphicFrame>
        <p:nvGraphicFramePr>
          <p:cNvPr id="70" name="Table 69">
            <a:extLst>
              <a:ext uri="{FF2B5EF4-FFF2-40B4-BE49-F238E27FC236}">
                <a16:creationId xmlns:a16="http://schemas.microsoft.com/office/drawing/2014/main" id="{4684DECE-7391-89C8-B0B1-1A71A653CE56}"/>
              </a:ext>
            </a:extLst>
          </p:cNvPr>
          <p:cNvGraphicFramePr>
            <a:graphicFrameLocks noGrp="1"/>
          </p:cNvGraphicFramePr>
          <p:nvPr>
            <p:extLst>
              <p:ext uri="{D42A27DB-BD31-4B8C-83A1-F6EECF244321}">
                <p14:modId xmlns:p14="http://schemas.microsoft.com/office/powerpoint/2010/main" val="3436325062"/>
              </p:ext>
            </p:extLst>
          </p:nvPr>
        </p:nvGraphicFramePr>
        <p:xfrm>
          <a:off x="26627474" y="27494592"/>
          <a:ext cx="9351318" cy="4480307"/>
        </p:xfrm>
        <a:graphic>
          <a:graphicData uri="http://schemas.openxmlformats.org/drawingml/2006/table">
            <a:tbl>
              <a:tblPr firstRow="1" bandRow="1">
                <a:tableStyleId>{5C22544A-7EE6-4342-B048-85BDC9FD1C3A}</a:tableStyleId>
              </a:tblPr>
              <a:tblGrid>
                <a:gridCol w="2826789">
                  <a:extLst>
                    <a:ext uri="{9D8B030D-6E8A-4147-A177-3AD203B41FA5}">
                      <a16:colId xmlns:a16="http://schemas.microsoft.com/office/drawing/2014/main" val="2494969485"/>
                    </a:ext>
                  </a:extLst>
                </a:gridCol>
                <a:gridCol w="2174843">
                  <a:extLst>
                    <a:ext uri="{9D8B030D-6E8A-4147-A177-3AD203B41FA5}">
                      <a16:colId xmlns:a16="http://schemas.microsoft.com/office/drawing/2014/main" val="4023025729"/>
                    </a:ext>
                  </a:extLst>
                </a:gridCol>
                <a:gridCol w="2174843">
                  <a:extLst>
                    <a:ext uri="{9D8B030D-6E8A-4147-A177-3AD203B41FA5}">
                      <a16:colId xmlns:a16="http://schemas.microsoft.com/office/drawing/2014/main" val="1134867511"/>
                    </a:ext>
                  </a:extLst>
                </a:gridCol>
                <a:gridCol w="2174843">
                  <a:extLst>
                    <a:ext uri="{9D8B030D-6E8A-4147-A177-3AD203B41FA5}">
                      <a16:colId xmlns:a16="http://schemas.microsoft.com/office/drawing/2014/main" val="1030487021"/>
                    </a:ext>
                  </a:extLst>
                </a:gridCol>
              </a:tblGrid>
              <a:tr h="1279907">
                <a:tc>
                  <a:txBody>
                    <a:bodyPr/>
                    <a:lstStyle/>
                    <a:p>
                      <a:r>
                        <a:rPr lang="en-US" sz="2400" dirty="0">
                          <a:latin typeface="Aptos" panose="020B0004020202020204" pitchFamily="34" charset="0"/>
                        </a:rPr>
                        <a:t>Site</a:t>
                      </a:r>
                    </a:p>
                  </a:txBody>
                  <a:tcPr anchor="b">
                    <a:solidFill>
                      <a:srgbClr val="5A2B93"/>
                    </a:solidFill>
                  </a:tcPr>
                </a:tc>
                <a:tc>
                  <a:txBody>
                    <a:bodyPr/>
                    <a:lstStyle/>
                    <a:p>
                      <a:pPr algn="ctr"/>
                      <a:r>
                        <a:rPr lang="en-US" sz="2400" dirty="0">
                          <a:latin typeface="Aptos" panose="020B0004020202020204" pitchFamily="34" charset="0"/>
                        </a:rPr>
                        <a:t>Proportion of Anaerobes</a:t>
                      </a:r>
                    </a:p>
                  </a:txBody>
                  <a:tcPr anchor="ctr">
                    <a:solidFill>
                      <a:srgbClr val="5A2B93"/>
                    </a:solidFill>
                  </a:tcPr>
                </a:tc>
                <a:tc>
                  <a:txBody>
                    <a:bodyPr/>
                    <a:lstStyle/>
                    <a:p>
                      <a:pPr algn="ctr"/>
                      <a:r>
                        <a:rPr lang="en-US" sz="2400" dirty="0">
                          <a:latin typeface="Aptos" panose="020B0004020202020204" pitchFamily="34" charset="0"/>
                        </a:rPr>
                        <a:t>Proportion That Switch Between Both</a:t>
                      </a:r>
                    </a:p>
                  </a:txBody>
                  <a:tcPr anchor="ctr">
                    <a:solidFill>
                      <a:srgbClr val="5A2B93"/>
                    </a:solidFill>
                  </a:tcPr>
                </a:tc>
                <a:tc>
                  <a:txBody>
                    <a:bodyPr/>
                    <a:lstStyle/>
                    <a:p>
                      <a:pPr algn="ctr"/>
                      <a:r>
                        <a:rPr lang="en-US" sz="2400" dirty="0">
                          <a:latin typeface="Aptos" panose="020B0004020202020204" pitchFamily="34" charset="0"/>
                        </a:rPr>
                        <a:t>Proportion of Aerobes</a:t>
                      </a:r>
                    </a:p>
                  </a:txBody>
                  <a:tcPr anchor="ctr">
                    <a:solidFill>
                      <a:srgbClr val="5A2B93"/>
                    </a:solidFill>
                  </a:tcPr>
                </a:tc>
                <a:extLst>
                  <a:ext uri="{0D108BD9-81ED-4DB2-BD59-A6C34878D82A}">
                    <a16:rowId xmlns:a16="http://schemas.microsoft.com/office/drawing/2014/main" val="1791209365"/>
                  </a:ext>
                </a:extLst>
              </a:tr>
              <a:tr h="407805">
                <a:tc>
                  <a:txBody>
                    <a:bodyPr/>
                    <a:lstStyle/>
                    <a:p>
                      <a:r>
                        <a:rPr lang="en-US" sz="2400" dirty="0">
                          <a:solidFill>
                            <a:schemeClr val="tx1"/>
                          </a:solidFill>
                          <a:latin typeface="Aptos" panose="020B0004020202020204" pitchFamily="34" charset="0"/>
                        </a:rPr>
                        <a:t>Wind Gaining</a:t>
                      </a:r>
                    </a:p>
                  </a:txBody>
                  <a:tcPr>
                    <a:solidFill>
                      <a:srgbClr val="B79DD7"/>
                    </a:solidFill>
                  </a:tcPr>
                </a:tc>
                <a:tc>
                  <a:txBody>
                    <a:bodyPr/>
                    <a:lstStyle/>
                    <a:p>
                      <a:pPr algn="ctr"/>
                      <a:r>
                        <a:rPr lang="en-US" sz="2400" dirty="0">
                          <a:solidFill>
                            <a:schemeClr val="tx1"/>
                          </a:solidFill>
                          <a:latin typeface="Aptos" panose="020B0004020202020204" pitchFamily="34" charset="0"/>
                        </a:rPr>
                        <a:t>1</a:t>
                      </a:r>
                    </a:p>
                  </a:txBody>
                  <a:tcPr anchor="ctr">
                    <a:solidFill>
                      <a:srgbClr val="DACCEA"/>
                    </a:solidFill>
                  </a:tcPr>
                </a:tc>
                <a:tc>
                  <a:txBody>
                    <a:bodyPr/>
                    <a:lstStyle/>
                    <a:p>
                      <a:pPr algn="ctr"/>
                      <a:r>
                        <a:rPr lang="en-US" sz="2400" dirty="0">
                          <a:solidFill>
                            <a:schemeClr val="tx1"/>
                          </a:solidFill>
                          <a:latin typeface="Aptos" panose="020B0004020202020204" pitchFamily="34" charset="0"/>
                        </a:rPr>
                        <a:t>1.7</a:t>
                      </a:r>
                    </a:p>
                  </a:txBody>
                  <a:tcPr anchor="ctr">
                    <a:solidFill>
                      <a:srgbClr val="DACCEA"/>
                    </a:solidFill>
                  </a:tcPr>
                </a:tc>
                <a:tc>
                  <a:txBody>
                    <a:bodyPr/>
                    <a:lstStyle/>
                    <a:p>
                      <a:pPr algn="ctr"/>
                      <a:r>
                        <a:rPr lang="en-US" sz="2400" dirty="0">
                          <a:solidFill>
                            <a:schemeClr val="tx1"/>
                          </a:solidFill>
                          <a:latin typeface="Aptos" panose="020B0004020202020204" pitchFamily="34" charset="0"/>
                        </a:rPr>
                        <a:t>3.5</a:t>
                      </a:r>
                    </a:p>
                  </a:txBody>
                  <a:tcPr anchor="ctr">
                    <a:solidFill>
                      <a:srgbClr val="DACCEA"/>
                    </a:solidFill>
                  </a:tcPr>
                </a:tc>
                <a:extLst>
                  <a:ext uri="{0D108BD9-81ED-4DB2-BD59-A6C34878D82A}">
                    <a16:rowId xmlns:a16="http://schemas.microsoft.com/office/drawing/2014/main" val="3462248132"/>
                  </a:ext>
                </a:extLst>
              </a:tr>
              <a:tr h="407805">
                <a:tc>
                  <a:txBody>
                    <a:bodyPr/>
                    <a:lstStyle/>
                    <a:p>
                      <a:r>
                        <a:rPr lang="en-US" sz="2400" dirty="0">
                          <a:solidFill>
                            <a:schemeClr val="tx1"/>
                          </a:solidFill>
                          <a:latin typeface="Aptos" panose="020B0004020202020204" pitchFamily="34" charset="0"/>
                        </a:rPr>
                        <a:t>Wind Midstream</a:t>
                      </a:r>
                    </a:p>
                  </a:txBody>
                  <a:tcPr>
                    <a:solidFill>
                      <a:srgbClr val="B79DD7"/>
                    </a:solidFill>
                  </a:tcPr>
                </a:tc>
                <a:tc>
                  <a:txBody>
                    <a:bodyPr/>
                    <a:lstStyle/>
                    <a:p>
                      <a:pPr algn="ctr"/>
                      <a:r>
                        <a:rPr lang="en-US" sz="2400" dirty="0">
                          <a:solidFill>
                            <a:schemeClr val="tx1"/>
                          </a:solidFill>
                          <a:latin typeface="Aptos" panose="020B0004020202020204" pitchFamily="34" charset="0"/>
                        </a:rPr>
                        <a:t>1</a:t>
                      </a:r>
                    </a:p>
                  </a:txBody>
                  <a:tcPr anchor="ctr">
                    <a:solidFill>
                      <a:srgbClr val="DACCEA"/>
                    </a:solidFill>
                  </a:tcPr>
                </a:tc>
                <a:tc>
                  <a:txBody>
                    <a:bodyPr/>
                    <a:lstStyle/>
                    <a:p>
                      <a:pPr algn="ctr"/>
                      <a:r>
                        <a:rPr lang="en-US" sz="2400" dirty="0">
                          <a:solidFill>
                            <a:schemeClr val="tx1"/>
                          </a:solidFill>
                          <a:latin typeface="Aptos" panose="020B0004020202020204" pitchFamily="34" charset="0"/>
                        </a:rPr>
                        <a:t>1.2</a:t>
                      </a:r>
                    </a:p>
                  </a:txBody>
                  <a:tcPr anchor="ctr">
                    <a:solidFill>
                      <a:srgbClr val="DACCEA"/>
                    </a:solidFill>
                  </a:tcPr>
                </a:tc>
                <a:tc>
                  <a:txBody>
                    <a:bodyPr/>
                    <a:lstStyle/>
                    <a:p>
                      <a:pPr algn="ctr"/>
                      <a:r>
                        <a:rPr lang="en-US" sz="2400" dirty="0">
                          <a:solidFill>
                            <a:schemeClr val="tx1"/>
                          </a:solidFill>
                          <a:latin typeface="Aptos" panose="020B0004020202020204" pitchFamily="34" charset="0"/>
                        </a:rPr>
                        <a:t>3.9</a:t>
                      </a:r>
                    </a:p>
                  </a:txBody>
                  <a:tcPr anchor="ctr">
                    <a:solidFill>
                      <a:srgbClr val="DACCEA"/>
                    </a:solidFill>
                  </a:tcPr>
                </a:tc>
                <a:extLst>
                  <a:ext uri="{0D108BD9-81ED-4DB2-BD59-A6C34878D82A}">
                    <a16:rowId xmlns:a16="http://schemas.microsoft.com/office/drawing/2014/main" val="2244400019"/>
                  </a:ext>
                </a:extLst>
              </a:tr>
              <a:tr h="407805">
                <a:tc>
                  <a:txBody>
                    <a:bodyPr/>
                    <a:lstStyle/>
                    <a:p>
                      <a:r>
                        <a:rPr lang="en-US" sz="2400" dirty="0">
                          <a:solidFill>
                            <a:schemeClr val="tx1"/>
                          </a:solidFill>
                          <a:latin typeface="Aptos" panose="020B0004020202020204" pitchFamily="34" charset="0"/>
                        </a:rPr>
                        <a:t>Wind Losing</a:t>
                      </a:r>
                    </a:p>
                  </a:txBody>
                  <a:tcPr>
                    <a:solidFill>
                      <a:srgbClr val="B79DD7"/>
                    </a:solidFill>
                  </a:tcPr>
                </a:tc>
                <a:tc>
                  <a:txBody>
                    <a:bodyPr/>
                    <a:lstStyle/>
                    <a:p>
                      <a:pPr algn="ctr"/>
                      <a:r>
                        <a:rPr lang="en-US" sz="2400" dirty="0">
                          <a:solidFill>
                            <a:schemeClr val="tx1"/>
                          </a:solidFill>
                          <a:latin typeface="Aptos" panose="020B0004020202020204" pitchFamily="34" charset="0"/>
                        </a:rPr>
                        <a:t>1</a:t>
                      </a:r>
                    </a:p>
                  </a:txBody>
                  <a:tcPr anchor="ctr">
                    <a:solidFill>
                      <a:srgbClr val="DACCEA"/>
                    </a:solidFill>
                  </a:tcPr>
                </a:tc>
                <a:tc>
                  <a:txBody>
                    <a:bodyPr/>
                    <a:lstStyle/>
                    <a:p>
                      <a:pPr algn="ctr"/>
                      <a:r>
                        <a:rPr lang="en-US" sz="2400" dirty="0">
                          <a:solidFill>
                            <a:schemeClr val="tx1"/>
                          </a:solidFill>
                          <a:latin typeface="Aptos" panose="020B0004020202020204" pitchFamily="34" charset="0"/>
                        </a:rPr>
                        <a:t>0.5</a:t>
                      </a:r>
                    </a:p>
                  </a:txBody>
                  <a:tcPr anchor="ctr">
                    <a:solidFill>
                      <a:srgbClr val="DACCEA"/>
                    </a:solidFill>
                  </a:tcPr>
                </a:tc>
                <a:tc>
                  <a:txBody>
                    <a:bodyPr/>
                    <a:lstStyle/>
                    <a:p>
                      <a:pPr algn="ctr"/>
                      <a:r>
                        <a:rPr lang="en-US" sz="2400" dirty="0">
                          <a:solidFill>
                            <a:schemeClr val="tx1"/>
                          </a:solidFill>
                          <a:latin typeface="Aptos" panose="020B0004020202020204" pitchFamily="34" charset="0"/>
                        </a:rPr>
                        <a:t>2.8</a:t>
                      </a:r>
                    </a:p>
                  </a:txBody>
                  <a:tcPr anchor="ctr">
                    <a:solidFill>
                      <a:srgbClr val="DACCEA"/>
                    </a:solidFill>
                  </a:tcPr>
                </a:tc>
                <a:extLst>
                  <a:ext uri="{0D108BD9-81ED-4DB2-BD59-A6C34878D82A}">
                    <a16:rowId xmlns:a16="http://schemas.microsoft.com/office/drawing/2014/main" val="2390953162"/>
                  </a:ext>
                </a:extLst>
              </a:tr>
              <a:tr h="407805">
                <a:tc>
                  <a:txBody>
                    <a:bodyPr/>
                    <a:lstStyle/>
                    <a:p>
                      <a:r>
                        <a:rPr lang="en-US" sz="2400" dirty="0">
                          <a:solidFill>
                            <a:schemeClr val="tx1"/>
                          </a:solidFill>
                          <a:latin typeface="Aptos" panose="020B0004020202020204" pitchFamily="34" charset="0"/>
                        </a:rPr>
                        <a:t>Upper GG Gaining</a:t>
                      </a:r>
                    </a:p>
                  </a:txBody>
                  <a:tcPr>
                    <a:solidFill>
                      <a:srgbClr val="B79DD7"/>
                    </a:solidFill>
                  </a:tcPr>
                </a:tc>
                <a:tc>
                  <a:txBody>
                    <a:bodyPr/>
                    <a:lstStyle/>
                    <a:p>
                      <a:pPr algn="ctr"/>
                      <a:r>
                        <a:rPr lang="en-US" sz="2400" dirty="0">
                          <a:solidFill>
                            <a:schemeClr val="tx1"/>
                          </a:solidFill>
                          <a:latin typeface="Aptos" panose="020B0004020202020204" pitchFamily="34" charset="0"/>
                        </a:rPr>
                        <a:t>1</a:t>
                      </a:r>
                    </a:p>
                  </a:txBody>
                  <a:tcPr anchor="ctr">
                    <a:solidFill>
                      <a:srgbClr val="DACCEA"/>
                    </a:solidFill>
                  </a:tcPr>
                </a:tc>
                <a:tc>
                  <a:txBody>
                    <a:bodyPr/>
                    <a:lstStyle/>
                    <a:p>
                      <a:pPr algn="ctr"/>
                      <a:r>
                        <a:rPr lang="en-US" sz="2400" dirty="0">
                          <a:solidFill>
                            <a:schemeClr val="tx1"/>
                          </a:solidFill>
                          <a:latin typeface="Aptos" panose="020B0004020202020204" pitchFamily="34" charset="0"/>
                        </a:rPr>
                        <a:t>1</a:t>
                      </a:r>
                    </a:p>
                  </a:txBody>
                  <a:tcPr anchor="ctr">
                    <a:solidFill>
                      <a:srgbClr val="DACCEA"/>
                    </a:solidFill>
                  </a:tcPr>
                </a:tc>
                <a:tc>
                  <a:txBody>
                    <a:bodyPr/>
                    <a:lstStyle/>
                    <a:p>
                      <a:pPr algn="ctr"/>
                      <a:r>
                        <a:rPr lang="en-US" sz="2400" dirty="0">
                          <a:solidFill>
                            <a:schemeClr val="tx1"/>
                          </a:solidFill>
                          <a:latin typeface="Aptos" panose="020B0004020202020204" pitchFamily="34" charset="0"/>
                        </a:rPr>
                        <a:t>3.4</a:t>
                      </a:r>
                    </a:p>
                  </a:txBody>
                  <a:tcPr anchor="ctr">
                    <a:solidFill>
                      <a:srgbClr val="DACCEA"/>
                    </a:solidFill>
                  </a:tcPr>
                </a:tc>
                <a:extLst>
                  <a:ext uri="{0D108BD9-81ED-4DB2-BD59-A6C34878D82A}">
                    <a16:rowId xmlns:a16="http://schemas.microsoft.com/office/drawing/2014/main" val="1554964241"/>
                  </a:ext>
                </a:extLst>
              </a:tr>
              <a:tr h="407805">
                <a:tc>
                  <a:txBody>
                    <a:bodyPr/>
                    <a:lstStyle/>
                    <a:p>
                      <a:r>
                        <a:rPr lang="en-US" sz="2400" dirty="0">
                          <a:solidFill>
                            <a:schemeClr val="tx1"/>
                          </a:solidFill>
                          <a:latin typeface="Aptos" panose="020B0004020202020204" pitchFamily="34" charset="0"/>
                        </a:rPr>
                        <a:t>Upper GG Losing</a:t>
                      </a:r>
                    </a:p>
                  </a:txBody>
                  <a:tcPr>
                    <a:solidFill>
                      <a:srgbClr val="B79DD7"/>
                    </a:solidFill>
                  </a:tcPr>
                </a:tc>
                <a:tc>
                  <a:txBody>
                    <a:bodyPr/>
                    <a:lstStyle/>
                    <a:p>
                      <a:pPr algn="ctr"/>
                      <a:r>
                        <a:rPr lang="en-US" sz="2400" dirty="0">
                          <a:solidFill>
                            <a:schemeClr val="tx1"/>
                          </a:solidFill>
                          <a:latin typeface="Aptos" panose="020B0004020202020204" pitchFamily="34" charset="0"/>
                        </a:rPr>
                        <a:t>1</a:t>
                      </a:r>
                    </a:p>
                  </a:txBody>
                  <a:tcPr anchor="ctr">
                    <a:solidFill>
                      <a:srgbClr val="DACCEA"/>
                    </a:solidFill>
                  </a:tcPr>
                </a:tc>
                <a:tc>
                  <a:txBody>
                    <a:bodyPr/>
                    <a:lstStyle/>
                    <a:p>
                      <a:pPr algn="ctr"/>
                      <a:r>
                        <a:rPr lang="en-US" sz="2400" dirty="0">
                          <a:solidFill>
                            <a:schemeClr val="tx1"/>
                          </a:solidFill>
                          <a:latin typeface="Aptos" panose="020B0004020202020204" pitchFamily="34" charset="0"/>
                        </a:rPr>
                        <a:t>1.3</a:t>
                      </a:r>
                    </a:p>
                  </a:txBody>
                  <a:tcPr anchor="ctr">
                    <a:solidFill>
                      <a:srgbClr val="DACCEA"/>
                    </a:solidFill>
                  </a:tcPr>
                </a:tc>
                <a:tc>
                  <a:txBody>
                    <a:bodyPr/>
                    <a:lstStyle/>
                    <a:p>
                      <a:pPr algn="ctr"/>
                      <a:r>
                        <a:rPr lang="en-US" sz="2400" dirty="0">
                          <a:solidFill>
                            <a:schemeClr val="tx1"/>
                          </a:solidFill>
                          <a:latin typeface="Aptos" panose="020B0004020202020204" pitchFamily="34" charset="0"/>
                        </a:rPr>
                        <a:t>5.7</a:t>
                      </a:r>
                    </a:p>
                  </a:txBody>
                  <a:tcPr anchor="ctr">
                    <a:solidFill>
                      <a:srgbClr val="DACCEA"/>
                    </a:solidFill>
                  </a:tcPr>
                </a:tc>
                <a:extLst>
                  <a:ext uri="{0D108BD9-81ED-4DB2-BD59-A6C34878D82A}">
                    <a16:rowId xmlns:a16="http://schemas.microsoft.com/office/drawing/2014/main" val="3307549640"/>
                  </a:ext>
                </a:extLst>
              </a:tr>
              <a:tr h="407805">
                <a:tc>
                  <a:txBody>
                    <a:bodyPr/>
                    <a:lstStyle/>
                    <a:p>
                      <a:r>
                        <a:rPr lang="en-US" sz="2400" dirty="0">
                          <a:solidFill>
                            <a:schemeClr val="tx1"/>
                          </a:solidFill>
                          <a:latin typeface="Aptos" panose="020B0004020202020204" pitchFamily="34" charset="0"/>
                        </a:rPr>
                        <a:t>Lower GG Gaining</a:t>
                      </a:r>
                    </a:p>
                  </a:txBody>
                  <a:tcPr>
                    <a:solidFill>
                      <a:srgbClr val="B79DD7"/>
                    </a:solidFill>
                  </a:tcPr>
                </a:tc>
                <a:tc>
                  <a:txBody>
                    <a:bodyPr/>
                    <a:lstStyle/>
                    <a:p>
                      <a:pPr algn="ctr"/>
                      <a:r>
                        <a:rPr lang="en-US" sz="2400" dirty="0">
                          <a:solidFill>
                            <a:schemeClr val="tx1"/>
                          </a:solidFill>
                          <a:latin typeface="Aptos" panose="020B0004020202020204" pitchFamily="34" charset="0"/>
                        </a:rPr>
                        <a:t>1</a:t>
                      </a:r>
                    </a:p>
                  </a:txBody>
                  <a:tcPr anchor="ctr">
                    <a:solidFill>
                      <a:srgbClr val="DACCEA"/>
                    </a:solidFill>
                  </a:tcPr>
                </a:tc>
                <a:tc>
                  <a:txBody>
                    <a:bodyPr/>
                    <a:lstStyle/>
                    <a:p>
                      <a:pPr algn="ctr"/>
                      <a:r>
                        <a:rPr lang="en-US" sz="2400" dirty="0">
                          <a:solidFill>
                            <a:schemeClr val="tx1"/>
                          </a:solidFill>
                          <a:latin typeface="Aptos" panose="020B0004020202020204" pitchFamily="34" charset="0"/>
                        </a:rPr>
                        <a:t>0.7</a:t>
                      </a:r>
                    </a:p>
                  </a:txBody>
                  <a:tcPr anchor="ctr">
                    <a:solidFill>
                      <a:srgbClr val="DACCEA"/>
                    </a:solidFill>
                  </a:tcPr>
                </a:tc>
                <a:tc>
                  <a:txBody>
                    <a:bodyPr/>
                    <a:lstStyle/>
                    <a:p>
                      <a:pPr algn="ctr"/>
                      <a:r>
                        <a:rPr lang="en-US" sz="2400" dirty="0">
                          <a:solidFill>
                            <a:schemeClr val="tx1"/>
                          </a:solidFill>
                          <a:latin typeface="Aptos" panose="020B0004020202020204" pitchFamily="34" charset="0"/>
                        </a:rPr>
                        <a:t>4.9</a:t>
                      </a:r>
                    </a:p>
                  </a:txBody>
                  <a:tcPr anchor="ctr">
                    <a:solidFill>
                      <a:srgbClr val="DACCEA"/>
                    </a:solidFill>
                  </a:tcPr>
                </a:tc>
                <a:extLst>
                  <a:ext uri="{0D108BD9-81ED-4DB2-BD59-A6C34878D82A}">
                    <a16:rowId xmlns:a16="http://schemas.microsoft.com/office/drawing/2014/main" val="4189108464"/>
                  </a:ext>
                </a:extLst>
              </a:tr>
              <a:tr h="407805">
                <a:tc>
                  <a:txBody>
                    <a:bodyPr/>
                    <a:lstStyle/>
                    <a:p>
                      <a:r>
                        <a:rPr lang="en-US" sz="2400" dirty="0">
                          <a:solidFill>
                            <a:schemeClr val="tx1"/>
                          </a:solidFill>
                          <a:latin typeface="Aptos" panose="020B0004020202020204" pitchFamily="34" charset="0"/>
                        </a:rPr>
                        <a:t>Lower GG Losing</a:t>
                      </a:r>
                    </a:p>
                  </a:txBody>
                  <a:tcPr>
                    <a:solidFill>
                      <a:srgbClr val="B79DD7"/>
                    </a:solidFill>
                  </a:tcPr>
                </a:tc>
                <a:tc>
                  <a:txBody>
                    <a:bodyPr/>
                    <a:lstStyle/>
                    <a:p>
                      <a:pPr algn="ctr"/>
                      <a:r>
                        <a:rPr lang="en-US" sz="2400" dirty="0">
                          <a:solidFill>
                            <a:schemeClr val="tx1"/>
                          </a:solidFill>
                          <a:latin typeface="Aptos" panose="020B0004020202020204" pitchFamily="34" charset="0"/>
                        </a:rPr>
                        <a:t>1</a:t>
                      </a:r>
                    </a:p>
                  </a:txBody>
                  <a:tcPr anchor="ctr">
                    <a:solidFill>
                      <a:srgbClr val="DACCEA"/>
                    </a:solidFill>
                  </a:tcPr>
                </a:tc>
                <a:tc>
                  <a:txBody>
                    <a:bodyPr/>
                    <a:lstStyle/>
                    <a:p>
                      <a:pPr algn="ctr"/>
                      <a:r>
                        <a:rPr lang="en-US" sz="2400" dirty="0">
                          <a:solidFill>
                            <a:schemeClr val="tx1"/>
                          </a:solidFill>
                          <a:latin typeface="Aptos" panose="020B0004020202020204" pitchFamily="34" charset="0"/>
                        </a:rPr>
                        <a:t>1.3</a:t>
                      </a:r>
                    </a:p>
                  </a:txBody>
                  <a:tcPr anchor="ctr">
                    <a:solidFill>
                      <a:srgbClr val="DACCEA"/>
                    </a:solidFill>
                  </a:tcPr>
                </a:tc>
                <a:tc>
                  <a:txBody>
                    <a:bodyPr/>
                    <a:lstStyle/>
                    <a:p>
                      <a:pPr algn="ctr"/>
                      <a:r>
                        <a:rPr lang="en-US" sz="2400" dirty="0">
                          <a:solidFill>
                            <a:schemeClr val="tx1"/>
                          </a:solidFill>
                          <a:latin typeface="Aptos" panose="020B0004020202020204" pitchFamily="34" charset="0"/>
                        </a:rPr>
                        <a:t>4.5</a:t>
                      </a:r>
                    </a:p>
                  </a:txBody>
                  <a:tcPr anchor="ctr">
                    <a:solidFill>
                      <a:srgbClr val="DACCEA"/>
                    </a:solidFill>
                  </a:tcPr>
                </a:tc>
                <a:extLst>
                  <a:ext uri="{0D108BD9-81ED-4DB2-BD59-A6C34878D82A}">
                    <a16:rowId xmlns:a16="http://schemas.microsoft.com/office/drawing/2014/main" val="1770496133"/>
                  </a:ext>
                </a:extLst>
              </a:tr>
            </a:tbl>
          </a:graphicData>
        </a:graphic>
      </p:graphicFrame>
      <p:sp>
        <p:nvSpPr>
          <p:cNvPr id="78" name="TextBox 77">
            <a:extLst>
              <a:ext uri="{FF2B5EF4-FFF2-40B4-BE49-F238E27FC236}">
                <a16:creationId xmlns:a16="http://schemas.microsoft.com/office/drawing/2014/main" id="{35EF162D-8296-A4D5-B79F-31CE0FEC8416}"/>
              </a:ext>
            </a:extLst>
          </p:cNvPr>
          <p:cNvSpPr txBox="1"/>
          <p:nvPr/>
        </p:nvSpPr>
        <p:spPr>
          <a:xfrm>
            <a:off x="36130141" y="27534142"/>
            <a:ext cx="7499300" cy="4462760"/>
          </a:xfrm>
          <a:prstGeom prst="rect">
            <a:avLst/>
          </a:prstGeom>
          <a:noFill/>
        </p:spPr>
        <p:txBody>
          <a:bodyPr wrap="square" rtlCol="0">
            <a:spAutoFit/>
          </a:bodyPr>
          <a:lstStyle/>
          <a:p>
            <a:r>
              <a:rPr lang="en-US" sz="2400" dirty="0">
                <a:latin typeface="Aptos" panose="020B0004020202020204" pitchFamily="34" charset="0"/>
              </a:rPr>
              <a:t>Recently obtained DNA Sequencing analysis identified over 3200 species of microbes. Our preliminary analysis examines the 30 most common genera with a known environmental affinity: obligate anaerobes, obligate </a:t>
            </a:r>
            <a:r>
              <a:rPr lang="en-US" sz="2400" dirty="0"/>
              <a:t>aerobes, and </a:t>
            </a:r>
            <a:r>
              <a:rPr lang="en-US" sz="2400" dirty="0">
                <a:latin typeface="Aptos" panose="020B0004020202020204" pitchFamily="34" charset="0"/>
              </a:rPr>
              <a:t>groups that can switch their metabolism between anaerobic and aerobic processes.</a:t>
            </a:r>
            <a:endParaRPr lang="en-US" sz="2400" b="1" dirty="0">
              <a:latin typeface="Aptos" panose="020B0004020202020204" pitchFamily="34" charset="0"/>
            </a:endParaRPr>
          </a:p>
          <a:p>
            <a:endParaRPr lang="en-US" sz="2000" b="1" dirty="0">
              <a:latin typeface="Aptos" panose="020B0004020202020204" pitchFamily="34" charset="0"/>
            </a:endParaRPr>
          </a:p>
          <a:p>
            <a:endParaRPr lang="en-US" sz="2000" b="1" dirty="0">
              <a:latin typeface="Aptos" panose="020B0004020202020204" pitchFamily="34" charset="0"/>
            </a:endParaRPr>
          </a:p>
          <a:p>
            <a:r>
              <a:rPr lang="en-US" sz="2000" b="1" dirty="0">
                <a:latin typeface="Aptos" panose="020B0004020202020204" pitchFamily="34" charset="0"/>
              </a:rPr>
              <a:t>Table 1. </a:t>
            </a:r>
            <a:r>
              <a:rPr lang="en-US" sz="2000" dirty="0">
                <a:latin typeface="Aptos" panose="020B0004020202020204" pitchFamily="34" charset="0"/>
              </a:rPr>
              <a:t>Ratios compare the December proportion of anaerobes at each site to the proportion of aerobes, and microbes that switch between being aerobic and anerobic. There is no significant difference in ratios of gaining and losing sites, but the average portion of aerobes is lower in Wind (mostly gaining).  </a:t>
            </a:r>
          </a:p>
        </p:txBody>
      </p:sp>
    </p:spTree>
    <p:extLst>
      <p:ext uri="{BB962C8B-B14F-4D97-AF65-F5344CB8AC3E}">
        <p14:creationId xmlns:p14="http://schemas.microsoft.com/office/powerpoint/2010/main" val="2702531560"/>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425A89381BE546A64276585C94CC0A" ma:contentTypeVersion="11" ma:contentTypeDescription="Create a new document." ma:contentTypeScope="" ma:versionID="653df6754f23e409460bde09e793d376">
  <xsd:schema xmlns:xsd="http://www.w3.org/2001/XMLSchema" xmlns:xs="http://www.w3.org/2001/XMLSchema" xmlns:p="http://schemas.microsoft.com/office/2006/metadata/properties" xmlns:ns2="e080cbaf-3218-40e2-a5b9-08dbf7600045" xmlns:ns3="e43979d7-feab-4939-91f5-47a36863e5bc" targetNamespace="http://schemas.microsoft.com/office/2006/metadata/properties" ma:root="true" ma:fieldsID="d0018374f7b880cf654c6c417a79b872" ns2:_="" ns3:_="">
    <xsd:import namespace="e080cbaf-3218-40e2-a5b9-08dbf7600045"/>
    <xsd:import namespace="e43979d7-feab-4939-91f5-47a36863e5bc"/>
    <xsd:element name="properties">
      <xsd:complexType>
        <xsd:sequence>
          <xsd:element name="documentManagement">
            <xsd:complexType>
              <xsd:all>
                <xsd:element ref="ns2:ReferenceId" minOccurs="0"/>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80cbaf-3218-40e2-a5b9-08dbf7600045"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9153e1a-6dd8-49b1-99b5-62373a7b7739"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3979d7-feab-4939-91f5-47a36863e5bc"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c80d435f-3ed9-4f92-a565-457cdf908735}" ma:internalName="TaxCatchAll" ma:showField="CatchAllData" ma:web="e43979d7-feab-4939-91f5-47a36863e5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080cbaf-3218-40e2-a5b9-08dbf7600045">
      <Terms xmlns="http://schemas.microsoft.com/office/infopath/2007/PartnerControls"/>
    </lcf76f155ced4ddcb4097134ff3c332f>
    <TaxCatchAll xmlns="e43979d7-feab-4939-91f5-47a36863e5bc" xsi:nil="true"/>
    <ReferenceId xmlns="e080cbaf-3218-40e2-a5b9-08dbf7600045" xsi:nil="true"/>
  </documentManagement>
</p:properties>
</file>

<file path=customXml/itemProps1.xml><?xml version="1.0" encoding="utf-8"?>
<ds:datastoreItem xmlns:ds="http://schemas.openxmlformats.org/officeDocument/2006/customXml" ds:itemID="{43D06ECF-B02E-4105-B32D-00BA8548553B}"/>
</file>

<file path=customXml/itemProps2.xml><?xml version="1.0" encoding="utf-8"?>
<ds:datastoreItem xmlns:ds="http://schemas.openxmlformats.org/officeDocument/2006/customXml" ds:itemID="{0815655A-B481-44D7-A005-65B8E2F63A84}"/>
</file>

<file path=customXml/itemProps3.xml><?xml version="1.0" encoding="utf-8"?>
<ds:datastoreItem xmlns:ds="http://schemas.openxmlformats.org/officeDocument/2006/customXml" ds:itemID="{8B477B61-8086-49AB-8BB7-1C4247A33574}"/>
</file>

<file path=docProps/app.xml><?xml version="1.0" encoding="utf-8"?>
<Properties xmlns="http://schemas.openxmlformats.org/officeDocument/2006/extended-properties" xmlns:vt="http://schemas.openxmlformats.org/officeDocument/2006/docPropsVTypes">
  <TotalTime>353</TotalTime>
  <Words>1049</Words>
  <Application>Microsoft Office PowerPoint</Application>
  <PresentationFormat>Custom</PresentationFormat>
  <Paragraphs>121</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Aptos</vt:lpstr>
      <vt:lpstr>Arial</vt:lpstr>
      <vt:lpstr>Calibri</vt:lpstr>
      <vt:lpstr>Helvetica</vt:lpstr>
      <vt:lpstr>Simple Light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GSA Poster Draft Document</dc:title>
  <dc:creator>mason shaw</dc:creator>
  <cp:lastModifiedBy>Mark Lord</cp:lastModifiedBy>
  <cp:revision>18</cp:revision>
  <cp:lastPrinted>2026-03-05T16:55:41Z</cp:lastPrinted>
  <dcterms:modified xsi:type="dcterms:W3CDTF">2026-03-05T17:10:23Z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d321b5f-a4ea-42e4-9273-2f91b9a1a708_Enabled">
    <vt:lpwstr>true</vt:lpwstr>
  </property>
  <property fmtid="{D5CDD505-2E9C-101B-9397-08002B2CF9AE}" pid="3" name="MSIP_Label_8d321b5f-a4ea-42e4-9273-2f91b9a1a708_SetDate">
    <vt:lpwstr>2025-02-14T20:24:14Z</vt:lpwstr>
  </property>
  <property fmtid="{D5CDD505-2E9C-101B-9397-08002B2CF9AE}" pid="4" name="MSIP_Label_8d321b5f-a4ea-42e4-9273-2f91b9a1a708_Method">
    <vt:lpwstr>Standard</vt:lpwstr>
  </property>
  <property fmtid="{D5CDD505-2E9C-101B-9397-08002B2CF9AE}" pid="5" name="MSIP_Label_8d321b5f-a4ea-42e4-9273-2f91b9a1a708_Name">
    <vt:lpwstr>Low Confidentiality - Green</vt:lpwstr>
  </property>
  <property fmtid="{D5CDD505-2E9C-101B-9397-08002B2CF9AE}" pid="6" name="MSIP_Label_8d321b5f-a4ea-42e4-9273-2f91b9a1a708_SiteId">
    <vt:lpwstr>c5b35b5a-16d5-4414-8ee1-7bde70543f1b</vt:lpwstr>
  </property>
  <property fmtid="{D5CDD505-2E9C-101B-9397-08002B2CF9AE}" pid="7" name="MSIP_Label_8d321b5f-a4ea-42e4-9273-2f91b9a1a708_ActionId">
    <vt:lpwstr>36985ed8-6ade-4d2e-a71b-d19856763163</vt:lpwstr>
  </property>
  <property fmtid="{D5CDD505-2E9C-101B-9397-08002B2CF9AE}" pid="8" name="MSIP_Label_8d321b5f-a4ea-42e4-9273-2f91b9a1a708_ContentBits">
    <vt:lpwstr>0</vt:lpwstr>
  </property>
  <property fmtid="{D5CDD505-2E9C-101B-9397-08002B2CF9AE}" pid="9" name="MSIP_Label_8d321b5f-a4ea-42e4-9273-2f91b9a1a708_Tag">
    <vt:lpwstr>10, 3, 0, 1</vt:lpwstr>
  </property>
  <property fmtid="{D5CDD505-2E9C-101B-9397-08002B2CF9AE}" pid="10" name="ContentTypeId">
    <vt:lpwstr>0x010100D8425A89381BE546A64276585C94CC0A</vt:lpwstr>
  </property>
</Properties>
</file>