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2.xml" ContentType="application/vnd.ms-office.chartstyle+xml"/>
  <Override PartName="/ppt/charts/chart2.xml" ContentType="application/vnd.openxmlformats-officedocument.drawingml.chart+xml"/>
  <Override PartName="/ppt/charts/style3.xml" ContentType="application/vnd.ms-office.chartstyle+xml"/>
  <Override PartName="/ppt/charts/colors1.xml" ContentType="application/vnd.ms-office.chartcolorstyle+xml"/>
  <Override PartName="/ppt/charts/style1.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2.xml" ContentType="application/vnd.ms-office.chartcolor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3598" autoAdjust="0"/>
  </p:normalViewPr>
  <p:slideViewPr>
    <p:cSldViewPr snapToGrid="0" snapToObjects="1" showGuides="1">
      <p:cViewPr>
        <p:scale>
          <a:sx n="33" d="100"/>
          <a:sy n="33" d="100"/>
        </p:scale>
        <p:origin x="528" y="-1002"/>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https://catamountwcu.sharepoint.com/sites/GradProjects/Shared%20Documents/General/Sicklefin%20Redhorse%20Project/SFRH%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tamountwcu.sharepoint.com/sites/GradProjects/Shared%20Documents/General/Sicklefin%20Redhorse%20Project/SFR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tamountwcu.sharepoint.com/sites/GradProjects/Shared%20Documents/General/Sicklefin%20Redhorse%20Project/SFRH%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tamountwcu.sharepoint.com/sites/GradProjects/Shared%20Documents/General/Sicklefin%20Redhorse%20Project/SFRH_PRIMER.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'Habitat Type'!$B$1</c:f>
              <c:strCache>
                <c:ptCount val="1"/>
                <c:pt idx="0">
                  <c:v>Juvenile </c:v>
                </c:pt>
              </c:strCache>
            </c:strRef>
          </c:tx>
          <c:spPr>
            <a:solidFill>
              <a:schemeClr val="accent1"/>
            </a:solidFill>
            <a:ln>
              <a:noFill/>
            </a:ln>
            <a:effectLst/>
          </c:spPr>
          <c:invertIfNegative val="0"/>
          <c:errBars>
            <c:errBarType val="plus"/>
            <c:errValType val="cust"/>
            <c:noEndCap val="0"/>
            <c:plus>
              <c:numRef>
                <c:f>'Habitat Type'!$F$2:$F$4</c:f>
                <c:numCache>
                  <c:formatCode>General</c:formatCode>
                  <c:ptCount val="3"/>
                  <c:pt idx="0">
                    <c:v>6.4285421652712421E-2</c:v>
                  </c:pt>
                  <c:pt idx="1">
                    <c:v>0</c:v>
                  </c:pt>
                  <c:pt idx="2">
                    <c:v>6.7385272770888002E-2</c:v>
                  </c:pt>
                </c:numCache>
              </c:numRef>
            </c:plus>
            <c:minus>
              <c:numLit>
                <c:formatCode>General</c:formatCode>
                <c:ptCount val="1"/>
                <c:pt idx="0">
                  <c:v>1</c:v>
                </c:pt>
              </c:numLit>
            </c:minus>
            <c:spPr>
              <a:noFill/>
              <a:ln w="9525" cap="flat" cmpd="sng" algn="ctr">
                <a:solidFill>
                  <a:schemeClr val="dk1">
                    <a:lumMod val="50000"/>
                    <a:lumOff val="50000"/>
                  </a:schemeClr>
                </a:solidFill>
                <a:round/>
              </a:ln>
              <a:effectLst/>
            </c:spPr>
          </c:errBars>
          <c:cat>
            <c:strRef>
              <c:f>'Habitat Type'!$A$2:$A$4</c:f>
              <c:strCache>
                <c:ptCount val="3"/>
                <c:pt idx="0">
                  <c:v>Pool</c:v>
                </c:pt>
                <c:pt idx="1">
                  <c:v>Riffle</c:v>
                </c:pt>
                <c:pt idx="2">
                  <c:v>Run</c:v>
                </c:pt>
              </c:strCache>
            </c:strRef>
          </c:cat>
          <c:val>
            <c:numRef>
              <c:f>'Habitat Type'!$B$2:$B$4</c:f>
              <c:numCache>
                <c:formatCode>General</c:formatCode>
                <c:ptCount val="3"/>
                <c:pt idx="0">
                  <c:v>0.35</c:v>
                </c:pt>
                <c:pt idx="1">
                  <c:v>0</c:v>
                </c:pt>
                <c:pt idx="2">
                  <c:v>0.55000000000000004</c:v>
                </c:pt>
              </c:numCache>
            </c:numRef>
          </c:val>
          <c:extLst>
            <c:ext xmlns:c16="http://schemas.microsoft.com/office/drawing/2014/chart" uri="{C3380CC4-5D6E-409C-BE32-E72D297353CC}">
              <c16:uniqueId val="{00000000-2624-4ECB-92D0-9E012D9C8F9B}"/>
            </c:ext>
          </c:extLst>
        </c:ser>
        <c:ser>
          <c:idx val="1"/>
          <c:order val="1"/>
          <c:tx>
            <c:strRef>
              <c:f>'Habitat Type'!$C$1</c:f>
              <c:strCache>
                <c:ptCount val="1"/>
                <c:pt idx="0">
                  <c:v>Adult </c:v>
                </c:pt>
              </c:strCache>
            </c:strRef>
          </c:tx>
          <c:spPr>
            <a:solidFill>
              <a:schemeClr val="accent2"/>
            </a:solidFill>
            <a:ln>
              <a:noFill/>
            </a:ln>
            <a:effectLst/>
          </c:spPr>
          <c:invertIfNegative val="0"/>
          <c:errBars>
            <c:errBarType val="plus"/>
            <c:errValType val="cust"/>
            <c:noEndCap val="0"/>
            <c:plus>
              <c:numRef>
                <c:f>'Habitat Type'!$G$2:$G$4</c:f>
                <c:numCache>
                  <c:formatCode>General</c:formatCode>
                  <c:ptCount val="3"/>
                  <c:pt idx="0">
                    <c:v>5.017356406723758E-2</c:v>
                  </c:pt>
                  <c:pt idx="1">
                    <c:v>1.7890781827939069E-2</c:v>
                  </c:pt>
                  <c:pt idx="2">
                    <c:v>5.1785634830787429E-2</c:v>
                  </c:pt>
                </c:numCache>
              </c:numRef>
            </c:plus>
            <c:minus>
              <c:numLit>
                <c:formatCode>General</c:formatCode>
                <c:ptCount val="1"/>
                <c:pt idx="0">
                  <c:v>1</c:v>
                </c:pt>
              </c:numLit>
            </c:minus>
            <c:spPr>
              <a:noFill/>
              <a:ln w="9525" cap="flat" cmpd="sng" algn="ctr">
                <a:solidFill>
                  <a:schemeClr val="dk1">
                    <a:lumMod val="50000"/>
                    <a:lumOff val="50000"/>
                  </a:schemeClr>
                </a:solidFill>
                <a:round/>
              </a:ln>
              <a:effectLst/>
            </c:spPr>
          </c:errBars>
          <c:cat>
            <c:strRef>
              <c:f>'Habitat Type'!$A$2:$A$4</c:f>
              <c:strCache>
                <c:ptCount val="3"/>
                <c:pt idx="0">
                  <c:v>Pool</c:v>
                </c:pt>
                <c:pt idx="1">
                  <c:v>Riffle</c:v>
                </c:pt>
                <c:pt idx="2">
                  <c:v>Run</c:v>
                </c:pt>
              </c:strCache>
            </c:strRef>
          </c:cat>
          <c:val>
            <c:numRef>
              <c:f>'Habitat Type'!$C$2:$C$4</c:f>
              <c:numCache>
                <c:formatCode>General</c:formatCode>
                <c:ptCount val="3"/>
                <c:pt idx="0">
                  <c:v>0.11538461538461539</c:v>
                </c:pt>
                <c:pt idx="1">
                  <c:v>2.564102564102564E-2</c:v>
                </c:pt>
                <c:pt idx="2">
                  <c:v>0.85897435897435892</c:v>
                </c:pt>
              </c:numCache>
            </c:numRef>
          </c:val>
          <c:extLst>
            <c:ext xmlns:c16="http://schemas.microsoft.com/office/drawing/2014/chart" uri="{C3380CC4-5D6E-409C-BE32-E72D297353CC}">
              <c16:uniqueId val="{00000001-2624-4ECB-92D0-9E012D9C8F9B}"/>
            </c:ext>
          </c:extLst>
        </c:ser>
        <c:dLbls>
          <c:showLegendKey val="0"/>
          <c:showVal val="0"/>
          <c:showCatName val="0"/>
          <c:showSerName val="0"/>
          <c:showPercent val="0"/>
          <c:showBubbleSize val="0"/>
        </c:dLbls>
        <c:gapWidth val="267"/>
        <c:overlap val="-43"/>
        <c:axId val="386377184"/>
        <c:axId val="386377664"/>
      </c:barChart>
      <c:catAx>
        <c:axId val="3863771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6377664"/>
        <c:crosses val="autoZero"/>
        <c:auto val="1"/>
        <c:lblAlgn val="ctr"/>
        <c:lblOffset val="100"/>
        <c:noMultiLvlLbl val="0"/>
      </c:catAx>
      <c:valAx>
        <c:axId val="3863776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637718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Substrate!$B$1</c:f>
              <c:strCache>
                <c:ptCount val="1"/>
                <c:pt idx="0">
                  <c:v>Juvenile Proportion</c:v>
                </c:pt>
              </c:strCache>
            </c:strRef>
          </c:tx>
          <c:spPr>
            <a:solidFill>
              <a:schemeClr val="accent1"/>
            </a:solidFill>
            <a:ln>
              <a:noFill/>
            </a:ln>
            <a:effectLst/>
          </c:spPr>
          <c:invertIfNegative val="0"/>
          <c:errBars>
            <c:errBarType val="plus"/>
            <c:errValType val="cust"/>
            <c:noEndCap val="0"/>
            <c:plus>
              <c:numRef>
                <c:f>Substrate!$F$2:$F$7</c:f>
                <c:numCache>
                  <c:formatCode>General</c:formatCode>
                  <c:ptCount val="6"/>
                  <c:pt idx="0">
                    <c:v>3.960494394558433E-2</c:v>
                  </c:pt>
                  <c:pt idx="1">
                    <c:v>2.533187245976461E-2</c:v>
                  </c:pt>
                  <c:pt idx="2">
                    <c:v>2.9525961833552938E-2</c:v>
                  </c:pt>
                  <c:pt idx="3">
                    <c:v>1.7465815570881445E-2</c:v>
                  </c:pt>
                  <c:pt idx="4">
                    <c:v>5.7309930877098535E-2</c:v>
                  </c:pt>
                  <c:pt idx="5">
                    <c:v>3.7067612687952375E-2</c:v>
                  </c:pt>
                </c:numCache>
              </c:numRef>
            </c:plus>
            <c:minus>
              <c:numLit>
                <c:formatCode>General</c:formatCode>
                <c:ptCount val="1"/>
                <c:pt idx="0">
                  <c:v>1</c:v>
                </c:pt>
              </c:numLit>
            </c:minus>
            <c:spPr>
              <a:noFill/>
              <a:ln w="9525" cap="flat" cmpd="sng" algn="ctr">
                <a:solidFill>
                  <a:schemeClr val="dk1">
                    <a:lumMod val="50000"/>
                    <a:lumOff val="50000"/>
                  </a:schemeClr>
                </a:solidFill>
                <a:round/>
              </a:ln>
              <a:effectLst/>
            </c:spPr>
          </c:errBars>
          <c:cat>
            <c:strRef>
              <c:f>Substrate!$A$2:$A$7</c:f>
              <c:strCache>
                <c:ptCount val="6"/>
                <c:pt idx="0">
                  <c:v>Bedrock</c:v>
                </c:pt>
                <c:pt idx="1">
                  <c:v>Boulder</c:v>
                </c:pt>
                <c:pt idx="2">
                  <c:v>Cobble</c:v>
                </c:pt>
                <c:pt idx="3">
                  <c:v>Gravel</c:v>
                </c:pt>
                <c:pt idx="4">
                  <c:v>Sand</c:v>
                </c:pt>
                <c:pt idx="5">
                  <c:v>Silt</c:v>
                </c:pt>
              </c:strCache>
            </c:strRef>
          </c:cat>
          <c:val>
            <c:numRef>
              <c:f>Substrate!$B$2:$B$7</c:f>
              <c:numCache>
                <c:formatCode>General</c:formatCode>
                <c:ptCount val="6"/>
                <c:pt idx="0">
                  <c:v>0.14404761904761904</c:v>
                </c:pt>
                <c:pt idx="1">
                  <c:v>0.05</c:v>
                </c:pt>
                <c:pt idx="2">
                  <c:v>7.6190476190476211E-2</c:v>
                </c:pt>
                <c:pt idx="3">
                  <c:v>2.976190476190476E-2</c:v>
                </c:pt>
                <c:pt idx="4">
                  <c:v>0.5714285714285714</c:v>
                </c:pt>
                <c:pt idx="5">
                  <c:v>7.2619047619047625E-2</c:v>
                </c:pt>
              </c:numCache>
            </c:numRef>
          </c:val>
          <c:extLst>
            <c:ext xmlns:c16="http://schemas.microsoft.com/office/drawing/2014/chart" uri="{C3380CC4-5D6E-409C-BE32-E72D297353CC}">
              <c16:uniqueId val="{00000000-9FA2-4FF6-990E-0A19925505C0}"/>
            </c:ext>
          </c:extLst>
        </c:ser>
        <c:ser>
          <c:idx val="1"/>
          <c:order val="1"/>
          <c:tx>
            <c:strRef>
              <c:f>Substrate!$C$1</c:f>
              <c:strCache>
                <c:ptCount val="1"/>
                <c:pt idx="0">
                  <c:v>Adult Proportion</c:v>
                </c:pt>
              </c:strCache>
            </c:strRef>
          </c:tx>
          <c:spPr>
            <a:solidFill>
              <a:schemeClr val="accent2"/>
            </a:solidFill>
            <a:ln>
              <a:noFill/>
            </a:ln>
            <a:effectLst/>
          </c:spPr>
          <c:invertIfNegative val="0"/>
          <c:errBars>
            <c:errBarType val="plus"/>
            <c:errValType val="cust"/>
            <c:noEndCap val="0"/>
            <c:plus>
              <c:numRef>
                <c:f>Substrate!$G$2:$G$7</c:f>
                <c:numCache>
                  <c:formatCode>General</c:formatCode>
                  <c:ptCount val="6"/>
                  <c:pt idx="0">
                    <c:v>7.0564477391379804E-2</c:v>
                  </c:pt>
                  <c:pt idx="1">
                    <c:v>6.6376212809742596E-2</c:v>
                  </c:pt>
                  <c:pt idx="2">
                    <c:v>5.7337441290602011E-2</c:v>
                  </c:pt>
                  <c:pt idx="3">
                    <c:v>4.4358873183173476E-2</c:v>
                  </c:pt>
                  <c:pt idx="4">
                    <c:v>3.8733693253194063E-2</c:v>
                  </c:pt>
                  <c:pt idx="5">
                    <c:v>2.7581929175945319E-2</c:v>
                  </c:pt>
                </c:numCache>
              </c:numRef>
            </c:plus>
            <c:minus>
              <c:numLit>
                <c:formatCode>General</c:formatCode>
                <c:ptCount val="1"/>
                <c:pt idx="0">
                  <c:v>1</c:v>
                </c:pt>
              </c:numLit>
            </c:minus>
            <c:spPr>
              <a:noFill/>
              <a:ln w="9525" cap="flat" cmpd="sng" algn="ctr">
                <a:solidFill>
                  <a:schemeClr val="dk1">
                    <a:lumMod val="50000"/>
                    <a:lumOff val="50000"/>
                  </a:schemeClr>
                </a:solidFill>
                <a:round/>
              </a:ln>
              <a:effectLst/>
            </c:spPr>
          </c:errBars>
          <c:cat>
            <c:strRef>
              <c:f>Substrate!$A$2:$A$7</c:f>
              <c:strCache>
                <c:ptCount val="6"/>
                <c:pt idx="0">
                  <c:v>Bedrock</c:v>
                </c:pt>
                <c:pt idx="1">
                  <c:v>Boulder</c:v>
                </c:pt>
                <c:pt idx="2">
                  <c:v>Cobble</c:v>
                </c:pt>
                <c:pt idx="3">
                  <c:v>Gravel</c:v>
                </c:pt>
                <c:pt idx="4">
                  <c:v>Sand</c:v>
                </c:pt>
                <c:pt idx="5">
                  <c:v>Silt</c:v>
                </c:pt>
              </c:strCache>
            </c:strRef>
          </c:cat>
          <c:val>
            <c:numRef>
              <c:f>Substrate!$C$2:$C$7</c:f>
              <c:numCache>
                <c:formatCode>General</c:formatCode>
                <c:ptCount val="6"/>
                <c:pt idx="0">
                  <c:v>0.28620689655172415</c:v>
                </c:pt>
                <c:pt idx="1">
                  <c:v>0.25689655172413794</c:v>
                </c:pt>
                <c:pt idx="2">
                  <c:v>0.19137931034482761</c:v>
                </c:pt>
                <c:pt idx="3">
                  <c:v>8.7931034482758616E-2</c:v>
                </c:pt>
                <c:pt idx="4">
                  <c:v>0.15689655172413797</c:v>
                </c:pt>
                <c:pt idx="5">
                  <c:v>2.7586206896551727E-2</c:v>
                </c:pt>
              </c:numCache>
            </c:numRef>
          </c:val>
          <c:extLst>
            <c:ext xmlns:c16="http://schemas.microsoft.com/office/drawing/2014/chart" uri="{C3380CC4-5D6E-409C-BE32-E72D297353CC}">
              <c16:uniqueId val="{00000001-9FA2-4FF6-990E-0A19925505C0}"/>
            </c:ext>
          </c:extLst>
        </c:ser>
        <c:dLbls>
          <c:showLegendKey val="0"/>
          <c:showVal val="0"/>
          <c:showCatName val="0"/>
          <c:showSerName val="0"/>
          <c:showPercent val="0"/>
          <c:showBubbleSize val="0"/>
        </c:dLbls>
        <c:gapWidth val="267"/>
        <c:overlap val="-43"/>
        <c:axId val="349868528"/>
        <c:axId val="349853648"/>
      </c:barChart>
      <c:catAx>
        <c:axId val="34986852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Substrate</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49853648"/>
        <c:crosses val="autoZero"/>
        <c:auto val="1"/>
        <c:lblAlgn val="ctr"/>
        <c:lblOffset val="100"/>
        <c:noMultiLvlLbl val="0"/>
      </c:catAx>
      <c:valAx>
        <c:axId val="34985364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986852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 Stream Cover'!$B$1</c:f>
              <c:strCache>
                <c:ptCount val="1"/>
                <c:pt idx="0">
                  <c:v>Juvenile Proportion</c:v>
                </c:pt>
              </c:strCache>
            </c:strRef>
          </c:tx>
          <c:spPr>
            <a:solidFill>
              <a:schemeClr val="accent1"/>
            </a:solidFill>
            <a:ln>
              <a:noFill/>
            </a:ln>
            <a:effectLst/>
          </c:spPr>
          <c:invertIfNegative val="0"/>
          <c:errBars>
            <c:errBarType val="plus"/>
            <c:errValType val="cust"/>
            <c:noEndCap val="0"/>
            <c:plus>
              <c:numRef>
                <c:f>'In Stream Cover'!$F$2:$F$8</c:f>
                <c:numCache>
                  <c:formatCode>General</c:formatCode>
                  <c:ptCount val="7"/>
                  <c:pt idx="0">
                    <c:v>2.0833944471334648E-2</c:v>
                  </c:pt>
                  <c:pt idx="1">
                    <c:v>4.4162943781883866E-2</c:v>
                  </c:pt>
                  <c:pt idx="2">
                    <c:v>6.6839479977320357E-2</c:v>
                  </c:pt>
                  <c:pt idx="3">
                    <c:v>2.3158720707285273E-2</c:v>
                  </c:pt>
                  <c:pt idx="4">
                    <c:v>4.8241726673151838E-2</c:v>
                  </c:pt>
                  <c:pt idx="5">
                    <c:v>1.8538250561629058E-2</c:v>
                  </c:pt>
                  <c:pt idx="6">
                    <c:v>2.5659335735414096E-2</c:v>
                  </c:pt>
                </c:numCache>
              </c:numRef>
            </c:plus>
            <c:minus>
              <c:numLit>
                <c:formatCode>General</c:formatCode>
                <c:ptCount val="1"/>
                <c:pt idx="0">
                  <c:v>1</c:v>
                </c:pt>
              </c:numLit>
            </c:minus>
            <c:spPr>
              <a:noFill/>
              <a:ln w="9525" cap="flat" cmpd="sng" algn="ctr">
                <a:solidFill>
                  <a:schemeClr val="dk1">
                    <a:lumMod val="50000"/>
                    <a:lumOff val="50000"/>
                  </a:schemeClr>
                </a:solidFill>
                <a:round/>
              </a:ln>
              <a:effectLst/>
            </c:spPr>
          </c:errBars>
          <c:cat>
            <c:strRef>
              <c:f>'In Stream Cover'!$A$2:$A$8</c:f>
              <c:strCache>
                <c:ptCount val="7"/>
                <c:pt idx="0">
                  <c:v>Aquatic Veg</c:v>
                </c:pt>
                <c:pt idx="1">
                  <c:v>Boulder</c:v>
                </c:pt>
                <c:pt idx="2">
                  <c:v>BR Ledge</c:v>
                </c:pt>
                <c:pt idx="3">
                  <c:v>Leaf/Woody</c:v>
                </c:pt>
                <c:pt idx="4">
                  <c:v>No Cover</c:v>
                </c:pt>
                <c:pt idx="5">
                  <c:v>Undercut</c:v>
                </c:pt>
                <c:pt idx="6">
                  <c:v>Woody Debris</c:v>
                </c:pt>
              </c:strCache>
            </c:strRef>
          </c:cat>
          <c:val>
            <c:numRef>
              <c:f>'In Stream Cover'!$B$2:$B$8</c:f>
              <c:numCache>
                <c:formatCode>General</c:formatCode>
                <c:ptCount val="7"/>
                <c:pt idx="0">
                  <c:v>2.0833333333333332E-2</c:v>
                </c:pt>
                <c:pt idx="1">
                  <c:v>0.14916666666666667</c:v>
                </c:pt>
                <c:pt idx="2">
                  <c:v>0.34375</c:v>
                </c:pt>
                <c:pt idx="3">
                  <c:v>7.9375000000000015E-2</c:v>
                </c:pt>
                <c:pt idx="4">
                  <c:v>0.125</c:v>
                </c:pt>
                <c:pt idx="5">
                  <c:v>5.1666666666666673E-2</c:v>
                </c:pt>
                <c:pt idx="6">
                  <c:v>9.3333333333333338E-2</c:v>
                </c:pt>
              </c:numCache>
            </c:numRef>
          </c:val>
          <c:extLst>
            <c:ext xmlns:c16="http://schemas.microsoft.com/office/drawing/2014/chart" uri="{C3380CC4-5D6E-409C-BE32-E72D297353CC}">
              <c16:uniqueId val="{00000000-826C-4139-BCFA-41DB54999F60}"/>
            </c:ext>
          </c:extLst>
        </c:ser>
        <c:ser>
          <c:idx val="1"/>
          <c:order val="1"/>
          <c:tx>
            <c:strRef>
              <c:f>'In Stream Cover'!$C$1</c:f>
              <c:strCache>
                <c:ptCount val="1"/>
                <c:pt idx="0">
                  <c:v>Adult Proportion</c:v>
                </c:pt>
              </c:strCache>
            </c:strRef>
          </c:tx>
          <c:spPr>
            <a:solidFill>
              <a:schemeClr val="accent2"/>
            </a:solidFill>
            <a:ln>
              <a:noFill/>
            </a:ln>
            <a:effectLst/>
          </c:spPr>
          <c:invertIfNegative val="0"/>
          <c:errBars>
            <c:errBarType val="plus"/>
            <c:errValType val="cust"/>
            <c:noEndCap val="0"/>
            <c:plus>
              <c:numRef>
                <c:f>'In Stream Cover'!$G$2:$G$8</c:f>
                <c:numCache>
                  <c:formatCode>General</c:formatCode>
                  <c:ptCount val="7"/>
                  <c:pt idx="0">
                    <c:v>2.1088410992060918E-2</c:v>
                  </c:pt>
                  <c:pt idx="1">
                    <c:v>8.0656077792177802E-2</c:v>
                  </c:pt>
                  <c:pt idx="2">
                    <c:v>0</c:v>
                  </c:pt>
                  <c:pt idx="3">
                    <c:v>4.476246090685998E-2</c:v>
                  </c:pt>
                  <c:pt idx="4">
                    <c:v>8.7361247329967473E-2</c:v>
                  </c:pt>
                  <c:pt idx="5">
                    <c:v>1.5150361701975444E-2</c:v>
                  </c:pt>
                  <c:pt idx="6">
                    <c:v>3.4504429070026557E-2</c:v>
                  </c:pt>
                </c:numCache>
              </c:numRef>
            </c:plus>
            <c:minus>
              <c:numLit>
                <c:formatCode>General</c:formatCode>
                <c:ptCount val="1"/>
                <c:pt idx="0">
                  <c:v>1</c:v>
                </c:pt>
              </c:numLit>
            </c:minus>
            <c:spPr>
              <a:noFill/>
              <a:ln w="9525" cap="flat" cmpd="sng" algn="ctr">
                <a:solidFill>
                  <a:schemeClr val="dk1">
                    <a:lumMod val="50000"/>
                    <a:lumOff val="50000"/>
                  </a:schemeClr>
                </a:solidFill>
                <a:round/>
              </a:ln>
              <a:effectLst/>
            </c:spPr>
          </c:errBars>
          <c:cat>
            <c:strRef>
              <c:f>'In Stream Cover'!$A$2:$A$8</c:f>
              <c:strCache>
                <c:ptCount val="7"/>
                <c:pt idx="0">
                  <c:v>Aquatic Veg</c:v>
                </c:pt>
                <c:pt idx="1">
                  <c:v>Boulder</c:v>
                </c:pt>
                <c:pt idx="2">
                  <c:v>BR Ledge</c:v>
                </c:pt>
                <c:pt idx="3">
                  <c:v>Leaf/Woody</c:v>
                </c:pt>
                <c:pt idx="4">
                  <c:v>No Cover</c:v>
                </c:pt>
                <c:pt idx="5">
                  <c:v>Undercut</c:v>
                </c:pt>
                <c:pt idx="6">
                  <c:v>Woody Debris</c:v>
                </c:pt>
              </c:strCache>
            </c:strRef>
          </c:cat>
          <c:val>
            <c:numRef>
              <c:f>'In Stream Cover'!$C$2:$C$8</c:f>
              <c:numCache>
                <c:formatCode>General</c:formatCode>
                <c:ptCount val="7"/>
                <c:pt idx="0">
                  <c:v>3.0303030303030304E-2</c:v>
                </c:pt>
                <c:pt idx="1">
                  <c:v>0.38878787878787879</c:v>
                </c:pt>
                <c:pt idx="2">
                  <c:v>0</c:v>
                </c:pt>
                <c:pt idx="3">
                  <c:v>8.5757575757575755E-2</c:v>
                </c:pt>
                <c:pt idx="4">
                  <c:v>0.42424242424242425</c:v>
                </c:pt>
                <c:pt idx="5">
                  <c:v>1.5151515151515152E-2</c:v>
                </c:pt>
                <c:pt idx="6">
                  <c:v>5.5454545454545458E-2</c:v>
                </c:pt>
              </c:numCache>
            </c:numRef>
          </c:val>
          <c:extLst>
            <c:ext xmlns:c16="http://schemas.microsoft.com/office/drawing/2014/chart" uri="{C3380CC4-5D6E-409C-BE32-E72D297353CC}">
              <c16:uniqueId val="{00000001-826C-4139-BCFA-41DB54999F60}"/>
            </c:ext>
          </c:extLst>
        </c:ser>
        <c:dLbls>
          <c:showLegendKey val="0"/>
          <c:showVal val="0"/>
          <c:showCatName val="0"/>
          <c:showSerName val="0"/>
          <c:showPercent val="0"/>
          <c:showBubbleSize val="0"/>
        </c:dLbls>
        <c:gapWidth val="267"/>
        <c:overlap val="-43"/>
        <c:axId val="282732768"/>
        <c:axId val="282729408"/>
      </c:barChart>
      <c:catAx>
        <c:axId val="28273276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In-stream Cover Type</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82729408"/>
        <c:crosses val="autoZero"/>
        <c:auto val="1"/>
        <c:lblAlgn val="ctr"/>
        <c:lblOffset val="100"/>
        <c:noMultiLvlLbl val="0"/>
      </c:catAx>
      <c:valAx>
        <c:axId val="28272940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827327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val>
            <c:numRef>
              <c:f>(riverweed!$C$2,riverweed!$H$2)</c:f>
              <c:numCache>
                <c:formatCode>General</c:formatCode>
                <c:ptCount val="2"/>
                <c:pt idx="0">
                  <c:v>0.4358974358974359</c:v>
                </c:pt>
                <c:pt idx="1">
                  <c:v>0.66666666666666663</c:v>
                </c:pt>
              </c:numCache>
            </c:numRef>
          </c:val>
          <c:extLst>
            <c:ext xmlns:c16="http://schemas.microsoft.com/office/drawing/2014/chart" uri="{C3380CC4-5D6E-409C-BE32-E72D297353CC}">
              <c16:uniqueId val="{00000000-9976-4012-93F0-8E0B69EDEBFC}"/>
            </c:ext>
          </c:extLst>
        </c:ser>
        <c:dLbls>
          <c:showLegendKey val="0"/>
          <c:showVal val="0"/>
          <c:showCatName val="0"/>
          <c:showSerName val="0"/>
          <c:showPercent val="0"/>
          <c:showBubbleSize val="0"/>
        </c:dLbls>
        <c:gapWidth val="267"/>
        <c:overlap val="-43"/>
        <c:axId val="396382688"/>
        <c:axId val="1767965232"/>
      </c:barChart>
      <c:catAx>
        <c:axId val="396382688"/>
        <c:scaling>
          <c:orientation val="minMax"/>
        </c:scaling>
        <c:delete val="0"/>
        <c:axPos val="b"/>
        <c:majorGridlines>
          <c:spPr>
            <a:ln w="9525" cap="flat" cmpd="sng" algn="ctr">
              <a:solidFill>
                <a:schemeClr val="dk1">
                  <a:lumMod val="15000"/>
                  <a:lumOff val="85000"/>
                </a:schemeClr>
              </a:solidFill>
              <a:round/>
            </a:ln>
            <a:effectLst/>
          </c:spPr>
        </c:majorGridlines>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767965232"/>
        <c:crosses val="autoZero"/>
        <c:auto val="1"/>
        <c:lblAlgn val="ctr"/>
        <c:lblOffset val="100"/>
        <c:noMultiLvlLbl val="0"/>
      </c:catAx>
      <c:valAx>
        <c:axId val="17679652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9638268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0.18887</cdr:x>
      <cdr:y>0.92058</cdr:y>
    </cdr:from>
    <cdr:to>
      <cdr:x>0.8249</cdr:x>
      <cdr:y>1</cdr:y>
    </cdr:to>
    <cdr:sp macro="" textlink="">
      <cdr:nvSpPr>
        <cdr:cNvPr id="2" name="Rectangle 1">
          <a:extLst xmlns:a="http://schemas.openxmlformats.org/drawingml/2006/main">
            <a:ext uri="{FF2B5EF4-FFF2-40B4-BE49-F238E27FC236}">
              <a16:creationId xmlns:a16="http://schemas.microsoft.com/office/drawing/2014/main" id="{A23B0B2E-DE7D-0D51-C744-9120A0DCFFF3}"/>
            </a:ext>
          </a:extLst>
        </cdr:cNvPr>
        <cdr:cNvSpPr/>
      </cdr:nvSpPr>
      <cdr:spPr>
        <a:xfrm xmlns:a="http://schemas.openxmlformats.org/drawingml/2006/main">
          <a:off x="1302547" y="3809206"/>
          <a:ext cx="4386265" cy="328613"/>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0F7A2-396B-4014-B77F-D3AC4979B00B}"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ED031-E28E-4E48-BE70-1770DA35FB48}" type="slidenum">
              <a:rPr lang="en-US" smtClean="0"/>
              <a:t>‹#›</a:t>
            </a:fld>
            <a:endParaRPr lang="en-US"/>
          </a:p>
        </p:txBody>
      </p:sp>
    </p:spTree>
    <p:extLst>
      <p:ext uri="{BB962C8B-B14F-4D97-AF65-F5344CB8AC3E}">
        <p14:creationId xmlns:p14="http://schemas.microsoft.com/office/powerpoint/2010/main" val="413252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D031-E28E-4E48-BE70-1770DA35FB48}" type="slidenum">
              <a:rPr lang="en-US" smtClean="0"/>
              <a:t>1</a:t>
            </a:fld>
            <a:endParaRPr lang="en-US"/>
          </a:p>
        </p:txBody>
      </p:sp>
    </p:spTree>
    <p:extLst>
      <p:ext uri="{BB962C8B-B14F-4D97-AF65-F5344CB8AC3E}">
        <p14:creationId xmlns:p14="http://schemas.microsoft.com/office/powerpoint/2010/main" val="324497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chart" Target="../charts/chart3.xml"/><Relationship Id="rId5" Type="http://schemas.openxmlformats.org/officeDocument/2006/relationships/image" Target="../media/image3.emf"/><Relationship Id="rId10" Type="http://schemas.openxmlformats.org/officeDocument/2006/relationships/chart" Target="../charts/chart2.xml"/><Relationship Id="rId4" Type="http://schemas.openxmlformats.org/officeDocument/2006/relationships/image" Target="../media/image2.emf"/><Relationship Id="rId9" Type="http://schemas.openxmlformats.org/officeDocument/2006/relationships/chart" Target="../charts/chart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WCU Logos">
            <a:extLst>
              <a:ext uri="{FF2B5EF4-FFF2-40B4-BE49-F238E27FC236}">
                <a16:creationId xmlns:a16="http://schemas.microsoft.com/office/drawing/2014/main" id="{9A39F772-A891-1D6E-68A2-FE052ED5F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180" y="29187048"/>
            <a:ext cx="5160634" cy="33673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0" y="-1"/>
            <a:ext cx="43891200" cy="5156879"/>
          </a:xfrm>
          <a:prstGeom prst="rect">
            <a:avLst/>
          </a:prstGeom>
        </p:spPr>
      </p:pic>
      <p:pic>
        <p:nvPicPr>
          <p:cNvPr id="5" name="Picture 4"/>
          <p:cNvPicPr>
            <a:picLocks noChangeAspect="1"/>
          </p:cNvPicPr>
          <p:nvPr/>
        </p:nvPicPr>
        <p:blipFill>
          <a:blip r:embed="rId5"/>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a:solidFill>
                  <a:sysClr val="window" lastClr="FFFFFF"/>
                </a:solidFill>
              </a:rPr>
              <a:t>Movement and Habitat Use of the Sicklefin Redhorse </a:t>
            </a:r>
            <a:r>
              <a:rPr lang="en-US" sz="10000" i="1" kern="0" dirty="0">
                <a:solidFill>
                  <a:sysClr val="window" lastClr="FFFFFF"/>
                </a:solidFill>
              </a:rPr>
              <a:t>(Moxostoma ugidatli) in the Little Tennessee River</a:t>
            </a:r>
            <a:endParaRPr lang="en-US" sz="10000" kern="0" dirty="0">
              <a:solidFill>
                <a:sysClr val="window" lastClr="FFFFFF"/>
              </a:solidFill>
            </a:endParaRPr>
          </a:p>
        </p:txBody>
      </p:sp>
      <p:sp>
        <p:nvSpPr>
          <p:cNvPr id="10" name="object 3"/>
          <p:cNvSpPr txBox="1"/>
          <p:nvPr/>
        </p:nvSpPr>
        <p:spPr>
          <a:xfrm>
            <a:off x="1377950" y="2902830"/>
            <a:ext cx="32918400" cy="1420893"/>
          </a:xfrm>
          <a:prstGeom prst="rect">
            <a:avLst/>
          </a:prstGeom>
        </p:spPr>
        <p:txBody>
          <a:bodyPr vert="horz" wrap="square" lIns="0" tIns="0" rIns="0" bIns="0" rtlCol="0">
            <a:noAutofit/>
          </a:bodyPr>
          <a:lstStyle/>
          <a:p>
            <a:pPr>
              <a:lnSpc>
                <a:spcPts val="6024"/>
              </a:lnSpc>
            </a:pPr>
            <a:r>
              <a:rPr lang="en-US" sz="5000" spc="-142" dirty="0">
                <a:solidFill>
                  <a:srgbClr val="FFFFFF"/>
                </a:solidFill>
                <a:latin typeface="Arial"/>
                <a:cs typeface="Arial"/>
              </a:rPr>
              <a:t>Garrett McCarson</a:t>
            </a:r>
            <a:r>
              <a:rPr lang="en-US" sz="5000" spc="-142" baseline="30000" dirty="0">
                <a:solidFill>
                  <a:srgbClr val="FFFFFF"/>
                </a:solidFill>
                <a:latin typeface="Arial"/>
                <a:cs typeface="Arial"/>
              </a:rPr>
              <a:t>1</a:t>
            </a:r>
            <a:r>
              <a:rPr lang="en-US" sz="5000" spc="-142" dirty="0">
                <a:solidFill>
                  <a:srgbClr val="FFFFFF"/>
                </a:solidFill>
                <a:latin typeface="Arial"/>
                <a:cs typeface="Arial"/>
              </a:rPr>
              <a:t> &amp; Dr. Keith Gibbs</a:t>
            </a:r>
            <a:r>
              <a:rPr lang="en-US" sz="5000" spc="-142" baseline="30000" dirty="0">
                <a:solidFill>
                  <a:srgbClr val="FFFFFF"/>
                </a:solidFill>
                <a:latin typeface="Arial"/>
                <a:cs typeface="Arial"/>
              </a:rPr>
              <a:t>2</a:t>
            </a:r>
            <a:endParaRPr lang="en-US" sz="5000" spc="-142" dirty="0">
              <a:solidFill>
                <a:srgbClr val="FFFFFF"/>
              </a:solidFill>
              <a:latin typeface="Arial"/>
              <a:cs typeface="Arial"/>
            </a:endParaRPr>
          </a:p>
          <a:p>
            <a:pPr>
              <a:lnSpc>
                <a:spcPts val="4322"/>
              </a:lnSpc>
            </a:pPr>
            <a:r>
              <a:rPr lang="en-US" sz="3600" i="1" spc="-22" baseline="30000" dirty="0">
                <a:solidFill>
                  <a:srgbClr val="C1A775"/>
                </a:solidFill>
                <a:latin typeface="Arial"/>
                <a:cs typeface="Arial"/>
              </a:rPr>
              <a:t>1</a:t>
            </a:r>
            <a:r>
              <a:rPr lang="en-US" sz="3600" i="1" spc="-22" dirty="0">
                <a:solidFill>
                  <a:srgbClr val="C1A775"/>
                </a:solidFill>
                <a:latin typeface="Arial"/>
                <a:cs typeface="Arial"/>
              </a:rPr>
              <a:t>Department of Biology, </a:t>
            </a:r>
            <a:r>
              <a:rPr lang="en-US" sz="3600" i="1" spc="-22" baseline="30000" dirty="0">
                <a:solidFill>
                  <a:srgbClr val="C1A775"/>
                </a:solidFill>
                <a:latin typeface="Arial"/>
                <a:cs typeface="Arial"/>
              </a:rPr>
              <a:t>2</a:t>
            </a:r>
            <a:r>
              <a:rPr lang="en-US" sz="3600" i="1" spc="-22" dirty="0">
                <a:solidFill>
                  <a:srgbClr val="C1A775"/>
                </a:solidFill>
                <a:latin typeface="Arial"/>
                <a:cs typeface="Arial"/>
              </a:rPr>
              <a:t>Department of Geosciences and Natural Resources</a:t>
            </a:r>
            <a:endParaRPr lang="en-US" sz="3600" dirty="0">
              <a:latin typeface="Arial"/>
              <a:cs typeface="Arial"/>
            </a:endParaRPr>
          </a:p>
        </p:txBody>
      </p:sp>
      <p:sp>
        <p:nvSpPr>
          <p:cNvPr id="13" name="object 4"/>
          <p:cNvSpPr txBox="1"/>
          <p:nvPr/>
        </p:nvSpPr>
        <p:spPr>
          <a:xfrm>
            <a:off x="911596" y="6207727"/>
            <a:ext cx="9456482" cy="833106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a:solidFill>
                  <a:srgbClr val="231F20"/>
                </a:solidFill>
                <a:latin typeface="Arial"/>
                <a:cs typeface="Arial"/>
              </a:rPr>
              <a:t>ABSTRACT</a:t>
            </a:r>
          </a:p>
          <a:p>
            <a:pPr marR="11088">
              <a:lnSpc>
                <a:spcPts val="3600"/>
              </a:lnSpc>
              <a:spcAft>
                <a:spcPts val="1600"/>
              </a:spcAft>
            </a:pPr>
            <a:r>
              <a:rPr lang="en-US" sz="2800" spc="22" dirty="0">
                <a:solidFill>
                  <a:srgbClr val="231F20"/>
                </a:solidFill>
                <a:latin typeface="Arial"/>
                <a:cs typeface="Arial"/>
              </a:rPr>
              <a:t>The sicklefin redhorse (SFRH) (</a:t>
            </a:r>
            <a:r>
              <a:rPr lang="en-US" sz="2800" i="1" spc="22" dirty="0">
                <a:solidFill>
                  <a:srgbClr val="231F20"/>
                </a:solidFill>
                <a:latin typeface="Arial"/>
                <a:cs typeface="Arial"/>
              </a:rPr>
              <a:t>Moxostoma ugidatli)</a:t>
            </a:r>
            <a:r>
              <a:rPr lang="en-US" sz="2800" spc="22" dirty="0">
                <a:solidFill>
                  <a:srgbClr val="231F20"/>
                </a:solidFill>
                <a:latin typeface="Arial"/>
                <a:cs typeface="Arial"/>
              </a:rPr>
              <a:t> is an imperiled catostomid endemic to the Little Tennessee River (LTR) and Hiwassee River basins. Its habitat use and movement patterns remain poorly understood. We used radio telemetry to track wild adults and hatchery-raised juveniles in the LTR, during the summer of 2025. Fish were surgically implanted with transmitters and monitored weekly within a river reach bounded by Emory Dam and Fontana Lake. Juveniles were most frequently detected in runs and pools and were strongly associated with sandy substrates and bedrock ledges. Adults were most frequently detected in runs and showed broader substrate use. Some fish showed site fidelity, and others moved several river miles within weeks. Tag loss and mortality complicated tracking and highlight the importance of tag retention in telemetry. </a:t>
            </a:r>
          </a:p>
          <a:p>
            <a:pPr marR="11088">
              <a:lnSpc>
                <a:spcPts val="3600"/>
              </a:lnSpc>
              <a:spcAft>
                <a:spcPts val="1600"/>
              </a:spcAft>
            </a:pPr>
            <a:r>
              <a:rPr lang="en-US" sz="2800" spc="22" dirty="0">
                <a:solidFill>
                  <a:srgbClr val="231F20"/>
                </a:solidFill>
                <a:latin typeface="Arial"/>
                <a:cs typeface="Arial"/>
              </a:rPr>
              <a:t> </a:t>
            </a:r>
            <a:endParaRPr lang="en-US" sz="4000" spc="22" dirty="0">
              <a:solidFill>
                <a:srgbClr val="231F20"/>
              </a:solidFill>
              <a:latin typeface="Arial"/>
              <a:cs typeface="Arial"/>
            </a:endParaRPr>
          </a:p>
          <a:p>
            <a:pPr marR="11088">
              <a:lnSpc>
                <a:spcPts val="3600"/>
              </a:lnSpc>
              <a:spcAft>
                <a:spcPts val="1600"/>
              </a:spcAft>
            </a:pPr>
            <a:endParaRPr lang="en-US" sz="2800" spc="22" dirty="0">
              <a:solidFill>
                <a:srgbClr val="231F20"/>
              </a:solidFill>
              <a:latin typeface="Arial"/>
              <a:cs typeface="Arial"/>
            </a:endParaRPr>
          </a:p>
        </p:txBody>
      </p:sp>
      <p:sp>
        <p:nvSpPr>
          <p:cNvPr id="14" name="object 140"/>
          <p:cNvSpPr/>
          <p:nvPr/>
        </p:nvSpPr>
        <p:spPr>
          <a:xfrm flipH="1">
            <a:off x="11168567" y="6161710"/>
            <a:ext cx="140781" cy="26274366"/>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49" y="6161710"/>
            <a:ext cx="65975" cy="26274366"/>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49" y="6161710"/>
            <a:ext cx="114689" cy="26274366"/>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005994" y="22902580"/>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b="1" spc="22" dirty="0">
                <a:solidFill>
                  <a:srgbClr val="231F20"/>
                </a:solidFill>
                <a:latin typeface="Arial"/>
                <a:cs typeface="Arial"/>
              </a:rPr>
              <a:t>Study Area:</a:t>
            </a:r>
            <a:r>
              <a:rPr lang="en-US" sz="2800" spc="22" dirty="0">
                <a:solidFill>
                  <a:srgbClr val="231F20"/>
                </a:solidFill>
                <a:latin typeface="Arial"/>
                <a:cs typeface="Arial"/>
              </a:rPr>
              <a:t> Conducted in a ~40 km reach of the LTR (Figure 1) between Emory Dam and Fontana Lake. These barriers created a semi-closed system. Individuals were released at Tellico Creek Access.</a:t>
            </a:r>
            <a:endParaRPr lang="en-US" sz="2800" b="1" spc="22" dirty="0">
              <a:solidFill>
                <a:srgbClr val="231F20"/>
              </a:solidFill>
              <a:latin typeface="Arial"/>
              <a:cs typeface="Arial"/>
            </a:endParaRPr>
          </a:p>
        </p:txBody>
      </p:sp>
      <p:sp>
        <p:nvSpPr>
          <p:cNvPr id="24" name="object 58"/>
          <p:cNvSpPr txBox="1"/>
          <p:nvPr/>
        </p:nvSpPr>
        <p:spPr>
          <a:xfrm>
            <a:off x="1377951" y="32057684"/>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1. Study reach of the LTR between Emory Dam and Fontana Lake.</a:t>
            </a:r>
            <a:endParaRPr sz="1100" dirty="0">
              <a:latin typeface="Arial"/>
              <a:cs typeface="Arial"/>
            </a:endParaRPr>
          </a:p>
        </p:txBody>
      </p:sp>
      <p:sp>
        <p:nvSpPr>
          <p:cNvPr id="26" name="object 4"/>
          <p:cNvSpPr txBox="1"/>
          <p:nvPr/>
        </p:nvSpPr>
        <p:spPr>
          <a:xfrm>
            <a:off x="11885031" y="6150576"/>
            <a:ext cx="9559768" cy="1475628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b="1" spc="22" dirty="0">
                <a:solidFill>
                  <a:srgbClr val="231F20"/>
                </a:solidFill>
                <a:latin typeface="Arial"/>
                <a:cs typeface="Arial"/>
              </a:rPr>
              <a:t>Fish Tagging and Release: </a:t>
            </a:r>
            <a:r>
              <a:rPr lang="en-US" sz="2800" spc="22" dirty="0">
                <a:solidFill>
                  <a:srgbClr val="231F20"/>
                </a:solidFill>
                <a:latin typeface="Arial"/>
                <a:cs typeface="Arial"/>
              </a:rPr>
              <a:t>Wild adult and hatchery-raised juvenile SFRH were surgically implanted with radio transmitters under buffered lidocaine anesthesia (Figure 2). Tagged fish were released near Tellico Creek in summer 2025.</a:t>
            </a: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endParaRPr lang="en-US" sz="2800" b="1" spc="22" dirty="0">
              <a:solidFill>
                <a:srgbClr val="231F20"/>
              </a:solidFill>
              <a:latin typeface="Arial"/>
              <a:cs typeface="Arial"/>
            </a:endParaRPr>
          </a:p>
          <a:p>
            <a:pPr>
              <a:lnSpc>
                <a:spcPts val="4000"/>
              </a:lnSpc>
              <a:spcAft>
                <a:spcPts val="1600"/>
              </a:spcAft>
            </a:pPr>
            <a:r>
              <a:rPr lang="en-US" sz="2800" b="1" spc="22" dirty="0">
                <a:solidFill>
                  <a:srgbClr val="231F20"/>
                </a:solidFill>
                <a:latin typeface="Arial"/>
                <a:cs typeface="Arial"/>
              </a:rPr>
              <a:t>Telemetry and Habitat Sampling: </a:t>
            </a:r>
            <a:r>
              <a:rPr lang="en-US" sz="2800" spc="22" dirty="0">
                <a:solidFill>
                  <a:srgbClr val="231F20"/>
                </a:solidFill>
                <a:latin typeface="Arial"/>
                <a:cs typeface="Arial"/>
              </a:rPr>
              <a:t>Fish were tracked weekly using handheld radio telemetry from boat or roadside surveys. At each detection, microhabitat variables including depth, velocity, substrate, habitat unit (pool, riffle, run) and water quality were recorded.</a:t>
            </a:r>
          </a:p>
          <a:p>
            <a:pPr>
              <a:lnSpc>
                <a:spcPts val="4000"/>
              </a:lnSpc>
              <a:spcAft>
                <a:spcPts val="1600"/>
              </a:spcAft>
            </a:pPr>
            <a:r>
              <a:rPr lang="en-US" sz="2800" spc="22" dirty="0">
                <a:solidFill>
                  <a:srgbClr val="231F20"/>
                </a:solidFill>
                <a:latin typeface="Arial"/>
                <a:cs typeface="Arial"/>
              </a:rPr>
              <a:t> </a:t>
            </a:r>
            <a:r>
              <a:rPr lang="en-US" sz="2800" b="1" spc="22" dirty="0">
                <a:solidFill>
                  <a:srgbClr val="231F20"/>
                </a:solidFill>
                <a:latin typeface="Arial"/>
                <a:cs typeface="Arial"/>
              </a:rPr>
              <a:t>Analysis:</a:t>
            </a:r>
            <a:r>
              <a:rPr lang="en-US" sz="2800" spc="22" dirty="0">
                <a:solidFill>
                  <a:srgbClr val="231F20"/>
                </a:solidFill>
                <a:latin typeface="Arial"/>
                <a:cs typeface="Arial"/>
              </a:rPr>
              <a:t> Location was recorded using ArcGIS Survey123 and mapped in ArcGIS Pro (Figure 3). Movement and habitat associations were summarized using descriptive statistics.  </a:t>
            </a:r>
          </a:p>
          <a:p>
            <a:pPr>
              <a:lnSpc>
                <a:spcPts val="4000"/>
              </a:lnSpc>
              <a:spcAft>
                <a:spcPts val="1600"/>
              </a:spcAft>
            </a:pPr>
            <a:endParaRPr lang="en-US" sz="2800" spc="22" dirty="0">
              <a:solidFill>
                <a:srgbClr val="231F20"/>
              </a:solidFill>
              <a:latin typeface="Arial"/>
              <a:cs typeface="Arial"/>
            </a:endParaRPr>
          </a:p>
        </p:txBody>
      </p:sp>
      <p:sp>
        <p:nvSpPr>
          <p:cNvPr id="28" name="object 4"/>
          <p:cNvSpPr txBox="1"/>
          <p:nvPr/>
        </p:nvSpPr>
        <p:spPr>
          <a:xfrm>
            <a:off x="11811471" y="20951710"/>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a:t>
            </a:r>
          </a:p>
          <a:p>
            <a:pPr marR="11088">
              <a:lnSpc>
                <a:spcPts val="3600"/>
              </a:lnSpc>
              <a:spcAft>
                <a:spcPts val="1600"/>
              </a:spcAft>
            </a:pPr>
            <a:r>
              <a:rPr lang="en-US" sz="2800" b="1" spc="22" dirty="0">
                <a:solidFill>
                  <a:srgbClr val="231F20"/>
                </a:solidFill>
                <a:latin typeface="Arial"/>
                <a:cs typeface="Arial"/>
              </a:rPr>
              <a:t>Detections:</a:t>
            </a:r>
            <a:endParaRPr lang="en-US" sz="2800" spc="22" dirty="0">
              <a:solidFill>
                <a:srgbClr val="231F20"/>
              </a:solidFill>
              <a:latin typeface="Arial"/>
              <a:cs typeface="Arial"/>
            </a:endParaRPr>
          </a:p>
        </p:txBody>
      </p:sp>
      <p:sp>
        <p:nvSpPr>
          <p:cNvPr id="17" name="object 4"/>
          <p:cNvSpPr txBox="1"/>
          <p:nvPr/>
        </p:nvSpPr>
        <p:spPr>
          <a:xfrm>
            <a:off x="33272222" y="6181346"/>
            <a:ext cx="9253728" cy="1171379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CONCLUSIONS </a:t>
            </a:r>
          </a:p>
        </p:txBody>
      </p:sp>
      <p:pic>
        <p:nvPicPr>
          <p:cNvPr id="1026" name="Picture 2" descr="a brown fish with a sickle-shaped dorsal fin and red tail fin">
            <a:extLst>
              <a:ext uri="{FF2B5EF4-FFF2-40B4-BE49-F238E27FC236}">
                <a16:creationId xmlns:a16="http://schemas.microsoft.com/office/drawing/2014/main" id="{2E8D1413-C555-8EF8-2CDD-C7BC195D12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67" t="2298" r="1801" b="3485"/>
          <a:stretch>
            <a:fillRect/>
          </a:stretch>
        </p:blipFill>
        <p:spPr bwMode="auto">
          <a:xfrm>
            <a:off x="1109419" y="18255798"/>
            <a:ext cx="8858079" cy="3783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8D24AD-A169-0F60-5AFE-5CC454E5040B}"/>
              </a:ext>
            </a:extLst>
          </p:cNvPr>
          <p:cNvSpPr txBox="1"/>
          <p:nvPr/>
        </p:nvSpPr>
        <p:spPr>
          <a:xfrm>
            <a:off x="1005994" y="21923751"/>
            <a:ext cx="8985251" cy="584775"/>
          </a:xfrm>
          <a:prstGeom prst="rect">
            <a:avLst/>
          </a:prstGeom>
          <a:noFill/>
        </p:spPr>
        <p:txBody>
          <a:bodyPr wrap="square">
            <a:spAutoFit/>
          </a:bodyPr>
          <a:lstStyle/>
          <a:p>
            <a:r>
              <a:rPr lang="en-US" sz="1600" dirty="0"/>
              <a:t>sicklefin redhorse.jpg, NC Wildlife Resources Commission, Copyrighted, All Rights Reserved - Used by Permission, https://www.fws.gov/media/sicklefin-redhorsejpg</a:t>
            </a:r>
          </a:p>
        </p:txBody>
      </p:sp>
      <p:pic>
        <p:nvPicPr>
          <p:cNvPr id="11" name="Picture 10">
            <a:extLst>
              <a:ext uri="{FF2B5EF4-FFF2-40B4-BE49-F238E27FC236}">
                <a16:creationId xmlns:a16="http://schemas.microsoft.com/office/drawing/2014/main" id="{14B29FDD-FA7B-C800-49EF-A56D0CE0668A}"/>
              </a:ext>
            </a:extLst>
          </p:cNvPr>
          <p:cNvPicPr>
            <a:picLocks noChangeAspect="1"/>
          </p:cNvPicPr>
          <p:nvPr/>
        </p:nvPicPr>
        <p:blipFill>
          <a:blip r:embed="rId7"/>
          <a:srcRect b="7147"/>
          <a:stretch>
            <a:fillRect/>
          </a:stretch>
        </p:blipFill>
        <p:spPr>
          <a:xfrm>
            <a:off x="1323290" y="25629115"/>
            <a:ext cx="8844268" cy="640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person in gloves holding a fish&#10;&#10;AI-generated content may be incorrect.">
            <a:extLst>
              <a:ext uri="{FF2B5EF4-FFF2-40B4-BE49-F238E27FC236}">
                <a16:creationId xmlns:a16="http://schemas.microsoft.com/office/drawing/2014/main" id="{737FDBA9-97E7-2151-9937-EA58F6F8B5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17844" y="8983924"/>
            <a:ext cx="8040981" cy="6045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object 58">
            <a:extLst>
              <a:ext uri="{FF2B5EF4-FFF2-40B4-BE49-F238E27FC236}">
                <a16:creationId xmlns:a16="http://schemas.microsoft.com/office/drawing/2014/main" id="{CAFEAC4E-2F2F-958E-D5AB-6802FDB96380}"/>
              </a:ext>
            </a:extLst>
          </p:cNvPr>
          <p:cNvSpPr txBox="1"/>
          <p:nvPr/>
        </p:nvSpPr>
        <p:spPr>
          <a:xfrm>
            <a:off x="12373322" y="15264169"/>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2. Surgical implantation of transmitters at WSNFH, GA.</a:t>
            </a:r>
            <a:endParaRPr sz="1100" dirty="0">
              <a:latin typeface="Arial"/>
              <a:cs typeface="Arial"/>
            </a:endParaRPr>
          </a:p>
        </p:txBody>
      </p:sp>
      <p:graphicFrame>
        <p:nvGraphicFramePr>
          <p:cNvPr id="20" name="Chart 19">
            <a:extLst>
              <a:ext uri="{FF2B5EF4-FFF2-40B4-BE49-F238E27FC236}">
                <a16:creationId xmlns:a16="http://schemas.microsoft.com/office/drawing/2014/main" id="{457D2B5E-B369-5E53-322D-DEF6778087FD}"/>
              </a:ext>
            </a:extLst>
          </p:cNvPr>
          <p:cNvGraphicFramePr>
            <a:graphicFrameLocks/>
          </p:cNvGraphicFramePr>
          <p:nvPr>
            <p:extLst>
              <p:ext uri="{D42A27DB-BD31-4B8C-83A1-F6EECF244321}">
                <p14:modId xmlns:p14="http://schemas.microsoft.com/office/powerpoint/2010/main" val="661658297"/>
              </p:ext>
            </p:extLst>
          </p:nvPr>
        </p:nvGraphicFramePr>
        <p:xfrm>
          <a:off x="22499674" y="6862413"/>
          <a:ext cx="9188448" cy="55130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a:extLst>
              <a:ext uri="{FF2B5EF4-FFF2-40B4-BE49-F238E27FC236}">
                <a16:creationId xmlns:a16="http://schemas.microsoft.com/office/drawing/2014/main" id="{81D230F7-079E-1BC2-FBF6-A4B920DC105B}"/>
              </a:ext>
            </a:extLst>
          </p:cNvPr>
          <p:cNvGraphicFramePr>
            <a:graphicFrameLocks/>
          </p:cNvGraphicFramePr>
          <p:nvPr>
            <p:extLst>
              <p:ext uri="{D42A27DB-BD31-4B8C-83A1-F6EECF244321}">
                <p14:modId xmlns:p14="http://schemas.microsoft.com/office/powerpoint/2010/main" val="3983088799"/>
              </p:ext>
            </p:extLst>
          </p:nvPr>
        </p:nvGraphicFramePr>
        <p:xfrm>
          <a:off x="22611302" y="13975428"/>
          <a:ext cx="9271002" cy="55626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a:extLst>
              <a:ext uri="{FF2B5EF4-FFF2-40B4-BE49-F238E27FC236}">
                <a16:creationId xmlns:a16="http://schemas.microsoft.com/office/drawing/2014/main" id="{4024711B-C89A-45DD-CBA0-33DC2AB57469}"/>
              </a:ext>
            </a:extLst>
          </p:cNvPr>
          <p:cNvGraphicFramePr>
            <a:graphicFrameLocks/>
          </p:cNvGraphicFramePr>
          <p:nvPr>
            <p:extLst>
              <p:ext uri="{D42A27DB-BD31-4B8C-83A1-F6EECF244321}">
                <p14:modId xmlns:p14="http://schemas.microsoft.com/office/powerpoint/2010/main" val="2370417003"/>
              </p:ext>
            </p:extLst>
          </p:nvPr>
        </p:nvGraphicFramePr>
        <p:xfrm>
          <a:off x="22661214" y="20969338"/>
          <a:ext cx="9296237" cy="50863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Chart 32">
            <a:extLst>
              <a:ext uri="{FF2B5EF4-FFF2-40B4-BE49-F238E27FC236}">
                <a16:creationId xmlns:a16="http://schemas.microsoft.com/office/drawing/2014/main" id="{956629A6-EEE5-00BA-A13B-DA58FD4D7FDA}"/>
              </a:ext>
            </a:extLst>
          </p:cNvPr>
          <p:cNvGraphicFramePr>
            <a:graphicFrameLocks/>
          </p:cNvGraphicFramePr>
          <p:nvPr>
            <p:extLst>
              <p:ext uri="{D42A27DB-BD31-4B8C-83A1-F6EECF244321}">
                <p14:modId xmlns:p14="http://schemas.microsoft.com/office/powerpoint/2010/main" val="2065165190"/>
              </p:ext>
            </p:extLst>
          </p:nvPr>
        </p:nvGraphicFramePr>
        <p:xfrm>
          <a:off x="22714764" y="27541367"/>
          <a:ext cx="9146627" cy="4458532"/>
        </p:xfrm>
        <a:graphic>
          <a:graphicData uri="http://schemas.openxmlformats.org/drawingml/2006/chart">
            <c:chart xmlns:c="http://schemas.openxmlformats.org/drawingml/2006/chart" xmlns:r="http://schemas.openxmlformats.org/officeDocument/2006/relationships" r:id="rId12"/>
          </a:graphicData>
        </a:graphic>
      </p:graphicFrame>
      <p:sp>
        <p:nvSpPr>
          <p:cNvPr id="39" name="TextBox 38">
            <a:extLst>
              <a:ext uri="{FF2B5EF4-FFF2-40B4-BE49-F238E27FC236}">
                <a16:creationId xmlns:a16="http://schemas.microsoft.com/office/drawing/2014/main" id="{6947D0D1-96D8-CFCC-C1D2-F478D89B0FF5}"/>
              </a:ext>
            </a:extLst>
          </p:cNvPr>
          <p:cNvSpPr txBox="1"/>
          <p:nvPr/>
        </p:nvSpPr>
        <p:spPr>
          <a:xfrm>
            <a:off x="22499674" y="13324257"/>
            <a:ext cx="21945600" cy="523220"/>
          </a:xfrm>
          <a:prstGeom prst="rect">
            <a:avLst/>
          </a:prstGeom>
          <a:noFill/>
        </p:spPr>
        <p:txBody>
          <a:bodyPr wrap="square">
            <a:spAutoFit/>
          </a:bodyPr>
          <a:lstStyle/>
          <a:p>
            <a:r>
              <a:rPr kumimoji="0" lang="en-US" sz="2800" b="1" i="0" u="none" strike="noStrike" kern="1200" cap="none" spc="22" normalizeH="0" baseline="0" noProof="0" dirty="0">
                <a:ln>
                  <a:noFill/>
                </a:ln>
                <a:solidFill>
                  <a:srgbClr val="231F20"/>
                </a:solidFill>
                <a:effectLst/>
                <a:uLnTx/>
                <a:uFillTx/>
                <a:latin typeface="Arial"/>
                <a:ea typeface="+mn-ea"/>
                <a:cs typeface="Arial"/>
              </a:rPr>
              <a:t>Substrate:</a:t>
            </a:r>
            <a:r>
              <a:rPr kumimoji="0" lang="en-US" sz="2800" b="0" i="0" u="none" strike="noStrike" kern="1200" cap="none" spc="22" normalizeH="0" baseline="0" noProof="0" dirty="0">
                <a:ln>
                  <a:noFill/>
                </a:ln>
                <a:solidFill>
                  <a:srgbClr val="231F20"/>
                </a:solidFill>
                <a:effectLst/>
                <a:uLnTx/>
                <a:uFillTx/>
                <a:latin typeface="Arial"/>
                <a:ea typeface="+mn-ea"/>
                <a:cs typeface="Arial"/>
              </a:rPr>
              <a:t> </a:t>
            </a:r>
            <a:endParaRPr lang="en-US" dirty="0"/>
          </a:p>
        </p:txBody>
      </p:sp>
      <p:sp>
        <p:nvSpPr>
          <p:cNvPr id="40" name="TextBox 39">
            <a:extLst>
              <a:ext uri="{FF2B5EF4-FFF2-40B4-BE49-F238E27FC236}">
                <a16:creationId xmlns:a16="http://schemas.microsoft.com/office/drawing/2014/main" id="{D987C063-0487-58B0-BFF8-247B3F6AEA90}"/>
              </a:ext>
            </a:extLst>
          </p:cNvPr>
          <p:cNvSpPr txBox="1"/>
          <p:nvPr/>
        </p:nvSpPr>
        <p:spPr>
          <a:xfrm>
            <a:off x="22619939" y="20440790"/>
            <a:ext cx="21945600" cy="523220"/>
          </a:xfrm>
          <a:prstGeom prst="rect">
            <a:avLst/>
          </a:prstGeom>
          <a:noFill/>
        </p:spPr>
        <p:txBody>
          <a:bodyPr wrap="square">
            <a:spAutoFit/>
          </a:bodyPr>
          <a:lstStyle/>
          <a:p>
            <a:r>
              <a:rPr kumimoji="0" lang="en-US" sz="2800" b="1" i="0" u="none" strike="noStrike" kern="1200" cap="none" spc="22" normalizeH="0" baseline="0" noProof="0" dirty="0">
                <a:ln>
                  <a:noFill/>
                </a:ln>
                <a:solidFill>
                  <a:srgbClr val="231F20"/>
                </a:solidFill>
                <a:effectLst/>
                <a:uLnTx/>
                <a:uFillTx/>
                <a:latin typeface="Arial"/>
                <a:ea typeface="+mn-ea"/>
                <a:cs typeface="Arial"/>
              </a:rPr>
              <a:t>Cover Type:</a:t>
            </a:r>
            <a:r>
              <a:rPr kumimoji="0" lang="en-US" sz="2800" b="0" i="0" u="none" strike="noStrike" kern="1200" cap="none" spc="22" normalizeH="0" baseline="0" noProof="0" dirty="0">
                <a:ln>
                  <a:noFill/>
                </a:ln>
                <a:solidFill>
                  <a:srgbClr val="231F20"/>
                </a:solidFill>
                <a:effectLst/>
                <a:uLnTx/>
                <a:uFillTx/>
                <a:latin typeface="Arial"/>
                <a:ea typeface="+mn-ea"/>
                <a:cs typeface="Arial"/>
              </a:rPr>
              <a:t> </a:t>
            </a:r>
            <a:endParaRPr lang="en-US" dirty="0"/>
          </a:p>
        </p:txBody>
      </p:sp>
      <p:sp>
        <p:nvSpPr>
          <p:cNvPr id="42" name="TextBox 41">
            <a:extLst>
              <a:ext uri="{FF2B5EF4-FFF2-40B4-BE49-F238E27FC236}">
                <a16:creationId xmlns:a16="http://schemas.microsoft.com/office/drawing/2014/main" id="{98DEF2BF-4297-9A55-4F06-A0B09AA40B3C}"/>
              </a:ext>
            </a:extLst>
          </p:cNvPr>
          <p:cNvSpPr txBox="1"/>
          <p:nvPr/>
        </p:nvSpPr>
        <p:spPr>
          <a:xfrm>
            <a:off x="22647434" y="26938028"/>
            <a:ext cx="21945600" cy="523220"/>
          </a:xfrm>
          <a:prstGeom prst="rect">
            <a:avLst/>
          </a:prstGeom>
          <a:noFill/>
        </p:spPr>
        <p:txBody>
          <a:bodyPr wrap="square">
            <a:spAutoFit/>
          </a:bodyPr>
          <a:lstStyle/>
          <a:p>
            <a:r>
              <a:rPr kumimoji="0" lang="en-US" sz="2800" b="1" i="0" u="none" strike="noStrike" kern="1200" cap="none" spc="22" normalizeH="0" baseline="0" noProof="0" dirty="0">
                <a:ln>
                  <a:noFill/>
                </a:ln>
                <a:solidFill>
                  <a:srgbClr val="231F20"/>
                </a:solidFill>
                <a:effectLst/>
                <a:uLnTx/>
                <a:uFillTx/>
                <a:latin typeface="Arial"/>
                <a:ea typeface="+mn-ea"/>
                <a:cs typeface="Arial"/>
              </a:rPr>
              <a:t>Presence of riverweed:</a:t>
            </a:r>
            <a:r>
              <a:rPr kumimoji="0" lang="en-US" sz="2800" b="0" i="0" u="none" strike="noStrike" kern="1200" cap="none" spc="22" normalizeH="0" baseline="0" noProof="0" dirty="0">
                <a:ln>
                  <a:noFill/>
                </a:ln>
                <a:solidFill>
                  <a:srgbClr val="231F20"/>
                </a:solidFill>
                <a:effectLst/>
                <a:uLnTx/>
                <a:uFillTx/>
                <a:latin typeface="Arial"/>
                <a:ea typeface="+mn-ea"/>
                <a:cs typeface="Arial"/>
              </a:rPr>
              <a:t> </a:t>
            </a:r>
            <a:endParaRPr lang="en-US" dirty="0"/>
          </a:p>
        </p:txBody>
      </p:sp>
      <p:sp>
        <p:nvSpPr>
          <p:cNvPr id="47" name="object 58">
            <a:extLst>
              <a:ext uri="{FF2B5EF4-FFF2-40B4-BE49-F238E27FC236}">
                <a16:creationId xmlns:a16="http://schemas.microsoft.com/office/drawing/2014/main" id="{E81B3984-0772-ED40-63B2-AE7CAD9AA444}"/>
              </a:ext>
            </a:extLst>
          </p:cNvPr>
          <p:cNvSpPr txBox="1"/>
          <p:nvPr/>
        </p:nvSpPr>
        <p:spPr>
          <a:xfrm>
            <a:off x="22588497" y="19720292"/>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5. Substrate composition at detection. JUV often associated with sand. ADLT most frequently detected over coarse substrates. Error bars = SE</a:t>
            </a:r>
            <a:endParaRPr sz="1100" dirty="0">
              <a:latin typeface="Arial"/>
              <a:cs typeface="Arial"/>
            </a:endParaRPr>
          </a:p>
        </p:txBody>
      </p:sp>
      <p:sp>
        <p:nvSpPr>
          <p:cNvPr id="48" name="object 58">
            <a:extLst>
              <a:ext uri="{FF2B5EF4-FFF2-40B4-BE49-F238E27FC236}">
                <a16:creationId xmlns:a16="http://schemas.microsoft.com/office/drawing/2014/main" id="{F4128DD5-9443-2A15-B683-A2E78190360D}"/>
              </a:ext>
            </a:extLst>
          </p:cNvPr>
          <p:cNvSpPr txBox="1"/>
          <p:nvPr/>
        </p:nvSpPr>
        <p:spPr>
          <a:xfrm>
            <a:off x="22661214" y="26093341"/>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6. In-stream cover types observed at detection. JUV often associated with bedrock ledges/boulders. ADLTS most frequently detected in areas with no cover. Error Bars = SE </a:t>
            </a:r>
            <a:endParaRPr sz="1100" dirty="0">
              <a:latin typeface="Arial"/>
              <a:cs typeface="Arial"/>
            </a:endParaRPr>
          </a:p>
        </p:txBody>
      </p:sp>
      <p:sp>
        <p:nvSpPr>
          <p:cNvPr id="49" name="object 58">
            <a:extLst>
              <a:ext uri="{FF2B5EF4-FFF2-40B4-BE49-F238E27FC236}">
                <a16:creationId xmlns:a16="http://schemas.microsoft.com/office/drawing/2014/main" id="{A42CE782-6742-914F-606A-17BC2B2C9967}"/>
              </a:ext>
            </a:extLst>
          </p:cNvPr>
          <p:cNvSpPr txBox="1"/>
          <p:nvPr/>
        </p:nvSpPr>
        <p:spPr>
          <a:xfrm>
            <a:off x="22499674" y="12557745"/>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4. Habitat use by JUV and ADLT SFRH in the LTR. Both age classes most frequently detected in run habitats. Error bars = SE</a:t>
            </a:r>
            <a:endParaRPr sz="1100" dirty="0">
              <a:latin typeface="Arial"/>
              <a:cs typeface="Arial"/>
            </a:endParaRPr>
          </a:p>
        </p:txBody>
      </p:sp>
      <p:sp>
        <p:nvSpPr>
          <p:cNvPr id="50" name="object 58">
            <a:extLst>
              <a:ext uri="{FF2B5EF4-FFF2-40B4-BE49-F238E27FC236}">
                <a16:creationId xmlns:a16="http://schemas.microsoft.com/office/drawing/2014/main" id="{842ED322-2182-4F27-0ED1-7E24DB19C0AA}"/>
              </a:ext>
            </a:extLst>
          </p:cNvPr>
          <p:cNvSpPr txBox="1"/>
          <p:nvPr/>
        </p:nvSpPr>
        <p:spPr>
          <a:xfrm>
            <a:off x="22685911" y="32057684"/>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7. Frequency of riverweed (</a:t>
            </a:r>
            <a:r>
              <a:rPr lang="en-US" sz="1400" i="1" dirty="0" err="1">
                <a:solidFill>
                  <a:srgbClr val="000000"/>
                </a:solidFill>
                <a:latin typeface="Arial"/>
                <a:cs typeface="Arial"/>
              </a:rPr>
              <a:t>Podostemum</a:t>
            </a:r>
            <a:r>
              <a:rPr lang="en-US" sz="1400" i="1" dirty="0">
                <a:solidFill>
                  <a:srgbClr val="000000"/>
                </a:solidFill>
                <a:latin typeface="Arial"/>
                <a:cs typeface="Arial"/>
              </a:rPr>
              <a:t> spp.) at detection. </a:t>
            </a:r>
            <a:endParaRPr sz="1100" i="1" dirty="0">
              <a:latin typeface="Arial"/>
              <a:cs typeface="Arial"/>
            </a:endParaRPr>
          </a:p>
        </p:txBody>
      </p:sp>
      <p:graphicFrame>
        <p:nvGraphicFramePr>
          <p:cNvPr id="51" name="Table 50">
            <a:extLst>
              <a:ext uri="{FF2B5EF4-FFF2-40B4-BE49-F238E27FC236}">
                <a16:creationId xmlns:a16="http://schemas.microsoft.com/office/drawing/2014/main" id="{CAA88E2C-9518-0847-FCB3-2775EB2EBA66}"/>
              </a:ext>
            </a:extLst>
          </p:cNvPr>
          <p:cNvGraphicFramePr>
            <a:graphicFrameLocks noGrp="1"/>
          </p:cNvGraphicFramePr>
          <p:nvPr>
            <p:extLst>
              <p:ext uri="{D42A27DB-BD31-4B8C-83A1-F6EECF244321}">
                <p14:modId xmlns:p14="http://schemas.microsoft.com/office/powerpoint/2010/main" val="4173583562"/>
              </p:ext>
            </p:extLst>
          </p:nvPr>
        </p:nvGraphicFramePr>
        <p:xfrm>
          <a:off x="33206249" y="6862413"/>
          <a:ext cx="10066914" cy="4619083"/>
        </p:xfrm>
        <a:graphic>
          <a:graphicData uri="http://schemas.openxmlformats.org/drawingml/2006/table">
            <a:tbl>
              <a:tblPr>
                <a:tableStyleId>{8EC20E35-A176-4012-BC5E-935CFFF8708E}</a:tableStyleId>
              </a:tblPr>
              <a:tblGrid>
                <a:gridCol w="3355638">
                  <a:extLst>
                    <a:ext uri="{9D8B030D-6E8A-4147-A177-3AD203B41FA5}">
                      <a16:colId xmlns:a16="http://schemas.microsoft.com/office/drawing/2014/main" val="1086492764"/>
                    </a:ext>
                  </a:extLst>
                </a:gridCol>
                <a:gridCol w="3355638">
                  <a:extLst>
                    <a:ext uri="{9D8B030D-6E8A-4147-A177-3AD203B41FA5}">
                      <a16:colId xmlns:a16="http://schemas.microsoft.com/office/drawing/2014/main" val="3191685388"/>
                    </a:ext>
                  </a:extLst>
                </a:gridCol>
                <a:gridCol w="3355638">
                  <a:extLst>
                    <a:ext uri="{9D8B030D-6E8A-4147-A177-3AD203B41FA5}">
                      <a16:colId xmlns:a16="http://schemas.microsoft.com/office/drawing/2014/main" val="4206478173"/>
                    </a:ext>
                  </a:extLst>
                </a:gridCol>
              </a:tblGrid>
              <a:tr h="774424">
                <a:tc>
                  <a:txBody>
                    <a:bodyPr/>
                    <a:lstStyle/>
                    <a:p>
                      <a:pPr>
                        <a:buNone/>
                      </a:pPr>
                      <a:r>
                        <a:rPr lang="en-US" sz="1900" b="1" u="sng" dirty="0">
                          <a:latin typeface="Georgia" panose="02040502050405020303" pitchFamily="18" charset="0"/>
                        </a:rPr>
                        <a:t>Variable</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b="1" u="sng" dirty="0">
                          <a:latin typeface="Georgia" panose="02040502050405020303" pitchFamily="18" charset="0"/>
                        </a:rPr>
                        <a:t>Juveniles </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b="1" u="sng" dirty="0">
                          <a:latin typeface="Georgia" panose="02040502050405020303" pitchFamily="18" charset="0"/>
                        </a:rPr>
                        <a:t>Adults</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631018"/>
                  </a:ext>
                </a:extLst>
              </a:tr>
              <a:tr h="502899">
                <a:tc>
                  <a:txBody>
                    <a:bodyPr/>
                    <a:lstStyle/>
                    <a:p>
                      <a:pPr>
                        <a:buNone/>
                      </a:pPr>
                      <a:r>
                        <a:rPr lang="en-US" sz="1900" b="1">
                          <a:latin typeface="Georgia" panose="02040502050405020303" pitchFamily="18" charset="0"/>
                        </a:rPr>
                        <a:t>Habitat Type</a:t>
                      </a:r>
                      <a:endParaRPr lang="en-US" sz="190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a:latin typeface="Georgia" panose="02040502050405020303" pitchFamily="18" charset="0"/>
                        </a:rPr>
                        <a:t>Pools &gt; Runs &gt; Riffles</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a:latin typeface="Georgia" panose="02040502050405020303" pitchFamily="18" charset="0"/>
                        </a:rPr>
                        <a:t>Runs &gt; Pools &gt; Riffles</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585150"/>
                  </a:ext>
                </a:extLst>
              </a:tr>
              <a:tr h="659045">
                <a:tc>
                  <a:txBody>
                    <a:bodyPr/>
                    <a:lstStyle/>
                    <a:p>
                      <a:pPr>
                        <a:buNone/>
                      </a:pPr>
                      <a:r>
                        <a:rPr lang="en-US" sz="1900" b="1">
                          <a:latin typeface="Georgia" panose="02040502050405020303" pitchFamily="18" charset="0"/>
                        </a:rPr>
                        <a:t>Substrate</a:t>
                      </a:r>
                      <a:endParaRPr lang="en-US" sz="190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Sand &gt; others; Silt ↓</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Broad use; Bedrock &gt; others; Silt ↓</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307446"/>
                  </a:ext>
                </a:extLst>
              </a:tr>
              <a:tr h="659045">
                <a:tc>
                  <a:txBody>
                    <a:bodyPr/>
                    <a:lstStyle/>
                    <a:p>
                      <a:pPr>
                        <a:buNone/>
                      </a:pPr>
                      <a:r>
                        <a:rPr lang="en-US" sz="1900" b="1">
                          <a:latin typeface="Georgia" panose="02040502050405020303" pitchFamily="18" charset="0"/>
                        </a:rPr>
                        <a:t>In-stream Cover</a:t>
                      </a:r>
                      <a:endParaRPr lang="en-US" sz="190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Bedrock ledges &gt; other cover</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No cover ≈ Boulders &gt; other cover</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314706"/>
                  </a:ext>
                </a:extLst>
              </a:tr>
              <a:tr h="502899">
                <a:tc>
                  <a:txBody>
                    <a:bodyPr/>
                    <a:lstStyle/>
                    <a:p>
                      <a:pPr>
                        <a:buNone/>
                      </a:pPr>
                      <a:r>
                        <a:rPr lang="en-US" sz="1900" b="1">
                          <a:latin typeface="Georgia" panose="02040502050405020303" pitchFamily="18" charset="0"/>
                        </a:rPr>
                        <a:t>Depth</a:t>
                      </a:r>
                      <a:endParaRPr lang="en-US" sz="190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 (no pattern detected)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 (no pattern detected)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057820"/>
                  </a:ext>
                </a:extLst>
              </a:tr>
              <a:tr h="502899">
                <a:tc>
                  <a:txBody>
                    <a:bodyPr/>
                    <a:lstStyle/>
                    <a:p>
                      <a:pPr>
                        <a:buNone/>
                      </a:pPr>
                      <a:r>
                        <a:rPr lang="en-US" sz="1900" b="1">
                          <a:latin typeface="Georgia" panose="02040502050405020303" pitchFamily="18" charset="0"/>
                        </a:rPr>
                        <a:t>Velocity</a:t>
                      </a:r>
                      <a:endParaRPr lang="en-US" sz="190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Narrow range tolerated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a:latin typeface="Georgia" panose="02040502050405020303" pitchFamily="18" charset="0"/>
                        </a:rPr>
                        <a:t>Broad range tolerated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261290"/>
                  </a:ext>
                </a:extLst>
              </a:tr>
              <a:tr h="502899">
                <a:tc>
                  <a:txBody>
                    <a:bodyPr/>
                    <a:lstStyle/>
                    <a:p>
                      <a:pPr>
                        <a:buNone/>
                      </a:pPr>
                      <a:r>
                        <a:rPr lang="en-US" sz="1900" b="1">
                          <a:latin typeface="Georgia" panose="02040502050405020303" pitchFamily="18" charset="0"/>
                        </a:rPr>
                        <a:t>Water Quality</a:t>
                      </a:r>
                      <a:endParaRPr lang="en-US" sz="190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 (no pattern detected)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a:latin typeface="Georgia" panose="02040502050405020303" pitchFamily="18" charset="0"/>
                        </a:rPr>
                        <a:t>= (no pattern detected)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0983767"/>
                  </a:ext>
                </a:extLst>
              </a:tr>
              <a:tr h="502899">
                <a:tc>
                  <a:txBody>
                    <a:bodyPr/>
                    <a:lstStyle/>
                    <a:p>
                      <a:pPr>
                        <a:buNone/>
                      </a:pPr>
                      <a:r>
                        <a:rPr lang="en-US" sz="1900" b="1" dirty="0">
                          <a:latin typeface="Georgia" panose="02040502050405020303" pitchFamily="18" charset="0"/>
                        </a:rPr>
                        <a:t>Riverweed</a:t>
                      </a:r>
                      <a:endParaRPr lang="en-US" sz="1900" dirty="0">
                        <a:latin typeface="Georgia" panose="02040502050405020303" pitchFamily="18" charset="0"/>
                      </a:endParaRP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a:latin typeface="Georgia" panose="02040502050405020303" pitchFamily="18" charset="0"/>
                        </a:rPr>
                        <a:t>= (no association)</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sz="1900" dirty="0">
                          <a:latin typeface="Georgia" panose="02040502050405020303" pitchFamily="18" charset="0"/>
                        </a:rPr>
                        <a:t>Riverweed &gt; non-riverweed</a:t>
                      </a:r>
                    </a:p>
                  </a:txBody>
                  <a:tcPr marL="85962" marR="85962" marT="42981" marB="42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88972"/>
                  </a:ext>
                </a:extLst>
              </a:tr>
            </a:tbl>
          </a:graphicData>
        </a:graphic>
      </p:graphicFrame>
      <p:sp>
        <p:nvSpPr>
          <p:cNvPr id="54" name="object 4">
            <a:extLst>
              <a:ext uri="{FF2B5EF4-FFF2-40B4-BE49-F238E27FC236}">
                <a16:creationId xmlns:a16="http://schemas.microsoft.com/office/drawing/2014/main" id="{AD602AC9-4D01-4722-00CB-6186A981D567}"/>
              </a:ext>
            </a:extLst>
          </p:cNvPr>
          <p:cNvSpPr txBox="1"/>
          <p:nvPr/>
        </p:nvSpPr>
        <p:spPr>
          <a:xfrm>
            <a:off x="33206250" y="11901456"/>
            <a:ext cx="10208700"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r>
              <a:rPr lang="en-US" sz="2800" b="1" spc="22" dirty="0">
                <a:solidFill>
                  <a:srgbClr val="231F20"/>
                </a:solidFill>
                <a:latin typeface="Arial"/>
                <a:cs typeface="Arial"/>
              </a:rPr>
              <a:t>Key findings:</a:t>
            </a:r>
            <a:r>
              <a:rPr lang="en-US" sz="2800" spc="22" dirty="0">
                <a:solidFill>
                  <a:srgbClr val="231F20"/>
                </a:solidFill>
                <a:latin typeface="Arial"/>
                <a:cs typeface="Arial"/>
              </a:rPr>
              <a:t>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Runs were the most frequently used habitat for both age classes (Figure 4).</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Juveniles associated with sand and bedrock ledges; adults used coarser substrates, especially bedrock (Figure 5).</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Adults tolerated wider velocity ranges and often occurred with little cover (Figure 6).</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Riverweed was more frequently present at adult locations than juvenile locations (Figure 7).</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No clear patterns were detected for depth or water quality (Figure 8).  </a:t>
            </a:r>
          </a:p>
        </p:txBody>
      </p:sp>
      <p:sp>
        <p:nvSpPr>
          <p:cNvPr id="55" name="object 4">
            <a:extLst>
              <a:ext uri="{FF2B5EF4-FFF2-40B4-BE49-F238E27FC236}">
                <a16:creationId xmlns:a16="http://schemas.microsoft.com/office/drawing/2014/main" id="{C1249ABC-4646-0514-9836-22339475C75B}"/>
              </a:ext>
            </a:extLst>
          </p:cNvPr>
          <p:cNvSpPr txBox="1"/>
          <p:nvPr/>
        </p:nvSpPr>
        <p:spPr>
          <a:xfrm>
            <a:off x="33279811" y="1815256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r>
              <a:rPr lang="en-US" sz="2800" b="1" spc="22" dirty="0">
                <a:solidFill>
                  <a:srgbClr val="231F20"/>
                </a:solidFill>
                <a:latin typeface="Arial"/>
                <a:cs typeface="Arial"/>
              </a:rPr>
              <a:t>Challenges: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LTR was exceptionally turbid this season. </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Rained in excess.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Debris Removal paired with Roadwork.</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Mortalities and tag rejection.</a:t>
            </a:r>
          </a:p>
          <a:p>
            <a:pPr marR="11088">
              <a:lnSpc>
                <a:spcPts val="3600"/>
              </a:lnSpc>
              <a:spcAft>
                <a:spcPts val="1600"/>
              </a:spcAft>
            </a:pPr>
            <a:endParaRPr lang="en-US" sz="2800" spc="22" dirty="0">
              <a:solidFill>
                <a:srgbClr val="231F20"/>
              </a:solidFill>
              <a:latin typeface="Arial"/>
              <a:cs typeface="Arial"/>
            </a:endParaRPr>
          </a:p>
        </p:txBody>
      </p:sp>
      <p:sp>
        <p:nvSpPr>
          <p:cNvPr id="56" name="object 4">
            <a:extLst>
              <a:ext uri="{FF2B5EF4-FFF2-40B4-BE49-F238E27FC236}">
                <a16:creationId xmlns:a16="http://schemas.microsoft.com/office/drawing/2014/main" id="{615D2507-DF44-008B-8BD1-AAA45F640A66}"/>
              </a:ext>
            </a:extLst>
          </p:cNvPr>
          <p:cNvSpPr txBox="1"/>
          <p:nvPr/>
        </p:nvSpPr>
        <p:spPr>
          <a:xfrm>
            <a:off x="33206250" y="21497410"/>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r>
              <a:rPr lang="en-US" sz="2800" b="1" spc="22" dirty="0">
                <a:solidFill>
                  <a:srgbClr val="231F20"/>
                </a:solidFill>
                <a:latin typeface="Arial"/>
                <a:cs typeface="Arial"/>
              </a:rPr>
              <a:t>Implications: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The majority of fish showed site affinity.</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Restoration targeting runs/eddies.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Surgical refinement is required for juveniles.</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Are they even surviving release?</a:t>
            </a:r>
          </a:p>
          <a:p>
            <a:pPr marL="457200" marR="11088" indent="-457200">
              <a:lnSpc>
                <a:spcPts val="3600"/>
              </a:lnSpc>
              <a:spcAft>
                <a:spcPts val="1600"/>
              </a:spcAft>
              <a:buFont typeface="Arial" panose="020B0604020202020204" pitchFamily="34" charset="0"/>
              <a:buChar char="•"/>
            </a:pPr>
            <a:r>
              <a:rPr lang="en-US" sz="2800" spc="22" dirty="0">
                <a:solidFill>
                  <a:srgbClr val="231F20"/>
                </a:solidFill>
                <a:latin typeface="Arial"/>
                <a:cs typeface="Arial"/>
              </a:rPr>
              <a:t>Predation may be higher than first thought. </a:t>
            </a:r>
          </a:p>
          <a:p>
            <a:pPr marR="11088">
              <a:lnSpc>
                <a:spcPts val="3600"/>
              </a:lnSpc>
              <a:spcAft>
                <a:spcPts val="1600"/>
              </a:spcAft>
            </a:pPr>
            <a:endParaRPr lang="en-US" sz="2800" spc="22" dirty="0">
              <a:solidFill>
                <a:srgbClr val="231F20"/>
              </a:solidFill>
              <a:latin typeface="Arial"/>
              <a:cs typeface="Arial"/>
            </a:endParaRPr>
          </a:p>
        </p:txBody>
      </p:sp>
      <p:sp>
        <p:nvSpPr>
          <p:cNvPr id="62" name="TextBox 61">
            <a:extLst>
              <a:ext uri="{FF2B5EF4-FFF2-40B4-BE49-F238E27FC236}">
                <a16:creationId xmlns:a16="http://schemas.microsoft.com/office/drawing/2014/main" id="{E2754280-A953-460B-1214-8328A60A68F3}"/>
              </a:ext>
            </a:extLst>
          </p:cNvPr>
          <p:cNvSpPr txBox="1"/>
          <p:nvPr/>
        </p:nvSpPr>
        <p:spPr>
          <a:xfrm>
            <a:off x="911596" y="14763351"/>
            <a:ext cx="9255962" cy="3700693"/>
          </a:xfrm>
          <a:prstGeom prst="rect">
            <a:avLst/>
          </a:prstGeom>
          <a:noFill/>
        </p:spPr>
        <p:txBody>
          <a:bodyPr wrap="square">
            <a:spAutoFit/>
          </a:bodyPr>
          <a:lstStyle/>
          <a:p>
            <a:pPr marL="0" marR="11088" lvl="0" indent="0" algn="l" defTabSz="2194560" rtl="0" eaLnBrk="1" fontAlgn="auto" latinLnBrk="0" hangingPunct="1">
              <a:lnSpc>
                <a:spcPts val="4000"/>
              </a:lnSpc>
              <a:spcBef>
                <a:spcPts val="0"/>
              </a:spcBef>
              <a:spcAft>
                <a:spcPts val="1200"/>
              </a:spcAft>
              <a:buClrTx/>
              <a:buSzTx/>
              <a:buFontTx/>
              <a:buNone/>
              <a:tabLst/>
              <a:defRPr/>
            </a:pPr>
            <a:r>
              <a:rPr kumimoji="0" lang="en-US" sz="4000" b="1" i="0" u="none" strike="noStrike" kern="1200" cap="none" spc="22" normalizeH="0" baseline="0" noProof="0" dirty="0">
                <a:ln>
                  <a:noFill/>
                </a:ln>
                <a:solidFill>
                  <a:srgbClr val="231F20"/>
                </a:solidFill>
                <a:effectLst/>
                <a:uLnTx/>
                <a:uFillTx/>
                <a:latin typeface="Arial"/>
                <a:ea typeface="+mn-ea"/>
                <a:cs typeface="Arial"/>
              </a:rPr>
              <a:t>OBJECTIVES</a:t>
            </a:r>
          </a:p>
          <a:p>
            <a:pPr marL="0" marR="11088" lvl="0" indent="0" algn="l" defTabSz="2194560" rtl="0" eaLnBrk="1" fontAlgn="auto" latinLnBrk="0" hangingPunct="1">
              <a:lnSpc>
                <a:spcPts val="3600"/>
              </a:lnSpc>
              <a:spcBef>
                <a:spcPts val="0"/>
              </a:spcBef>
              <a:spcAft>
                <a:spcPts val="1600"/>
              </a:spcAft>
              <a:buClrTx/>
              <a:buSzTx/>
              <a:buFontTx/>
              <a:buNone/>
              <a:tabLst/>
              <a:defRPr/>
            </a:pPr>
            <a:r>
              <a:rPr kumimoji="0" lang="en-US" sz="2800" b="0" i="0" u="none" strike="noStrike" kern="1200" cap="none" spc="22" normalizeH="0" baseline="0" noProof="0" dirty="0">
                <a:ln>
                  <a:noFill/>
                </a:ln>
                <a:solidFill>
                  <a:srgbClr val="231F20"/>
                </a:solidFill>
                <a:effectLst/>
                <a:uLnTx/>
                <a:uFillTx/>
                <a:latin typeface="Arial"/>
                <a:ea typeface="+mn-ea"/>
                <a:cs typeface="Arial"/>
              </a:rPr>
              <a:t>1. Investigate the spring and summer movement patterns of captive-raised juvenile sicklefin redhorse and translocated wild adults. </a:t>
            </a:r>
          </a:p>
          <a:p>
            <a:pPr marL="0" marR="11088" lvl="0" indent="0" algn="l" defTabSz="2194560" rtl="0" eaLnBrk="1" fontAlgn="auto" latinLnBrk="0" hangingPunct="1">
              <a:lnSpc>
                <a:spcPts val="3600"/>
              </a:lnSpc>
              <a:spcBef>
                <a:spcPts val="0"/>
              </a:spcBef>
              <a:spcAft>
                <a:spcPts val="1600"/>
              </a:spcAft>
              <a:buClrTx/>
              <a:buSzTx/>
              <a:buFontTx/>
              <a:buNone/>
              <a:tabLst/>
              <a:defRPr/>
            </a:pPr>
            <a:r>
              <a:rPr kumimoji="0" lang="en-US" sz="2800" b="0" i="0" u="none" strike="noStrike" kern="1200" cap="none" spc="22" normalizeH="0" baseline="0" noProof="0" dirty="0">
                <a:ln>
                  <a:noFill/>
                </a:ln>
                <a:solidFill>
                  <a:srgbClr val="231F20"/>
                </a:solidFill>
                <a:effectLst/>
                <a:uLnTx/>
                <a:uFillTx/>
                <a:latin typeface="Arial"/>
                <a:ea typeface="+mn-ea"/>
                <a:cs typeface="Arial"/>
              </a:rPr>
              <a:t>2. Investigate the spring and summer habitat use of captive-raised juvenile sicklefin redhorse and translocated wild adults. </a:t>
            </a:r>
          </a:p>
        </p:txBody>
      </p:sp>
      <p:sp>
        <p:nvSpPr>
          <p:cNvPr id="63" name="object 4">
            <a:extLst>
              <a:ext uri="{FF2B5EF4-FFF2-40B4-BE49-F238E27FC236}">
                <a16:creationId xmlns:a16="http://schemas.microsoft.com/office/drawing/2014/main" id="{E9AF3F1E-4D90-CD34-5987-21672F766B3A}"/>
              </a:ext>
            </a:extLst>
          </p:cNvPr>
          <p:cNvSpPr txBox="1"/>
          <p:nvPr/>
        </p:nvSpPr>
        <p:spPr>
          <a:xfrm>
            <a:off x="22647434" y="6181346"/>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r>
              <a:rPr lang="en-US" sz="2800" b="1" spc="22" dirty="0">
                <a:solidFill>
                  <a:srgbClr val="231F20"/>
                </a:solidFill>
                <a:latin typeface="Arial"/>
                <a:cs typeface="Arial"/>
              </a:rPr>
              <a:t>Habitat Type:</a:t>
            </a:r>
            <a:endParaRPr lang="en-US" sz="2800" spc="22" dirty="0">
              <a:solidFill>
                <a:srgbClr val="231F20"/>
              </a:solidFill>
              <a:latin typeface="Arial"/>
              <a:cs typeface="Arial"/>
            </a:endParaRPr>
          </a:p>
        </p:txBody>
      </p:sp>
      <p:pic>
        <p:nvPicPr>
          <p:cNvPr id="1024" name="Picture 1023">
            <a:extLst>
              <a:ext uri="{FF2B5EF4-FFF2-40B4-BE49-F238E27FC236}">
                <a16:creationId xmlns:a16="http://schemas.microsoft.com/office/drawing/2014/main" id="{AC08F1F3-6872-5E45-DE17-F5645E60FA24}"/>
              </a:ext>
            </a:extLst>
          </p:cNvPr>
          <p:cNvPicPr>
            <a:picLocks noChangeAspect="1"/>
          </p:cNvPicPr>
          <p:nvPr/>
        </p:nvPicPr>
        <p:blipFill>
          <a:blip r:embed="rId13"/>
          <a:stretch>
            <a:fillRect/>
          </a:stretch>
        </p:blipFill>
        <p:spPr>
          <a:xfrm>
            <a:off x="11813362" y="22216137"/>
            <a:ext cx="9753959" cy="9783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5" name="object 58">
            <a:extLst>
              <a:ext uri="{FF2B5EF4-FFF2-40B4-BE49-F238E27FC236}">
                <a16:creationId xmlns:a16="http://schemas.microsoft.com/office/drawing/2014/main" id="{30E5D680-0A45-51C3-5830-5C8480B92AFF}"/>
              </a:ext>
            </a:extLst>
          </p:cNvPr>
          <p:cNvSpPr txBox="1"/>
          <p:nvPr/>
        </p:nvSpPr>
        <p:spPr>
          <a:xfrm>
            <a:off x="11728228" y="32097828"/>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3. Telemetry detections of tagged SFRH (ADLT &amp; JUV) in the LTR. Each point represents a detection.</a:t>
            </a:r>
            <a:endParaRPr sz="1100" dirty="0">
              <a:latin typeface="Arial"/>
              <a:cs typeface="Arial"/>
            </a:endParaRPr>
          </a:p>
        </p:txBody>
      </p:sp>
      <p:sp>
        <p:nvSpPr>
          <p:cNvPr id="1027" name="object 4">
            <a:extLst>
              <a:ext uri="{FF2B5EF4-FFF2-40B4-BE49-F238E27FC236}">
                <a16:creationId xmlns:a16="http://schemas.microsoft.com/office/drawing/2014/main" id="{BECE07FC-9F3D-D3E6-D879-0DF91C0F099E}"/>
              </a:ext>
            </a:extLst>
          </p:cNvPr>
          <p:cNvSpPr txBox="1"/>
          <p:nvPr/>
        </p:nvSpPr>
        <p:spPr>
          <a:xfrm>
            <a:off x="33377224" y="25421004"/>
            <a:ext cx="10292749"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r>
              <a:rPr lang="en-US" sz="2800" b="1" spc="22" dirty="0">
                <a:solidFill>
                  <a:srgbClr val="231F20"/>
                </a:solidFill>
                <a:latin typeface="Arial"/>
                <a:cs typeface="Arial"/>
              </a:rPr>
              <a:t>Acknowledgments: </a:t>
            </a:r>
          </a:p>
          <a:p>
            <a:pPr marR="11088">
              <a:spcAft>
                <a:spcPts val="1600"/>
              </a:spcAft>
            </a:pPr>
            <a:r>
              <a:rPr lang="en-US" sz="1600" spc="22" dirty="0">
                <a:solidFill>
                  <a:srgbClr val="231F20"/>
                </a:solidFill>
                <a:latin typeface="Arial"/>
                <a:cs typeface="Arial"/>
              </a:rPr>
              <a:t>Dr. Luke Etchison, Dylan Owensby, Chantelle Shuford, NCWRC.</a:t>
            </a:r>
          </a:p>
          <a:p>
            <a:pPr marR="11088">
              <a:spcAft>
                <a:spcPts val="1600"/>
              </a:spcAft>
            </a:pPr>
            <a:r>
              <a:rPr lang="en-US" sz="1600" spc="22" dirty="0">
                <a:solidFill>
                  <a:srgbClr val="231F20"/>
                </a:solidFill>
                <a:latin typeface="Arial"/>
                <a:cs typeface="Arial"/>
              </a:rPr>
              <a:t>Jason Mays, USFWS.</a:t>
            </a:r>
          </a:p>
          <a:p>
            <a:pPr marR="11088">
              <a:spcAft>
                <a:spcPts val="1600"/>
              </a:spcAft>
            </a:pPr>
            <a:r>
              <a:rPr lang="en-US" sz="1600" spc="22" dirty="0">
                <a:solidFill>
                  <a:srgbClr val="231F20"/>
                </a:solidFill>
                <a:latin typeface="Arial"/>
                <a:cs typeface="Arial"/>
              </a:rPr>
              <a:t>Dr. Keith Gibbs, Dr. Joe Pechmann, Dr. Oliver Larouche, WCU.</a:t>
            </a:r>
          </a:p>
          <a:p>
            <a:pPr marR="11088">
              <a:spcAft>
                <a:spcPts val="1600"/>
              </a:spcAft>
            </a:pPr>
            <a:r>
              <a:rPr lang="en-US" sz="1600" spc="22" dirty="0">
                <a:solidFill>
                  <a:srgbClr val="231F20"/>
                </a:solidFill>
                <a:latin typeface="Arial"/>
                <a:cs typeface="Arial"/>
              </a:rPr>
              <a:t>Dr. William McClarney, Jason Meador, Mainspring Conservation Trust.</a:t>
            </a:r>
          </a:p>
          <a:p>
            <a:pPr marR="11088">
              <a:spcAft>
                <a:spcPts val="1600"/>
              </a:spcAft>
            </a:pPr>
            <a:r>
              <a:rPr lang="en-US" sz="1600" spc="22" dirty="0">
                <a:solidFill>
                  <a:srgbClr val="231F20"/>
                </a:solidFill>
                <a:latin typeface="Arial"/>
                <a:cs typeface="Arial"/>
              </a:rPr>
              <a:t>The Sicklefin Working Group.</a:t>
            </a:r>
          </a:p>
          <a:p>
            <a:pPr marR="11088">
              <a:spcAft>
                <a:spcPts val="1600"/>
              </a:spcAft>
            </a:pPr>
            <a:r>
              <a:rPr lang="en-US" sz="1600" spc="22" dirty="0">
                <a:solidFill>
                  <a:srgbClr val="231F20"/>
                </a:solidFill>
                <a:latin typeface="Arial"/>
                <a:cs typeface="Arial"/>
              </a:rPr>
              <a:t>Warm Springs National Fish Hatchery </a:t>
            </a:r>
          </a:p>
          <a:p>
            <a:pPr marR="11088">
              <a:spcAft>
                <a:spcPts val="1600"/>
              </a:spcAft>
            </a:pPr>
            <a:r>
              <a:rPr lang="en-US" sz="1600" spc="22" dirty="0">
                <a:solidFill>
                  <a:srgbClr val="231F20"/>
                </a:solidFill>
                <a:latin typeface="Arial"/>
                <a:cs typeface="Arial"/>
              </a:rPr>
              <a:t>Josh Williford, Atley Elliott, Skyler </a:t>
            </a:r>
            <a:r>
              <a:rPr lang="en-US" sz="1600" spc="22" dirty="0" err="1">
                <a:solidFill>
                  <a:srgbClr val="231F20"/>
                </a:solidFill>
                <a:latin typeface="Arial"/>
                <a:cs typeface="Arial"/>
              </a:rPr>
              <a:t>Wechsberg</a:t>
            </a:r>
            <a:r>
              <a:rPr lang="en-US" sz="1600" spc="22" dirty="0">
                <a:solidFill>
                  <a:srgbClr val="231F20"/>
                </a:solidFill>
                <a:latin typeface="Arial"/>
                <a:cs typeface="Arial"/>
              </a:rPr>
              <a:t>, Katherine Hopkins, Quentin Lachance. </a:t>
            </a:r>
          </a:p>
        </p:txBody>
      </p:sp>
      <p:pic>
        <p:nvPicPr>
          <p:cNvPr id="1030" name="Picture 6" descr="North Carolina Wildlife Resources Commission | U.S. Fish &amp; Wildlife Service">
            <a:extLst>
              <a:ext uri="{FF2B5EF4-FFF2-40B4-BE49-F238E27FC236}">
                <a16:creationId xmlns:a16="http://schemas.microsoft.com/office/drawing/2014/main" id="{3E33C06B-F293-A6A5-A17D-6372B3BFBF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47101" y="29187048"/>
            <a:ext cx="3283228" cy="3249028"/>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58">
            <a:extLst>
              <a:ext uri="{FF2B5EF4-FFF2-40B4-BE49-F238E27FC236}">
                <a16:creationId xmlns:a16="http://schemas.microsoft.com/office/drawing/2014/main" id="{0C0B2A21-A718-02AD-432D-2FF8B59F99CE}"/>
              </a:ext>
            </a:extLst>
          </p:cNvPr>
          <p:cNvSpPr txBox="1"/>
          <p:nvPr/>
        </p:nvSpPr>
        <p:spPr>
          <a:xfrm>
            <a:off x="33224059" y="11549457"/>
            <a:ext cx="9253728" cy="756784"/>
          </a:xfrm>
          <a:prstGeom prst="rect">
            <a:avLst/>
          </a:prstGeom>
        </p:spPr>
        <p:txBody>
          <a:bodyPr vert="horz" wrap="square" lIns="0" tIns="0" rIns="0" bIns="0" rtlCol="0">
            <a:noAutofit/>
          </a:bodyPr>
          <a:lstStyle/>
          <a:p>
            <a:pPr marR="11088">
              <a:lnSpc>
                <a:spcPts val="2200"/>
              </a:lnSpc>
            </a:pPr>
            <a:r>
              <a:rPr lang="en-US" sz="1400" i="1" dirty="0">
                <a:solidFill>
                  <a:srgbClr val="000000"/>
                </a:solidFill>
                <a:latin typeface="Arial"/>
                <a:cs typeface="Arial"/>
              </a:rPr>
              <a:t>Figure 8. Table of results.</a:t>
            </a:r>
            <a:endParaRPr sz="1100" dirty="0">
              <a:latin typeface="Arial"/>
              <a:cs typeface="Arial"/>
            </a:endParaRPr>
          </a:p>
        </p:txBody>
      </p:sp>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75ACEF-391D-47B3-9980-8716402F3DC2}"/>
</file>

<file path=customXml/itemProps2.xml><?xml version="1.0" encoding="utf-8"?>
<ds:datastoreItem xmlns:ds="http://schemas.openxmlformats.org/officeDocument/2006/customXml" ds:itemID="{4E2C26F8-8148-41DC-A7F6-45BE73B116D0}"/>
</file>

<file path=customXml/itemProps3.xml><?xml version="1.0" encoding="utf-8"?>
<ds:datastoreItem xmlns:ds="http://schemas.openxmlformats.org/officeDocument/2006/customXml" ds:itemID="{423528FB-C86E-4705-B595-01368654F276}"/>
</file>

<file path=docProps/app.xml><?xml version="1.0" encoding="utf-8"?>
<Properties xmlns="http://schemas.openxmlformats.org/officeDocument/2006/extended-properties" xmlns:vt="http://schemas.openxmlformats.org/officeDocument/2006/docPropsVTypes">
  <TotalTime>537</TotalTime>
  <Words>886</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Georgia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Garrett McCarson</cp:lastModifiedBy>
  <cp:revision>39</cp:revision>
  <dcterms:created xsi:type="dcterms:W3CDTF">2018-03-07T15:08:45Z</dcterms:created>
  <dcterms:modified xsi:type="dcterms:W3CDTF">2026-03-16T21:52:12Z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2026-03-16T18:38:17Z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1abfcd42-311a-4094-99df-2da0591b4365</vt:lpwstr>
  </property>
  <property fmtid="{D5CDD505-2E9C-101B-9397-08002B2CF9AE}" pid="8" name="MSIP_Label_8d321b5f-a4ea-42e4-9273-2f91b9a1a708_ContentBits">
    <vt:lpwstr>0</vt:lpwstr>
  </property>
  <property fmtid="{D5CDD505-2E9C-101B-9397-08002B2CF9AE}" pid="9" name="MSIP_Label_8d321b5f-a4ea-42e4-9273-2f91b9a1a708_Tag">
    <vt:lpwstr>10, 3, 0, 1</vt:lpwstr>
  </property>
  <property fmtid="{D5CDD505-2E9C-101B-9397-08002B2CF9AE}" pid="10" name="ContentTypeId">
    <vt:lpwstr>0x010100A4F00AF83DCA604EA35A9588C58BF52F</vt:lpwstr>
  </property>
</Properties>
</file>