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2_1FE097A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4">
          <p15:clr>
            <a:srgbClr val="A4A3A4"/>
          </p15:clr>
        </p15:guide>
        <p15:guide id="2" pos="2678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7A6051-A50D-841E-AAC2-618A6E816174}" name="Amy Putnam" initials="AP" userId="S::awputnam@wcu.edu::c6a5352c-d9dd-4f7b-9fe7-cf4394ae3e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91344-443B-4CAA-A16D-D3309CE235BC}" v="46" dt="2026-03-14T14:11:0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2" autoAdjust="0"/>
  </p:normalViewPr>
  <p:slideViewPr>
    <p:cSldViewPr snapToGrid="0" snapToObjects="1" showGuides="1">
      <p:cViewPr varScale="1">
        <p:scale>
          <a:sx n="32" d="100"/>
          <a:sy n="32" d="100"/>
        </p:scale>
        <p:origin x="1296" y="126"/>
      </p:cViewPr>
      <p:guideLst>
        <p:guide orient="horz" pos="18474"/>
        <p:guide pos="2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2.xml"/><Relationship Id="rId5" Type="http://schemas.openxmlformats.org/officeDocument/2006/relationships/theme" Target="theme/theme1.xml"/><Relationship Id="rId10" Type="http://schemas.openxmlformats.org/officeDocument/2006/relationships/customXml" Target="../customXml/item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yson Mizlo" userId="17f4ab6ecdee0748" providerId="LiveId" clId="{BF549D35-9E0F-48F8-A293-590DD720B58E}"/>
    <pc:docChg chg="undo custSel modSld">
      <pc:chgData name="Grayson Mizlo" userId="17f4ab6ecdee0748" providerId="LiveId" clId="{BF549D35-9E0F-48F8-A293-590DD720B58E}" dt="2026-03-14T14:21:20.044" v="373" actId="20577"/>
      <pc:docMkLst>
        <pc:docMk/>
      </pc:docMkLst>
      <pc:sldChg chg="addSp delSp modSp mod">
        <pc:chgData name="Grayson Mizlo" userId="17f4ab6ecdee0748" providerId="LiveId" clId="{BF549D35-9E0F-48F8-A293-590DD720B58E}" dt="2026-03-14T14:21:20.044" v="373" actId="20577"/>
        <pc:sldMkLst>
          <pc:docMk/>
          <pc:sldMk cId="534812587" sldId="258"/>
        </pc:sldMkLst>
        <pc:spChg chg="add del mod">
          <ac:chgData name="Grayson Mizlo" userId="17f4ab6ecdee0748" providerId="LiveId" clId="{BF549D35-9E0F-48F8-A293-590DD720B58E}" dt="2026-03-14T14:04:33.547" v="203" actId="478"/>
          <ac:spMkLst>
            <pc:docMk/>
            <pc:sldMk cId="534812587" sldId="258"/>
            <ac:spMk id="2" creationId="{D39564A4-3D79-3AEE-1C90-CD1A45ADCD06}"/>
          </ac:spMkLst>
        </pc:spChg>
        <pc:spChg chg="add del mod">
          <ac:chgData name="Grayson Mizlo" userId="17f4ab6ecdee0748" providerId="LiveId" clId="{BF549D35-9E0F-48F8-A293-590DD720B58E}" dt="2026-03-14T14:04:33.147" v="202" actId="478"/>
          <ac:spMkLst>
            <pc:docMk/>
            <pc:sldMk cId="534812587" sldId="258"/>
            <ac:spMk id="4" creationId="{E389542B-E781-5632-F214-1961D5B39DC0}"/>
          </ac:spMkLst>
        </pc:spChg>
        <pc:spChg chg="add del mod">
          <ac:chgData name="Grayson Mizlo" userId="17f4ab6ecdee0748" providerId="LiveId" clId="{BF549D35-9E0F-48F8-A293-590DD720B58E}" dt="2026-03-14T14:04:02.021" v="197" actId="478"/>
          <ac:spMkLst>
            <pc:docMk/>
            <pc:sldMk cId="534812587" sldId="258"/>
            <ac:spMk id="6" creationId="{1783BE05-6CAD-03E8-C921-28D17FE24590}"/>
          </ac:spMkLst>
        </pc:spChg>
        <pc:spChg chg="add del mod">
          <ac:chgData name="Grayson Mizlo" userId="17f4ab6ecdee0748" providerId="LiveId" clId="{BF549D35-9E0F-48F8-A293-590DD720B58E}" dt="2026-03-14T14:04:25.907" v="200" actId="12084"/>
          <ac:spMkLst>
            <pc:docMk/>
            <pc:sldMk cId="534812587" sldId="258"/>
            <ac:spMk id="7" creationId="{7FE090F7-585D-13A5-4E4B-2A76C3E66B5F}"/>
          </ac:spMkLst>
        </pc:spChg>
        <pc:spChg chg="mod">
          <ac:chgData name="Grayson Mizlo" userId="17f4ab6ecdee0748" providerId="LiveId" clId="{BF549D35-9E0F-48F8-A293-590DD720B58E}" dt="2026-03-14T13:53:07.622" v="9" actId="403"/>
          <ac:spMkLst>
            <pc:docMk/>
            <pc:sldMk cId="534812587" sldId="258"/>
            <ac:spMk id="8" creationId="{9C85BB54-A3E9-50EC-6516-B5CDAEA65E6F}"/>
          </ac:spMkLst>
        </pc:spChg>
        <pc:spChg chg="mod">
          <ac:chgData name="Grayson Mizlo" userId="17f4ab6ecdee0748" providerId="LiveId" clId="{BF549D35-9E0F-48F8-A293-590DD720B58E}" dt="2026-03-14T14:20:13.324" v="363" actId="20577"/>
          <ac:spMkLst>
            <pc:docMk/>
            <pc:sldMk cId="534812587" sldId="258"/>
            <ac:spMk id="13" creationId="{00000000-0000-0000-0000-000000000000}"/>
          </ac:spMkLst>
        </pc:spChg>
        <pc:spChg chg="mod">
          <ac:chgData name="Grayson Mizlo" userId="17f4ab6ecdee0748" providerId="LiveId" clId="{BF549D35-9E0F-48F8-A293-590DD720B58E}" dt="2026-03-14T14:20:50.348" v="372" actId="20577"/>
          <ac:spMkLst>
            <pc:docMk/>
            <pc:sldMk cId="534812587" sldId="258"/>
            <ac:spMk id="17" creationId="{00000000-0000-0000-0000-000000000000}"/>
          </ac:spMkLst>
        </pc:spChg>
        <pc:spChg chg="add del mod">
          <ac:chgData name="Grayson Mizlo" userId="17f4ab6ecdee0748" providerId="LiveId" clId="{BF549D35-9E0F-48F8-A293-590DD720B58E}" dt="2026-03-14T14:03:58.518" v="196" actId="12084"/>
          <ac:spMkLst>
            <pc:docMk/>
            <pc:sldMk cId="534812587" sldId="258"/>
            <ac:spMk id="18" creationId="{8B183957-38FC-F1B5-7B5B-EC08ADB2332C}"/>
          </ac:spMkLst>
        </pc:spChg>
        <pc:spChg chg="add del mod">
          <ac:chgData name="Grayson Mizlo" userId="17f4ab6ecdee0748" providerId="LiveId" clId="{BF549D35-9E0F-48F8-A293-590DD720B58E}" dt="2026-03-14T14:04:30.161" v="201" actId="12084"/>
          <ac:spMkLst>
            <pc:docMk/>
            <pc:sldMk cId="534812587" sldId="258"/>
            <ac:spMk id="20" creationId="{B978CE71-606F-D7CB-20ED-893E994D5334}"/>
          </ac:spMkLst>
        </pc:spChg>
        <pc:spChg chg="mod">
          <ac:chgData name="Grayson Mizlo" userId="17f4ab6ecdee0748" providerId="LiveId" clId="{BF549D35-9E0F-48F8-A293-590DD720B58E}" dt="2026-03-14T14:19:04.442" v="347" actId="20577"/>
          <ac:spMkLst>
            <pc:docMk/>
            <pc:sldMk cId="534812587" sldId="258"/>
            <ac:spMk id="21" creationId="{00000000-0000-0000-0000-000000000000}"/>
          </ac:spMkLst>
        </pc:spChg>
        <pc:spChg chg="mod">
          <ac:chgData name="Grayson Mizlo" userId="17f4ab6ecdee0748" providerId="LiveId" clId="{BF549D35-9E0F-48F8-A293-590DD720B58E}" dt="2026-03-14T14:21:20.044" v="373" actId="20577"/>
          <ac:spMkLst>
            <pc:docMk/>
            <pc:sldMk cId="534812587" sldId="258"/>
            <ac:spMk id="26" creationId="{00000000-0000-0000-0000-000000000000}"/>
          </ac:spMkLst>
        </pc:spChg>
        <pc:spChg chg="mod">
          <ac:chgData name="Grayson Mizlo" userId="17f4ab6ecdee0748" providerId="LiveId" clId="{BF549D35-9E0F-48F8-A293-590DD720B58E}" dt="2026-03-14T13:53:23.251" v="19" actId="403"/>
          <ac:spMkLst>
            <pc:docMk/>
            <pc:sldMk cId="534812587" sldId="258"/>
            <ac:spMk id="27" creationId="{00000000-0000-0000-0000-000000000000}"/>
          </ac:spMkLst>
        </pc:spChg>
        <pc:spChg chg="mod">
          <ac:chgData name="Grayson Mizlo" userId="17f4ab6ecdee0748" providerId="LiveId" clId="{BF549D35-9E0F-48F8-A293-590DD720B58E}" dt="2026-03-14T13:59:52.931" v="50" actId="1076"/>
          <ac:spMkLst>
            <pc:docMk/>
            <pc:sldMk cId="534812587" sldId="258"/>
            <ac:spMk id="28" creationId="{00000000-0000-0000-0000-000000000000}"/>
          </ac:spMkLst>
        </pc:spChg>
        <pc:graphicFrameChg chg="add mod modGraphic">
          <ac:chgData name="Grayson Mizlo" userId="17f4ab6ecdee0748" providerId="LiveId" clId="{BF549D35-9E0F-48F8-A293-590DD720B58E}" dt="2026-03-14T14:11:02.969" v="345" actId="122"/>
          <ac:graphicFrameMkLst>
            <pc:docMk/>
            <pc:sldMk cId="534812587" sldId="258"/>
            <ac:graphicFrameMk id="22" creationId="{C53EE35A-68E7-F881-7DC1-30870524EA38}"/>
          </ac:graphicFrameMkLst>
        </pc:graphicFrameChg>
        <pc:graphicFrameChg chg="add mod">
          <ac:chgData name="Grayson Mizlo" userId="17f4ab6ecdee0748" providerId="LiveId" clId="{BF549D35-9E0F-48F8-A293-590DD720B58E}" dt="2026-03-14T14:09:18.049" v="328" actId="478"/>
          <ac:graphicFrameMkLst>
            <pc:docMk/>
            <pc:sldMk cId="534812587" sldId="258"/>
            <ac:graphicFrameMk id="24" creationId="{891C7EF4-3FC2-0C5F-6F81-2F66BEB1B709}"/>
          </ac:graphicFrameMkLst>
        </pc:graphicFrameChg>
        <pc:graphicFrameChg chg="add del mod">
          <ac:chgData name="Grayson Mizlo" userId="17f4ab6ecdee0748" providerId="LiveId" clId="{BF549D35-9E0F-48F8-A293-590DD720B58E}" dt="2026-03-14T14:10:26.039" v="340" actId="478"/>
          <ac:graphicFrameMkLst>
            <pc:docMk/>
            <pc:sldMk cId="534812587" sldId="258"/>
            <ac:graphicFrameMk id="25" creationId="{4CB3E900-DB1F-1A49-F8A3-E6CBEF0E790F}"/>
          </ac:graphicFrameMkLst>
        </pc:graphicFrameChg>
        <pc:graphicFrameChg chg="add del mod modGraphic">
          <ac:chgData name="Grayson Mizlo" userId="17f4ab6ecdee0748" providerId="LiveId" clId="{BF549D35-9E0F-48F8-A293-590DD720B58E}" dt="2026-03-14T14:09:34.567" v="333" actId="478"/>
          <ac:graphicFrameMkLst>
            <pc:docMk/>
            <pc:sldMk cId="534812587" sldId="258"/>
            <ac:graphicFrameMk id="29" creationId="{CF313235-0536-A840-16AB-25E53C3BE82C}"/>
          </ac:graphicFrameMkLst>
        </pc:graphicFrameChg>
        <pc:picChg chg="add del mod">
          <ac:chgData name="Grayson Mizlo" userId="17f4ab6ecdee0748" providerId="LiveId" clId="{BF549D35-9E0F-48F8-A293-590DD720B58E}" dt="2026-03-14T14:09:35.563" v="334" actId="478"/>
          <ac:picMkLst>
            <pc:docMk/>
            <pc:sldMk cId="534812587" sldId="258"/>
            <ac:picMk id="3" creationId="{EDDE80E9-4510-78B2-13C1-5699D578727E}"/>
          </ac:picMkLst>
        </pc:picChg>
        <pc:picChg chg="add del mod">
          <ac:chgData name="Grayson Mizlo" userId="17f4ab6ecdee0748" providerId="LiveId" clId="{BF549D35-9E0F-48F8-A293-590DD720B58E}" dt="2026-03-14T13:59:33.650" v="46" actId="478"/>
          <ac:picMkLst>
            <pc:docMk/>
            <pc:sldMk cId="534812587" sldId="258"/>
            <ac:picMk id="1026" creationId="{2CEB9274-B273-B533-8C25-CC96EB3845FD}"/>
          </ac:picMkLst>
        </pc:picChg>
      </pc:sldChg>
    </pc:docChg>
  </pc:docChgLst>
</pc:chgInfo>
</file>

<file path=ppt/comments/modernComment_102_1FE097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23D6BC-6573-4352-90EB-DA1C7C0F5689}" authorId="{9A7A6051-A50D-841E-AAC2-618A6E816174}" created="2026-03-11T11:24:32.35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4812587" sldId="258"/>
      <ac:spMk id="10" creationId="{00000000-0000-0000-0000-000000000000}"/>
    </ac:deMkLst>
    <p188:txBody>
      <a:bodyPr/>
      <a:lstStyle/>
      <a:p>
        <a:r>
          <a:rPr lang="en-US"/>
          <a:t>Make sure and put your credentials  BSN, RN
Chair:  Amy Putnam DNP, RN, CNE
Committee Candice Laney, DNP, RN, CNE </a:t>
        </a:r>
      </a:p>
    </p188:txBody>
  </p188:cm>
  <p188:cm id="{E7D6431E-BFA2-4E71-A0D4-114E4740EC0B}" authorId="{9A7A6051-A50D-841E-AAC2-618A6E816174}" created="2026-03-11T11:25:53.8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4812587" sldId="258"/>
      <ac:spMk id="13" creationId="{00000000-0000-0000-0000-000000000000}"/>
    </ac:deMkLst>
    <p188:txBody>
      <a:bodyPr/>
      <a:lstStyle/>
      <a:p>
        <a:r>
          <a:rPr lang="en-US"/>
          <a:t>Get rid of complete sentences and use bullets for each section.  Make the section headings bold and a color like blue or purple to give the poster some appeal; Once you decrease the words, you can enlarge the pictures.  
At the bottom of the poster to the right, put School of Nursing instead of Departments etc.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C2B9D9-F377-4BF7-8E40-659E1FE7915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287AB9-C5D2-44C9-8F8B-94854E138FE0}" type="pres">
      <dgm:prSet presAssocID="{CCC2B9D9-F377-4BF7-8E40-659E1FE79155}" presName="Name0" presStyleCnt="0">
        <dgm:presLayoutVars>
          <dgm:dir/>
          <dgm:resizeHandles val="exact"/>
        </dgm:presLayoutVars>
      </dgm:prSet>
      <dgm:spPr/>
    </dgm:pt>
  </dgm:ptLst>
  <dgm:cxnLst>
    <dgm:cxn modelId="{78DD733C-5B4C-4F7D-95E1-E338D52A85A4}" type="presOf" srcId="{CCC2B9D9-F377-4BF7-8E40-659E1FE79155}" destId="{B1287AB9-C5D2-44C9-8F8B-94854E138FE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93667-E143-4EAE-A407-1BDE80CD86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EFD13-2F30-47CF-97AB-7C191CFFEDBE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Credentials</a:t>
          </a:r>
        </a:p>
      </dgm:t>
    </dgm:pt>
    <dgm:pt modelId="{33E54F6D-3C81-47E9-80DC-51CE8812E066}" type="parTrans" cxnId="{599517EC-18DD-4BA1-A7D7-39410A6F3A39}">
      <dgm:prSet/>
      <dgm:spPr/>
      <dgm:t>
        <a:bodyPr/>
        <a:lstStyle/>
        <a:p>
          <a:endParaRPr lang="en-US"/>
        </a:p>
      </dgm:t>
    </dgm:pt>
    <dgm:pt modelId="{BB5BA46F-2979-42BC-B094-F6D2E038FE32}" type="sibTrans" cxnId="{599517EC-18DD-4BA1-A7D7-39410A6F3A39}">
      <dgm:prSet/>
      <dgm:spPr/>
      <dgm:t>
        <a:bodyPr/>
        <a:lstStyle/>
        <a:p>
          <a:endParaRPr lang="en-US"/>
        </a:p>
      </dgm:t>
    </dgm:pt>
    <dgm:pt modelId="{7E2F2643-FA4D-4A25-BC05-5604A939B3B9}">
      <dgm:prSet/>
      <dgm:spPr/>
      <dgm:t>
        <a:bodyPr/>
        <a:lstStyle/>
        <a:p>
          <a:pPr algn="ctr"/>
          <a:r>
            <a:rPr lang="en-US" dirty="0"/>
            <a:t>Earn your license</a:t>
          </a:r>
        </a:p>
      </dgm:t>
    </dgm:pt>
    <dgm:pt modelId="{99D1A2A6-336A-4650-A233-9E9DC679D489}" type="parTrans" cxnId="{3FED8B80-A319-4BEC-9A79-866E1FD9AB05}">
      <dgm:prSet/>
      <dgm:spPr/>
      <dgm:t>
        <a:bodyPr/>
        <a:lstStyle/>
        <a:p>
          <a:endParaRPr lang="en-US"/>
        </a:p>
      </dgm:t>
    </dgm:pt>
    <dgm:pt modelId="{93D8A808-A612-4942-A4DD-20D21AFFE201}" type="sibTrans" cxnId="{3FED8B80-A319-4BEC-9A79-866E1FD9AB05}">
      <dgm:prSet/>
      <dgm:spPr/>
      <dgm:t>
        <a:bodyPr/>
        <a:lstStyle/>
        <a:p>
          <a:endParaRPr lang="en-US"/>
        </a:p>
      </dgm:t>
    </dgm:pt>
    <dgm:pt modelId="{43BF33CC-6573-488C-B9D2-5C353FA87545}">
      <dgm:prSet/>
      <dgm:spPr>
        <a:solidFill>
          <a:srgbClr val="7030A0"/>
        </a:solidFill>
      </dgm:spPr>
      <dgm:t>
        <a:bodyPr/>
        <a:lstStyle/>
        <a:p>
          <a:r>
            <a:rPr lang="en-US"/>
            <a:t>Paid Job</a:t>
          </a:r>
          <a:endParaRPr lang="en-US" dirty="0"/>
        </a:p>
      </dgm:t>
    </dgm:pt>
    <dgm:pt modelId="{33BF882F-8676-4293-8DC9-600ADB456C7A}" type="parTrans" cxnId="{310C3762-30A1-4903-A22E-9B2130260133}">
      <dgm:prSet/>
      <dgm:spPr/>
      <dgm:t>
        <a:bodyPr/>
        <a:lstStyle/>
        <a:p>
          <a:endParaRPr lang="en-US"/>
        </a:p>
      </dgm:t>
    </dgm:pt>
    <dgm:pt modelId="{C5641C31-1C25-43AC-B462-84C6468BC1DC}" type="sibTrans" cxnId="{310C3762-30A1-4903-A22E-9B2130260133}">
      <dgm:prSet/>
      <dgm:spPr/>
      <dgm:t>
        <a:bodyPr/>
        <a:lstStyle/>
        <a:p>
          <a:endParaRPr lang="en-US"/>
        </a:p>
      </dgm:t>
    </dgm:pt>
    <dgm:pt modelId="{942E10E1-B485-4522-8D2C-270A0EBC5E74}">
      <dgm:prSet/>
      <dgm:spPr/>
      <dgm:t>
        <a:bodyPr/>
        <a:lstStyle/>
        <a:p>
          <a:pPr algn="ctr"/>
          <a:r>
            <a:rPr lang="en-US" dirty="0"/>
            <a:t>Earn a wage from day one</a:t>
          </a:r>
        </a:p>
      </dgm:t>
    </dgm:pt>
    <dgm:pt modelId="{BB6C37A4-8C24-4A6E-9F8A-42AB9977E563}" type="parTrans" cxnId="{9C794660-31D0-4908-8116-5AC3D33AD0B2}">
      <dgm:prSet/>
      <dgm:spPr/>
      <dgm:t>
        <a:bodyPr/>
        <a:lstStyle/>
        <a:p>
          <a:endParaRPr lang="en-US"/>
        </a:p>
      </dgm:t>
    </dgm:pt>
    <dgm:pt modelId="{07150062-E224-4BFF-9884-AEA35E51AAF6}" type="sibTrans" cxnId="{9C794660-31D0-4908-8116-5AC3D33AD0B2}">
      <dgm:prSet/>
      <dgm:spPr/>
      <dgm:t>
        <a:bodyPr/>
        <a:lstStyle/>
        <a:p>
          <a:endParaRPr lang="en-US"/>
        </a:p>
      </dgm:t>
    </dgm:pt>
    <dgm:pt modelId="{37BE7768-52EB-4E55-AD16-28F31B420474}">
      <dgm:prSet/>
      <dgm:spPr>
        <a:solidFill>
          <a:srgbClr val="7030A0"/>
        </a:solidFill>
      </dgm:spPr>
      <dgm:t>
        <a:bodyPr/>
        <a:lstStyle/>
        <a:p>
          <a:r>
            <a:rPr lang="en-US"/>
            <a:t>Education</a:t>
          </a:r>
          <a:endParaRPr lang="en-US" dirty="0"/>
        </a:p>
      </dgm:t>
    </dgm:pt>
    <dgm:pt modelId="{D0950AB5-CAC9-4524-8429-6A5CFE175F67}" type="parTrans" cxnId="{C7612E21-2B33-473B-A37B-FA508CCB16CD}">
      <dgm:prSet/>
      <dgm:spPr/>
      <dgm:t>
        <a:bodyPr/>
        <a:lstStyle/>
        <a:p>
          <a:endParaRPr lang="en-US"/>
        </a:p>
      </dgm:t>
    </dgm:pt>
    <dgm:pt modelId="{096AFCD3-A745-4C9B-B98C-81504E7E6CE7}" type="sibTrans" cxnId="{C7612E21-2B33-473B-A37B-FA508CCB16CD}">
      <dgm:prSet/>
      <dgm:spPr/>
      <dgm:t>
        <a:bodyPr/>
        <a:lstStyle/>
        <a:p>
          <a:endParaRPr lang="en-US"/>
        </a:p>
      </dgm:t>
    </dgm:pt>
    <dgm:pt modelId="{88D2CB0F-9B27-4520-9737-8BF173124010}">
      <dgm:prSet/>
      <dgm:spPr/>
      <dgm:t>
        <a:bodyPr/>
        <a:lstStyle/>
        <a:p>
          <a:pPr algn="ctr"/>
          <a:r>
            <a:rPr lang="en-US" dirty="0"/>
            <a:t>Gain knowledge from on-the-job training</a:t>
          </a:r>
        </a:p>
      </dgm:t>
    </dgm:pt>
    <dgm:pt modelId="{3032250D-4761-441C-B2C5-4FEB94695075}" type="parTrans" cxnId="{B32725EC-CF4C-452E-BB6D-1DB3C841B7AD}">
      <dgm:prSet/>
      <dgm:spPr/>
      <dgm:t>
        <a:bodyPr/>
        <a:lstStyle/>
        <a:p>
          <a:endParaRPr lang="en-US"/>
        </a:p>
      </dgm:t>
    </dgm:pt>
    <dgm:pt modelId="{5299284F-8B45-46D7-9B67-C42FED528660}" type="sibTrans" cxnId="{B32725EC-CF4C-452E-BB6D-1DB3C841B7AD}">
      <dgm:prSet/>
      <dgm:spPr/>
      <dgm:t>
        <a:bodyPr/>
        <a:lstStyle/>
        <a:p>
          <a:endParaRPr lang="en-US"/>
        </a:p>
      </dgm:t>
    </dgm:pt>
    <dgm:pt modelId="{A4998FDF-C0E0-4BC9-BC58-5C7849E24A88}" type="pres">
      <dgm:prSet presAssocID="{CE693667-E143-4EAE-A407-1BDE80CD86E9}" presName="linearFlow" presStyleCnt="0">
        <dgm:presLayoutVars>
          <dgm:dir/>
          <dgm:animLvl val="lvl"/>
          <dgm:resizeHandles val="exact"/>
        </dgm:presLayoutVars>
      </dgm:prSet>
      <dgm:spPr/>
    </dgm:pt>
    <dgm:pt modelId="{84403020-AE68-4B8D-A617-E11D747CEF8D}" type="pres">
      <dgm:prSet presAssocID="{A9AEFD13-2F30-47CF-97AB-7C191CFFEDBE}" presName="composite" presStyleCnt="0"/>
      <dgm:spPr/>
    </dgm:pt>
    <dgm:pt modelId="{3E6F4CAC-A158-47BF-AE95-E11F30A82624}" type="pres">
      <dgm:prSet presAssocID="{A9AEFD13-2F30-47CF-97AB-7C191CFFEDB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DD0309D-3C19-4820-AE00-8B35F5AF13FF}" type="pres">
      <dgm:prSet presAssocID="{A9AEFD13-2F30-47CF-97AB-7C191CFFEDBE}" presName="descendantText" presStyleLbl="alignAcc1" presStyleIdx="0" presStyleCnt="3">
        <dgm:presLayoutVars>
          <dgm:bulletEnabled val="1"/>
        </dgm:presLayoutVars>
      </dgm:prSet>
      <dgm:spPr/>
    </dgm:pt>
    <dgm:pt modelId="{D88F94B1-45E0-472E-B138-D1AF423F7227}" type="pres">
      <dgm:prSet presAssocID="{BB5BA46F-2979-42BC-B094-F6D2E038FE32}" presName="sp" presStyleCnt="0"/>
      <dgm:spPr/>
    </dgm:pt>
    <dgm:pt modelId="{046F74E3-7B38-4270-9E5E-97FE4E255937}" type="pres">
      <dgm:prSet presAssocID="{43BF33CC-6573-488C-B9D2-5C353FA87545}" presName="composite" presStyleCnt="0"/>
      <dgm:spPr/>
    </dgm:pt>
    <dgm:pt modelId="{EA14EC8B-F6E9-4099-9722-F4FDF985245F}" type="pres">
      <dgm:prSet presAssocID="{43BF33CC-6573-488C-B9D2-5C353FA8754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946D7E-C97D-4D94-BC8F-74ED496C9066}" type="pres">
      <dgm:prSet presAssocID="{43BF33CC-6573-488C-B9D2-5C353FA87545}" presName="descendantText" presStyleLbl="alignAcc1" presStyleIdx="1" presStyleCnt="3">
        <dgm:presLayoutVars>
          <dgm:bulletEnabled val="1"/>
        </dgm:presLayoutVars>
      </dgm:prSet>
      <dgm:spPr/>
    </dgm:pt>
    <dgm:pt modelId="{18077FCC-28B0-46C9-9D08-DD4A54EE9F74}" type="pres">
      <dgm:prSet presAssocID="{C5641C31-1C25-43AC-B462-84C6468BC1DC}" presName="sp" presStyleCnt="0"/>
      <dgm:spPr/>
    </dgm:pt>
    <dgm:pt modelId="{2546FDB9-3E87-4F8F-A9D6-87978ED43B6C}" type="pres">
      <dgm:prSet presAssocID="{37BE7768-52EB-4E55-AD16-28F31B420474}" presName="composite" presStyleCnt="0"/>
      <dgm:spPr/>
    </dgm:pt>
    <dgm:pt modelId="{57CA9D01-20B0-4FC1-A6B1-779CBFAD360C}" type="pres">
      <dgm:prSet presAssocID="{37BE7768-52EB-4E55-AD16-28F31B4204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2A80DD-92BE-4B05-B3C6-818653EDB54C}" type="pres">
      <dgm:prSet presAssocID="{37BE7768-52EB-4E55-AD16-28F31B4204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794B714-4373-4E71-BAB9-19A3FD60ADB6}" type="presOf" srcId="{7E2F2643-FA4D-4A25-BC05-5604A939B3B9}" destId="{6DD0309D-3C19-4820-AE00-8B35F5AF13FF}" srcOrd="0" destOrd="0" presId="urn:microsoft.com/office/officeart/2005/8/layout/chevron2"/>
    <dgm:cxn modelId="{C7612E21-2B33-473B-A37B-FA508CCB16CD}" srcId="{CE693667-E143-4EAE-A407-1BDE80CD86E9}" destId="{37BE7768-52EB-4E55-AD16-28F31B420474}" srcOrd="2" destOrd="0" parTransId="{D0950AB5-CAC9-4524-8429-6A5CFE175F67}" sibTransId="{096AFCD3-A745-4C9B-B98C-81504E7E6CE7}"/>
    <dgm:cxn modelId="{D98E3622-905C-4DD0-8A8C-5EFEC59D693F}" type="presOf" srcId="{942E10E1-B485-4522-8D2C-270A0EBC5E74}" destId="{67946D7E-C97D-4D94-BC8F-74ED496C9066}" srcOrd="0" destOrd="0" presId="urn:microsoft.com/office/officeart/2005/8/layout/chevron2"/>
    <dgm:cxn modelId="{9C794660-31D0-4908-8116-5AC3D33AD0B2}" srcId="{43BF33CC-6573-488C-B9D2-5C353FA87545}" destId="{942E10E1-B485-4522-8D2C-270A0EBC5E74}" srcOrd="0" destOrd="0" parTransId="{BB6C37A4-8C24-4A6E-9F8A-42AB9977E563}" sibTransId="{07150062-E224-4BFF-9884-AEA35E51AAF6}"/>
    <dgm:cxn modelId="{310C3762-30A1-4903-A22E-9B2130260133}" srcId="{CE693667-E143-4EAE-A407-1BDE80CD86E9}" destId="{43BF33CC-6573-488C-B9D2-5C353FA87545}" srcOrd="1" destOrd="0" parTransId="{33BF882F-8676-4293-8DC9-600ADB456C7A}" sibTransId="{C5641C31-1C25-43AC-B462-84C6468BC1DC}"/>
    <dgm:cxn modelId="{88A45B7C-FF49-4E98-871B-30934A1DBC08}" type="presOf" srcId="{CE693667-E143-4EAE-A407-1BDE80CD86E9}" destId="{A4998FDF-C0E0-4BC9-BC58-5C7849E24A88}" srcOrd="0" destOrd="0" presId="urn:microsoft.com/office/officeart/2005/8/layout/chevron2"/>
    <dgm:cxn modelId="{3FED8B80-A319-4BEC-9A79-866E1FD9AB05}" srcId="{A9AEFD13-2F30-47CF-97AB-7C191CFFEDBE}" destId="{7E2F2643-FA4D-4A25-BC05-5604A939B3B9}" srcOrd="0" destOrd="0" parTransId="{99D1A2A6-336A-4650-A233-9E9DC679D489}" sibTransId="{93D8A808-A612-4942-A4DD-20D21AFFE201}"/>
    <dgm:cxn modelId="{14A91FC5-B725-4652-867E-5F7C371F5BDB}" type="presOf" srcId="{A9AEFD13-2F30-47CF-97AB-7C191CFFEDBE}" destId="{3E6F4CAC-A158-47BF-AE95-E11F30A82624}" srcOrd="0" destOrd="0" presId="urn:microsoft.com/office/officeart/2005/8/layout/chevron2"/>
    <dgm:cxn modelId="{9E63ECC7-CB8B-401A-BB2B-8C4C522A498A}" type="presOf" srcId="{43BF33CC-6573-488C-B9D2-5C353FA87545}" destId="{EA14EC8B-F6E9-4099-9722-F4FDF985245F}" srcOrd="0" destOrd="0" presId="urn:microsoft.com/office/officeart/2005/8/layout/chevron2"/>
    <dgm:cxn modelId="{913986E0-2810-49C4-BB8B-D4BE3713FF03}" type="presOf" srcId="{37BE7768-52EB-4E55-AD16-28F31B420474}" destId="{57CA9D01-20B0-4FC1-A6B1-779CBFAD360C}" srcOrd="0" destOrd="0" presId="urn:microsoft.com/office/officeart/2005/8/layout/chevron2"/>
    <dgm:cxn modelId="{65AFAAE5-569A-4EC6-AF50-7428F7A847BF}" type="presOf" srcId="{88D2CB0F-9B27-4520-9737-8BF173124010}" destId="{8D2A80DD-92BE-4B05-B3C6-818653EDB54C}" srcOrd="0" destOrd="0" presId="urn:microsoft.com/office/officeart/2005/8/layout/chevron2"/>
    <dgm:cxn modelId="{599517EC-18DD-4BA1-A7D7-39410A6F3A39}" srcId="{CE693667-E143-4EAE-A407-1BDE80CD86E9}" destId="{A9AEFD13-2F30-47CF-97AB-7C191CFFEDBE}" srcOrd="0" destOrd="0" parTransId="{33E54F6D-3C81-47E9-80DC-51CE8812E066}" sibTransId="{BB5BA46F-2979-42BC-B094-F6D2E038FE32}"/>
    <dgm:cxn modelId="{B32725EC-CF4C-452E-BB6D-1DB3C841B7AD}" srcId="{37BE7768-52EB-4E55-AD16-28F31B420474}" destId="{88D2CB0F-9B27-4520-9737-8BF173124010}" srcOrd="0" destOrd="0" parTransId="{3032250D-4761-441C-B2C5-4FEB94695075}" sibTransId="{5299284F-8B45-46D7-9B67-C42FED528660}"/>
    <dgm:cxn modelId="{F9EF29BE-826B-4AD2-9247-934FF791061B}" type="presParOf" srcId="{A4998FDF-C0E0-4BC9-BC58-5C7849E24A88}" destId="{84403020-AE68-4B8D-A617-E11D747CEF8D}" srcOrd="0" destOrd="0" presId="urn:microsoft.com/office/officeart/2005/8/layout/chevron2"/>
    <dgm:cxn modelId="{F9A41C9C-6874-4457-A0CF-9758E475B7E8}" type="presParOf" srcId="{84403020-AE68-4B8D-A617-E11D747CEF8D}" destId="{3E6F4CAC-A158-47BF-AE95-E11F30A82624}" srcOrd="0" destOrd="0" presId="urn:microsoft.com/office/officeart/2005/8/layout/chevron2"/>
    <dgm:cxn modelId="{B53D8D13-5E86-4B2D-A4E8-5892B338471B}" type="presParOf" srcId="{84403020-AE68-4B8D-A617-E11D747CEF8D}" destId="{6DD0309D-3C19-4820-AE00-8B35F5AF13FF}" srcOrd="1" destOrd="0" presId="urn:microsoft.com/office/officeart/2005/8/layout/chevron2"/>
    <dgm:cxn modelId="{DF46F6BD-47B6-42A5-BCEB-6CD64DB63919}" type="presParOf" srcId="{A4998FDF-C0E0-4BC9-BC58-5C7849E24A88}" destId="{D88F94B1-45E0-472E-B138-D1AF423F7227}" srcOrd="1" destOrd="0" presId="urn:microsoft.com/office/officeart/2005/8/layout/chevron2"/>
    <dgm:cxn modelId="{BFA8A9F0-D3E0-4EDC-BCFA-BDCE13075626}" type="presParOf" srcId="{A4998FDF-C0E0-4BC9-BC58-5C7849E24A88}" destId="{046F74E3-7B38-4270-9E5E-97FE4E255937}" srcOrd="2" destOrd="0" presId="urn:microsoft.com/office/officeart/2005/8/layout/chevron2"/>
    <dgm:cxn modelId="{992732F7-CED9-4D71-B83D-8E85CC0F3970}" type="presParOf" srcId="{046F74E3-7B38-4270-9E5E-97FE4E255937}" destId="{EA14EC8B-F6E9-4099-9722-F4FDF985245F}" srcOrd="0" destOrd="0" presId="urn:microsoft.com/office/officeart/2005/8/layout/chevron2"/>
    <dgm:cxn modelId="{4101B418-E67D-404A-9F45-4DA52E911073}" type="presParOf" srcId="{046F74E3-7B38-4270-9E5E-97FE4E255937}" destId="{67946D7E-C97D-4D94-BC8F-74ED496C9066}" srcOrd="1" destOrd="0" presId="urn:microsoft.com/office/officeart/2005/8/layout/chevron2"/>
    <dgm:cxn modelId="{728796FA-549C-4863-B361-BB49F9F80435}" type="presParOf" srcId="{A4998FDF-C0E0-4BC9-BC58-5C7849E24A88}" destId="{18077FCC-28B0-46C9-9D08-DD4A54EE9F74}" srcOrd="3" destOrd="0" presId="urn:microsoft.com/office/officeart/2005/8/layout/chevron2"/>
    <dgm:cxn modelId="{AE40F3F3-7C13-4F41-BFF6-BB136DB9056C}" type="presParOf" srcId="{A4998FDF-C0E0-4BC9-BC58-5C7849E24A88}" destId="{2546FDB9-3E87-4F8F-A9D6-87978ED43B6C}" srcOrd="4" destOrd="0" presId="urn:microsoft.com/office/officeart/2005/8/layout/chevron2"/>
    <dgm:cxn modelId="{BDE814D7-6C04-490F-9F22-9DC25EF21E29}" type="presParOf" srcId="{2546FDB9-3E87-4F8F-A9D6-87978ED43B6C}" destId="{57CA9D01-20B0-4FC1-A6B1-779CBFAD360C}" srcOrd="0" destOrd="0" presId="urn:microsoft.com/office/officeart/2005/8/layout/chevron2"/>
    <dgm:cxn modelId="{77DDA97F-7EBB-442F-9C5B-74BAB359A9CB}" type="presParOf" srcId="{2546FDB9-3E87-4F8F-A9D6-87978ED43B6C}" destId="{8D2A80DD-92BE-4B05-B3C6-818653EDB5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F4CAC-A158-47BF-AE95-E11F30A82624}">
      <dsp:nvSpPr>
        <dsp:cNvPr id="0" name=""/>
        <dsp:cNvSpPr/>
      </dsp:nvSpPr>
      <dsp:spPr>
        <a:xfrm rot="5400000">
          <a:off x="-473573" y="476968"/>
          <a:ext cx="3157159" cy="2210011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Credentials</a:t>
          </a:r>
        </a:p>
      </dsp:txBody>
      <dsp:txXfrm rot="-5400000">
        <a:off x="2" y="1108400"/>
        <a:ext cx="2210011" cy="947148"/>
      </dsp:txXfrm>
    </dsp:sp>
    <dsp:sp modelId="{6DD0309D-3C19-4820-AE00-8B35F5AF13FF}">
      <dsp:nvSpPr>
        <dsp:cNvPr id="0" name=""/>
        <dsp:cNvSpPr/>
      </dsp:nvSpPr>
      <dsp:spPr>
        <a:xfrm rot="5400000">
          <a:off x="5074136" y="-2860730"/>
          <a:ext cx="2052153" cy="7780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38735" rIns="38735" bIns="38735" numCol="1" spcCol="1270" anchor="ctr" anchorCtr="0">
          <a:noAutofit/>
        </a:bodyPr>
        <a:lstStyle/>
        <a:p>
          <a:pPr marL="285750" lvl="1" indent="-285750" algn="ctr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kern="1200" dirty="0"/>
            <a:t>Earn your license</a:t>
          </a:r>
        </a:p>
      </dsp:txBody>
      <dsp:txXfrm rot="-5400000">
        <a:off x="2210011" y="103573"/>
        <a:ext cx="7680225" cy="1851797"/>
      </dsp:txXfrm>
    </dsp:sp>
    <dsp:sp modelId="{EA14EC8B-F6E9-4099-9722-F4FDF985245F}">
      <dsp:nvSpPr>
        <dsp:cNvPr id="0" name=""/>
        <dsp:cNvSpPr/>
      </dsp:nvSpPr>
      <dsp:spPr>
        <a:xfrm rot="5400000">
          <a:off x="-473573" y="3448418"/>
          <a:ext cx="3157159" cy="2210011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Paid Job</a:t>
          </a:r>
          <a:endParaRPr lang="en-US" sz="3700" kern="1200" dirty="0"/>
        </a:p>
      </dsp:txBody>
      <dsp:txXfrm rot="-5400000">
        <a:off x="2" y="4079850"/>
        <a:ext cx="2210011" cy="947148"/>
      </dsp:txXfrm>
    </dsp:sp>
    <dsp:sp modelId="{67946D7E-C97D-4D94-BC8F-74ED496C9066}">
      <dsp:nvSpPr>
        <dsp:cNvPr id="0" name=""/>
        <dsp:cNvSpPr/>
      </dsp:nvSpPr>
      <dsp:spPr>
        <a:xfrm rot="5400000">
          <a:off x="5074136" y="110719"/>
          <a:ext cx="2052153" cy="7780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38735" rIns="38735" bIns="38735" numCol="1" spcCol="1270" anchor="ctr" anchorCtr="0">
          <a:noAutofit/>
        </a:bodyPr>
        <a:lstStyle/>
        <a:p>
          <a:pPr marL="285750" lvl="1" indent="-285750" algn="ctr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kern="1200" dirty="0"/>
            <a:t>Earn a wage from day one</a:t>
          </a:r>
        </a:p>
      </dsp:txBody>
      <dsp:txXfrm rot="-5400000">
        <a:off x="2210011" y="3075022"/>
        <a:ext cx="7680225" cy="1851797"/>
      </dsp:txXfrm>
    </dsp:sp>
    <dsp:sp modelId="{57CA9D01-20B0-4FC1-A6B1-779CBFAD360C}">
      <dsp:nvSpPr>
        <dsp:cNvPr id="0" name=""/>
        <dsp:cNvSpPr/>
      </dsp:nvSpPr>
      <dsp:spPr>
        <a:xfrm rot="5400000">
          <a:off x="-473573" y="6419868"/>
          <a:ext cx="3157159" cy="2210011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Education</a:t>
          </a:r>
          <a:endParaRPr lang="en-US" sz="3700" kern="1200" dirty="0"/>
        </a:p>
      </dsp:txBody>
      <dsp:txXfrm rot="-5400000">
        <a:off x="2" y="7051300"/>
        <a:ext cx="2210011" cy="947148"/>
      </dsp:txXfrm>
    </dsp:sp>
    <dsp:sp modelId="{8D2A80DD-92BE-4B05-B3C6-818653EDB54C}">
      <dsp:nvSpPr>
        <dsp:cNvPr id="0" name=""/>
        <dsp:cNvSpPr/>
      </dsp:nvSpPr>
      <dsp:spPr>
        <a:xfrm rot="5400000">
          <a:off x="5074136" y="3082169"/>
          <a:ext cx="2052153" cy="7780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3832" tIns="38735" rIns="38735" bIns="38735" numCol="1" spcCol="1270" anchor="ctr" anchorCtr="0">
          <a:noAutofit/>
        </a:bodyPr>
        <a:lstStyle/>
        <a:p>
          <a:pPr marL="285750" lvl="1" indent="-285750" algn="ctr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kern="1200" dirty="0"/>
            <a:t>Gain knowledge from on-the-job training</a:t>
          </a:r>
        </a:p>
      </dsp:txBody>
      <dsp:txXfrm rot="-5400000">
        <a:off x="2210011" y="6046472"/>
        <a:ext cx="7680225" cy="185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600" b="1"/>
            </a:lvl4pPr>
            <a:lvl5pPr marL="8778240" indent="0">
              <a:buNone/>
              <a:defRPr sz="7600" b="1"/>
            </a:lvl5pPr>
            <a:lvl6pPr marL="10972800" indent="0">
              <a:buNone/>
              <a:defRPr sz="7600" b="1"/>
            </a:lvl6pPr>
            <a:lvl7pPr marL="13167360" indent="0">
              <a:buNone/>
              <a:defRPr sz="7600" b="1"/>
            </a:lvl7pPr>
            <a:lvl8pPr marL="15361920" indent="0">
              <a:buNone/>
              <a:defRPr sz="7600" b="1"/>
            </a:lvl8pPr>
            <a:lvl9pPr marL="1755648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600" b="1"/>
            </a:lvl4pPr>
            <a:lvl5pPr marL="8778240" indent="0">
              <a:buNone/>
              <a:defRPr sz="7600" b="1"/>
            </a:lvl5pPr>
            <a:lvl6pPr marL="10972800" indent="0">
              <a:buNone/>
              <a:defRPr sz="7600" b="1"/>
            </a:lvl6pPr>
            <a:lvl7pPr marL="13167360" indent="0">
              <a:buNone/>
              <a:defRPr sz="7600" b="1"/>
            </a:lvl7pPr>
            <a:lvl8pPr marL="15361920" indent="0">
              <a:buNone/>
              <a:defRPr sz="7600" b="1"/>
            </a:lvl8pPr>
            <a:lvl9pPr marL="1755648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4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7564-EFFA-A944-A1A7-83D830D96081}" type="datetimeFigureOut">
              <a:rPr lang="en-US" smtClean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microsoft.com/office/2018/10/relationships/comments" Target="../comments/modernComment_102_1FE097AB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emf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e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om Novice to Expert - Blog: Digital Financial Reporting (using XBRL) -  XBRL-based structured digital financial reporting">
            <a:extLst>
              <a:ext uri="{FF2B5EF4-FFF2-40B4-BE49-F238E27FC236}">
                <a16:creationId xmlns:a16="http://schemas.microsoft.com/office/drawing/2014/main" id="{6723F661-2A4F-C501-48E4-291041D3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516" y="12069709"/>
            <a:ext cx="10594728" cy="67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r ultimate guide to Kolb's experiential learning cycle &amp; styles | Riipen">
            <a:extLst>
              <a:ext uri="{FF2B5EF4-FFF2-40B4-BE49-F238E27FC236}">
                <a16:creationId xmlns:a16="http://schemas.microsoft.com/office/drawing/2014/main" id="{A33098BF-C046-F91A-14CC-CD9C99DE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118" y="16437459"/>
            <a:ext cx="12463669" cy="124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175200"/>
            <a:ext cx="43891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591" y="30810256"/>
            <a:ext cx="3609975" cy="1476375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620351" y="947171"/>
            <a:ext cx="41646975" cy="24145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5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1828800">
              <a:lnSpc>
                <a:spcPts val="9000"/>
              </a:lnSpc>
              <a:defRPr/>
            </a:pPr>
            <a:r>
              <a:rPr lang="en-US" sz="9600" kern="0" dirty="0">
                <a:solidFill>
                  <a:srgbClr val="7030A0"/>
                </a:solidFill>
                <a:latin typeface="Ariel"/>
              </a:rPr>
              <a:t>Reviving the Tradition: Leveraging Apprenticeship Models in Nursing Education – </a:t>
            </a:r>
          </a:p>
          <a:p>
            <a:pPr algn="ctr" defTabSz="1828800">
              <a:lnSpc>
                <a:spcPts val="9000"/>
              </a:lnSpc>
              <a:defRPr/>
            </a:pPr>
            <a:r>
              <a:rPr lang="en-US" sz="9600" kern="0" dirty="0">
                <a:solidFill>
                  <a:srgbClr val="7030A0"/>
                </a:solidFill>
                <a:latin typeface="Ariel"/>
              </a:rPr>
              <a:t>							An Integrative Literature Review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377950" y="2182674"/>
            <a:ext cx="32918400" cy="2223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024"/>
              </a:lnSpc>
            </a:pPr>
            <a:r>
              <a:rPr lang="en-US" sz="5000" spc="-142" dirty="0">
                <a:latin typeface="Ariel"/>
                <a:cs typeface="Arial"/>
              </a:rPr>
              <a:t>Grayson Lewis Mizlo, BSN, RN, CRRN, MSN Nurse Educator Student</a:t>
            </a:r>
          </a:p>
          <a:p>
            <a:pPr>
              <a:lnSpc>
                <a:spcPts val="6024"/>
              </a:lnSpc>
            </a:pPr>
            <a:r>
              <a:rPr lang="en-US" sz="5000" dirty="0">
                <a:latin typeface="Ariel"/>
                <a:cs typeface="Arial"/>
              </a:rPr>
              <a:t>Chair: Amy Putnam DNP, RN, CNE</a:t>
            </a:r>
          </a:p>
          <a:p>
            <a:pPr>
              <a:lnSpc>
                <a:spcPts val="6024"/>
              </a:lnSpc>
            </a:pPr>
            <a:r>
              <a:rPr lang="en-US" sz="5000" dirty="0">
                <a:latin typeface="Ariel"/>
                <a:cs typeface="Arial"/>
              </a:rPr>
              <a:t>Committee: Candice Laney, DNP, RN, CNE</a:t>
            </a:r>
          </a:p>
        </p:txBody>
      </p:sp>
      <p:sp>
        <p:nvSpPr>
          <p:cNvPr id="13" name="object 4"/>
          <p:cNvSpPr txBox="1"/>
          <p:nvPr/>
        </p:nvSpPr>
        <p:spPr>
          <a:xfrm>
            <a:off x="1342033" y="5581789"/>
            <a:ext cx="9253728" cy="2509527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sz="7200" b="1" dirty="0">
                <a:solidFill>
                  <a:srgbClr val="7030A0"/>
                </a:solidFill>
                <a:latin typeface="Ariel"/>
                <a:cs typeface="Arial"/>
              </a:rPr>
              <a:t>ABSTRACT</a:t>
            </a:r>
            <a:endParaRPr lang="en-US" sz="7200" b="1" dirty="0">
              <a:solidFill>
                <a:srgbClr val="7030A0"/>
              </a:solidFill>
              <a:latin typeface="Ariel"/>
              <a:cs typeface="Arial"/>
            </a:endParaRP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Nursing education is facing clinical placement shortages and faculty limitations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Apprenticeship models are emerging as a strategy to potentially strengthen experiential learning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Integrative review evaluating the viability of nurse apprenticeship frameworks for prelicensure nursing students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Findings suggest improved clinical immersion, support transition to practice, and organizational benefits for healthcare systems.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Standardization of apprenticeship models is needed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Scalability studies are needed for full integration</a:t>
            </a:r>
            <a:endParaRPr lang="en-US" sz="4400" dirty="0">
              <a:effectLst/>
              <a:latin typeface="Ari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Keywords: </a:t>
            </a:r>
            <a:r>
              <a:rPr lang="en-US" sz="4400" dirty="0">
                <a:effectLst/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nursing education, nurse apprenticeship, experiential learning, transition to practice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spc="22" dirty="0">
              <a:latin typeface="Ari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spc="22" dirty="0">
              <a:latin typeface="Ari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spc="22" dirty="0">
              <a:solidFill>
                <a:srgbClr val="231F20"/>
              </a:solidFill>
              <a:latin typeface="Ariel"/>
              <a:cs typeface="Arial"/>
            </a:endParaRPr>
          </a:p>
          <a:p>
            <a:pPr marR="11088"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e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sz="2800" spc="22" dirty="0">
              <a:solidFill>
                <a:srgbClr val="231F20"/>
              </a:solidFill>
              <a:latin typeface="Arie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73431" y="5545967"/>
            <a:ext cx="21272502" cy="23781508"/>
            <a:chOff x="11309348" y="6007774"/>
            <a:chExt cx="21272502" cy="25379740"/>
          </a:xfrm>
        </p:grpSpPr>
        <p:sp>
          <p:nvSpPr>
            <p:cNvPr id="14" name="object 140"/>
            <p:cNvSpPr/>
            <p:nvPr/>
          </p:nvSpPr>
          <p:spPr>
            <a:xfrm>
              <a:off x="11309348" y="6007774"/>
              <a:ext cx="0" cy="25379740"/>
            </a:xfrm>
            <a:custGeom>
              <a:avLst/>
              <a:gdLst/>
              <a:ahLst/>
              <a:cxnLst/>
              <a:rect l="l" t="t" r="r" b="b"/>
              <a:pathLst>
                <a:path h="11627485">
                  <a:moveTo>
                    <a:pt x="0" y="0"/>
                  </a:moveTo>
                  <a:lnTo>
                    <a:pt x="0" y="11626894"/>
                  </a:lnTo>
                </a:path>
              </a:pathLst>
            </a:custGeom>
            <a:ln w="5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41"/>
            <p:cNvSpPr/>
            <p:nvPr/>
          </p:nvSpPr>
          <p:spPr>
            <a:xfrm>
              <a:off x="21939250" y="6007774"/>
              <a:ext cx="0" cy="25379740"/>
            </a:xfrm>
            <a:custGeom>
              <a:avLst/>
              <a:gdLst/>
              <a:ahLst/>
              <a:cxnLst/>
              <a:rect l="l" t="t" r="r" b="b"/>
              <a:pathLst>
                <a:path h="11627485">
                  <a:moveTo>
                    <a:pt x="0" y="0"/>
                  </a:moveTo>
                  <a:lnTo>
                    <a:pt x="0" y="11626894"/>
                  </a:lnTo>
                </a:path>
              </a:pathLst>
            </a:custGeom>
            <a:ln w="5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42"/>
            <p:cNvSpPr/>
            <p:nvPr/>
          </p:nvSpPr>
          <p:spPr>
            <a:xfrm>
              <a:off x="32581850" y="6007774"/>
              <a:ext cx="0" cy="25379740"/>
            </a:xfrm>
            <a:custGeom>
              <a:avLst/>
              <a:gdLst/>
              <a:ahLst/>
              <a:cxnLst/>
              <a:rect l="l" t="t" r="r" b="b"/>
              <a:pathLst>
                <a:path h="11627485">
                  <a:moveTo>
                    <a:pt x="0" y="0"/>
                  </a:moveTo>
                  <a:lnTo>
                    <a:pt x="0" y="11626894"/>
                  </a:lnTo>
                </a:path>
              </a:pathLst>
            </a:custGeom>
            <a:ln w="5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4"/>
          <p:cNvSpPr txBox="1"/>
          <p:nvPr/>
        </p:nvSpPr>
        <p:spPr>
          <a:xfrm>
            <a:off x="11691144" y="20255165"/>
            <a:ext cx="9450604" cy="53404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7200" b="1" spc="22" dirty="0">
                <a:solidFill>
                  <a:srgbClr val="7030A0"/>
                </a:solidFill>
                <a:latin typeface="Ariel"/>
                <a:cs typeface="Arial"/>
              </a:rPr>
              <a:t>THEMES / OBJECTIVES</a:t>
            </a:r>
            <a:endParaRPr lang="en-US" sz="7200" b="1" spc="22" dirty="0">
              <a:solidFill>
                <a:srgbClr val="7030A0"/>
              </a:solidFill>
              <a:latin typeface="Arial"/>
              <a:cs typeface="Arial"/>
            </a:endParaRP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spc="22" dirty="0">
                <a:latin typeface="Ariel"/>
                <a:cs typeface="Arial"/>
              </a:rPr>
              <a:t>Clinical Competency Development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spc="22" dirty="0">
                <a:latin typeface="Ariel"/>
                <a:cs typeface="Arial"/>
              </a:rPr>
              <a:t>Transition to Practice and Workforce Readiness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spc="22" dirty="0">
                <a:latin typeface="Ariel"/>
                <a:cs typeface="Arial"/>
              </a:rPr>
              <a:t>Professional Identity Formation and Belonging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spc="22" dirty="0">
                <a:latin typeface="Ariel"/>
                <a:cs typeface="Arial"/>
              </a:rPr>
              <a:t>Financial and Institutional Impact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spc="22" dirty="0">
                <a:latin typeface="Ariel"/>
                <a:cs typeface="Arial"/>
              </a:rPr>
              <a:t>Policy and Regulatory Implications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22847817" y="6663665"/>
            <a:ext cx="9253728" cy="105609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Electronic Databases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PubMed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Elsevier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ResearchGate</a:t>
            </a:r>
          </a:p>
          <a:p>
            <a:pPr lvl="1">
              <a:lnSpc>
                <a:spcPts val="4000"/>
              </a:lnSpc>
              <a:spcAft>
                <a:spcPts val="1600"/>
              </a:spcAft>
            </a:pPr>
            <a:endParaRPr lang="en-US" sz="4400" spc="22" dirty="0">
              <a:latin typeface="Ariel"/>
              <a:cs typeface="Arial"/>
            </a:endParaRPr>
          </a:p>
          <a:p>
            <a:pPr marL="457200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Inclusion Criteria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Peer-reviewed literature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Published in English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2013-2026</a:t>
            </a:r>
          </a:p>
          <a:p>
            <a:pPr lvl="1">
              <a:lnSpc>
                <a:spcPts val="4000"/>
              </a:lnSpc>
              <a:spcAft>
                <a:spcPts val="1600"/>
              </a:spcAft>
            </a:pPr>
            <a:endParaRPr lang="en-US" sz="4400" spc="22" dirty="0">
              <a:latin typeface="Ariel"/>
              <a:cs typeface="Arial"/>
            </a:endParaRPr>
          </a:p>
          <a:p>
            <a:pPr marL="457200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19 Articles Included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Initial Search</a:t>
            </a:r>
            <a:r>
              <a:rPr lang="en-US" sz="4400" spc="22">
                <a:latin typeface="Ariel"/>
                <a:cs typeface="Arial"/>
              </a:rPr>
              <a:t>: 8,647 </a:t>
            </a:r>
            <a:r>
              <a:rPr lang="en-US" sz="4400" spc="22" dirty="0">
                <a:latin typeface="Ariel"/>
                <a:cs typeface="Arial"/>
              </a:rPr>
              <a:t>Articles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Filtered Results: 132 Articles</a:t>
            </a:r>
          </a:p>
          <a:p>
            <a:pPr marL="956188" lvl="1" indent="-457200">
              <a:lnSpc>
                <a:spcPts val="4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Full Text Reviewed: 132</a:t>
            </a:r>
          </a:p>
        </p:txBody>
      </p:sp>
      <p:sp>
        <p:nvSpPr>
          <p:cNvPr id="27" name="object 107"/>
          <p:cNvSpPr txBox="1"/>
          <p:nvPr/>
        </p:nvSpPr>
        <p:spPr>
          <a:xfrm>
            <a:off x="22550018" y="5953455"/>
            <a:ext cx="9253728" cy="8071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Aft>
                <a:spcPts val="1000"/>
              </a:spcAft>
            </a:pPr>
            <a:r>
              <a:rPr lang="en-US" sz="7200" b="1" spc="22" dirty="0">
                <a:solidFill>
                  <a:srgbClr val="7030A0"/>
                </a:solidFill>
                <a:latin typeface="Ariel"/>
                <a:cs typeface="Arial"/>
              </a:rPr>
              <a:t>METHODOLOGY</a:t>
            </a:r>
            <a:endParaRPr sz="7200" dirty="0">
              <a:solidFill>
                <a:srgbClr val="7030A0"/>
              </a:solidFill>
              <a:latin typeface="Arie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32832810" y="15137576"/>
            <a:ext cx="11271878" cy="6350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spc="22" dirty="0">
                <a:solidFill>
                  <a:srgbClr val="7030A0"/>
                </a:solidFill>
                <a:latin typeface="Ariel"/>
                <a:cs typeface="Arial"/>
              </a:rPr>
              <a:t>THEORETICAL FRAMEWORK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Kolb’s Experiential Learning Theory (1984)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spc="22" dirty="0">
                <a:latin typeface="Ariel"/>
                <a:cs typeface="Arial"/>
              </a:rPr>
              <a:t>Benner’s Novice to Expert Theory (1984)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32582572" y="5450149"/>
            <a:ext cx="11271876" cy="2150780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7200" b="1" spc="22" dirty="0">
                <a:solidFill>
                  <a:srgbClr val="7030A0"/>
                </a:solidFill>
                <a:latin typeface="Ariel"/>
                <a:cs typeface="Arial"/>
              </a:rPr>
              <a:t>CONCLUSIONS AND RECOMMENDATIONS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Apprenticeship-aligned education increases clinical immersion and supports earlier professional socialization and mentorship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Improved workforce readiness and reduced orientation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Further research is needed to evaluate long-term outcomes, scalability, and the effectiveness of apprenticeship integration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Apprenticeship models may strengthen the connection between nursing education and clinical workforce preparation</a:t>
            </a: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400" spc="22" dirty="0">
              <a:solidFill>
                <a:srgbClr val="231F20"/>
              </a:solidFill>
              <a:effectLst/>
              <a:latin typeface="Ariel"/>
              <a:ea typeface="Calibri" panose="020F0502020204030204" pitchFamily="34" charset="0"/>
              <a:cs typeface="Arial"/>
            </a:endParaRPr>
          </a:p>
          <a:p>
            <a:pPr marL="571500" indent="-571500">
              <a:lnSpc>
                <a:spcPts val="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23" name="object 107"/>
          <p:cNvSpPr txBox="1"/>
          <p:nvPr/>
        </p:nvSpPr>
        <p:spPr>
          <a:xfrm>
            <a:off x="22616089" y="11861667"/>
            <a:ext cx="9253728" cy="64513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  <a:spcAft>
                <a:spcPts val="1000"/>
              </a:spcAft>
            </a:pPr>
            <a:endParaRPr lang="en-US" sz="2800" b="1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33236305" y="27714683"/>
            <a:ext cx="9253728" cy="1416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4400" b="1" dirty="0">
                <a:latin typeface="Ariel"/>
                <a:cs typeface="Arial"/>
              </a:rPr>
              <a:t>REFERENCES</a:t>
            </a:r>
          </a:p>
          <a:p>
            <a:pPr>
              <a:spcAft>
                <a:spcPts val="1000"/>
              </a:spcAft>
            </a:pPr>
            <a:r>
              <a:rPr lang="en-US" sz="4400" dirty="0">
                <a:latin typeface="Ariel"/>
                <a:cs typeface="Arial"/>
              </a:rPr>
              <a:t>References are provided on handout.</a:t>
            </a:r>
          </a:p>
          <a:p>
            <a:pPr>
              <a:spcAft>
                <a:spcPts val="1000"/>
              </a:spcAft>
            </a:pP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object 140"/>
          <p:cNvSpPr/>
          <p:nvPr/>
        </p:nvSpPr>
        <p:spPr>
          <a:xfrm rot="5400000" flipH="1">
            <a:off x="21893173" y="-16059458"/>
            <a:ext cx="45719" cy="41147999"/>
          </a:xfrm>
          <a:custGeom>
            <a:avLst/>
            <a:gdLst/>
            <a:ahLst/>
            <a:cxnLst/>
            <a:rect l="l" t="t" r="r" b="b"/>
            <a:pathLst>
              <a:path h="11627485">
                <a:moveTo>
                  <a:pt x="0" y="0"/>
                </a:moveTo>
                <a:lnTo>
                  <a:pt x="0" y="11626894"/>
                </a:lnTo>
              </a:path>
            </a:pathLst>
          </a:custGeom>
          <a:ln w="5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"/>
          <p:cNvSpPr txBox="1"/>
          <p:nvPr/>
        </p:nvSpPr>
        <p:spPr>
          <a:xfrm>
            <a:off x="9607549" y="30677068"/>
            <a:ext cx="32918400" cy="176509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ts val="4322"/>
              </a:lnSpc>
            </a:pPr>
            <a:r>
              <a:rPr lang="en-US" sz="3600" i="1" spc="-22" dirty="0">
                <a:solidFill>
                  <a:srgbClr val="C1A775"/>
                </a:solidFill>
                <a:latin typeface="Arial"/>
                <a:cs typeface="Arial"/>
              </a:rPr>
              <a:t>School of Nursing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BB54-A3E9-50EC-6516-B5CDAEA65E6F}"/>
              </a:ext>
            </a:extLst>
          </p:cNvPr>
          <p:cNvSpPr txBox="1"/>
          <p:nvPr/>
        </p:nvSpPr>
        <p:spPr>
          <a:xfrm>
            <a:off x="12015619" y="4839012"/>
            <a:ext cx="933504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>
              <a:solidFill>
                <a:srgbClr val="7030A0"/>
              </a:solidFill>
              <a:latin typeface="Ariel"/>
            </a:endParaRP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Ariel"/>
              </a:rPr>
              <a:t>INTRO / GOALS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Purpose: review literature examining nurse apprenticeship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Evaluate apprenticeship-aligned clinical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el"/>
              </a:rPr>
              <a:t>Examine effects on student readiness for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>
              <a:latin typeface="Arie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51B47A-48AE-E23F-E21D-DE4671BBE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44" y="22089444"/>
            <a:ext cx="10416675" cy="6909728"/>
          </a:xfrm>
          <a:prstGeom prst="rect">
            <a:avLst/>
          </a:prstGeom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891C7EF4-3FC2-0C5F-6F81-2F66BEB1B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94235"/>
              </p:ext>
            </p:extLst>
          </p:nvPr>
        </p:nvGraphicFramePr>
        <p:xfrm>
          <a:off x="32796171" y="17917931"/>
          <a:ext cx="5422392" cy="325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53EE35A-68E7-F881-7DC1-30870524E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722359"/>
              </p:ext>
            </p:extLst>
          </p:nvPr>
        </p:nvGraphicFramePr>
        <p:xfrm>
          <a:off x="33111310" y="18229763"/>
          <a:ext cx="9990415" cy="910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348125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00AF83DCA604EA35A9588C58BF52F" ma:contentTypeVersion="12" ma:contentTypeDescription="Create a new document." ma:contentTypeScope="" ma:versionID="b4d4d0479e09f0d8d62b1a10033de0a9">
  <xsd:schema xmlns:xsd="http://www.w3.org/2001/XMLSchema" xmlns:xs="http://www.w3.org/2001/XMLSchema" xmlns:p="http://schemas.microsoft.com/office/2006/metadata/properties" xmlns:ns2="d4ab2ec3-2a52-47f9-9a11-c025a7a01941" xmlns:ns3="710a3416-c9ec-433a-8ee9-a9af64f7785e" targetNamespace="http://schemas.microsoft.com/office/2006/metadata/properties" ma:root="true" ma:fieldsID="929a06ee0f7841c76656f6a123def511" ns2:_="" ns3:_="">
    <xsd:import namespace="d4ab2ec3-2a52-47f9-9a11-c025a7a01941"/>
    <xsd:import namespace="710a3416-c9ec-433a-8ee9-a9af64f7785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b2ec3-2a52-47f9-9a11-c025a7a019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153e1a-6dd8-49b1-99b5-62373a7b77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3416-c9ec-433a-8ee9-a9af64f7785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659e4a2-e24c-45cd-9259-904a2b13a87b}" ma:internalName="TaxCatchAll" ma:showField="CatchAllData" ma:web="710a3416-c9ec-433a-8ee9-a9af64f778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0a3416-c9ec-433a-8ee9-a9af64f7785e" xsi:nil="true"/>
    <ReferenceId xmlns="d4ab2ec3-2a52-47f9-9a11-c025a7a01941" xsi:nil="true"/>
    <lcf76f155ced4ddcb4097134ff3c332f xmlns="d4ab2ec3-2a52-47f9-9a11-c025a7a019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06DED-401A-429B-BEA0-4D60F02E2805}"/>
</file>

<file path=customXml/itemProps2.xml><?xml version="1.0" encoding="utf-8"?>
<ds:datastoreItem xmlns:ds="http://schemas.openxmlformats.org/officeDocument/2006/customXml" ds:itemID="{9FD2DC68-F5E4-45FF-BCCE-F94533506A36}"/>
</file>

<file path=customXml/itemProps3.xml><?xml version="1.0" encoding="utf-8"?>
<ds:datastoreItem xmlns:ds="http://schemas.openxmlformats.org/officeDocument/2006/customXml" ds:itemID="{ADFD3F60-6E43-4F8F-A4E6-4FED947C78B8}"/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312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Ariel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Balentine</dc:creator>
  <cp:keywords/>
  <dc:description/>
  <cp:lastModifiedBy>Grayson Mizlo</cp:lastModifiedBy>
  <cp:revision>42</cp:revision>
  <dcterms:created xsi:type="dcterms:W3CDTF">2018-03-07T15:08:45Z</dcterms:created>
  <dcterms:modified xsi:type="dcterms:W3CDTF">2026-03-14T14:21:28Z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2024-02-25T12:29:05Z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f4f81a3b-424f-48c2-a93f-7e9bd300bc29</vt:lpwstr>
  </property>
  <property fmtid="{D5CDD505-2E9C-101B-9397-08002B2CF9AE}" pid="8" name="MSIP_Label_8d321b5f-a4ea-42e4-9273-2f91b9a1a708_ContentBits">
    <vt:lpwstr>0</vt:lpwstr>
  </property>
  <property fmtid="{D5CDD505-2E9C-101B-9397-08002B2CF9AE}" pid="9" name="ContentTypeId">
    <vt:lpwstr>0x010100A4F00AF83DCA604EA35A9588C58BF52F</vt:lpwstr>
  </property>
</Properties>
</file>