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authors.xml" ContentType="application/vnd.ms-powerpoint.authors+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43891200" cy="32918400"/>
  <p:notesSz cx="6858000" cy="9144000"/>
  <p:embeddedFontLst>
    <p:embeddedFont>
      <p:font typeface="Oswald" panose="00000500000000000000" pitchFamily="2" charset="0"/>
      <p:regular r:id="rId4"/>
      <p:bold r:id="rId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6C3C88-B6E0-5A9F-F601-E6C92614FA9F}" name="Emily Virtue" initials="EV" userId="S::evirtue@wcu.edu::bf8d9a0e-6965-4b7d-a54c-38a8e9fb39e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248C"/>
    <a:srgbClr val="492F92"/>
    <a:srgbClr val="5A2781"/>
    <a:srgbClr val="C59A53"/>
    <a:srgbClr val="D3B545"/>
    <a:srgbClr val="D3A31D"/>
    <a:srgbClr val="50358D"/>
    <a:srgbClr val="D299EB"/>
    <a:srgbClr val="EAE5FB"/>
    <a:srgbClr val="D0C6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5EB8CC1-6235-40D5-A940-74A48B892104}">
  <a:tblStyle styleId="{35EB8CC1-6235-40D5-A940-74A48B89210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4643"/>
  </p:normalViewPr>
  <p:slideViewPr>
    <p:cSldViewPr snapToGrid="0">
      <p:cViewPr>
        <p:scale>
          <a:sx n="24" d="100"/>
          <a:sy n="24" d="100"/>
        </p:scale>
        <p:origin x="172" y="-1804"/>
      </p:cViewPr>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3.xml"/><Relationship Id="rId3" Type="http://schemas.openxmlformats.org/officeDocument/2006/relationships/notesMaster" Target="notesMasters/notesMaster1.xml"/><Relationship Id="rId7" Type="http://schemas.openxmlformats.org/officeDocument/2006/relationships/viewProps" Target="view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1.xml"/><Relationship Id="rId5" Type="http://schemas.openxmlformats.org/officeDocument/2006/relationships/font" Target="fonts/font2.fntdata"/><Relationship Id="rId10" Type="http://schemas.microsoft.com/office/2018/10/relationships/authors" Target="authors.xml"/><Relationship Id="rId4" Type="http://schemas.openxmlformats.org/officeDocument/2006/relationships/font" Target="fonts/font1.fntdata"/><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ree-power-point-templates.com/presentation-poster-template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r>
              <a:rPr lang="en" dirty="0">
                <a:solidFill>
                  <a:schemeClr val="dk1"/>
                </a:solidFill>
              </a:rPr>
              <a:t>Download more </a:t>
            </a:r>
            <a:r>
              <a:rPr lang="en" u="sng" dirty="0">
                <a:solidFill>
                  <a:schemeClr val="accent5"/>
                </a:solidFill>
                <a:hlinkClick r:id="rId3">
                  <a:extLst>
                    <a:ext uri="{A12FA001-AC4F-418D-AE19-62706E023703}">
                      <ahyp:hlinkClr xmlns:ahyp="http://schemas.microsoft.com/office/drawing/2018/hyperlinkcolor" val="tx"/>
                    </a:ext>
                  </a:extLst>
                </a:hlinkClick>
              </a:rPr>
              <a:t>poster presentation templates</a:t>
            </a:r>
            <a:r>
              <a:rPr lang="en" dirty="0">
                <a:solidFill>
                  <a:schemeClr val="dk1"/>
                </a:solidFill>
              </a:rPr>
              <a:t> from </a:t>
            </a:r>
            <a:r>
              <a:rPr lang="en" dirty="0" err="1">
                <a:solidFill>
                  <a:schemeClr val="dk1"/>
                </a:solidFill>
              </a:rPr>
              <a:t>FPPT.com</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free-power-point-templates.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496200" y="4765280"/>
            <a:ext cx="40899001" cy="131367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a:endParaRPr/>
          </a:p>
        </p:txBody>
      </p:sp>
      <p:sp>
        <p:nvSpPr>
          <p:cNvPr id="11" name="Google Shape;11;p2"/>
          <p:cNvSpPr txBox="1">
            <a:spLocks noGrp="1"/>
          </p:cNvSpPr>
          <p:nvPr>
            <p:ph type="subTitle" idx="1"/>
          </p:nvPr>
        </p:nvSpPr>
        <p:spPr>
          <a:xfrm>
            <a:off x="1496160" y="18138400"/>
            <a:ext cx="40899001" cy="5072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a:endParaRPr/>
          </a:p>
        </p:txBody>
      </p:sp>
      <p:sp>
        <p:nvSpPr>
          <p:cNvPr id="12" name="Google Shape;12;p2"/>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496160" y="7079200"/>
            <a:ext cx="40899001" cy="125664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a:spLocks noGrp="1"/>
          </p:cNvSpPr>
          <p:nvPr>
            <p:ph type="body" idx="1"/>
          </p:nvPr>
        </p:nvSpPr>
        <p:spPr>
          <a:xfrm>
            <a:off x="1496160" y="20174241"/>
            <a:ext cx="40899001" cy="8325000"/>
          </a:xfrm>
          <a:prstGeom prst="rect">
            <a:avLst/>
          </a:prstGeom>
        </p:spPr>
        <p:txBody>
          <a:bodyPr spcFirstLastPara="1" wrap="square" lIns="487600" tIns="487600" rIns="487600" bIns="487600" anchor="t" anchorCtr="0">
            <a:noAutofit/>
          </a:bodyPr>
          <a:lstStyle>
            <a:lvl1pPr marL="457200" lvl="0" indent="-838200" algn="ctr">
              <a:spcBef>
                <a:spcPts val="0"/>
              </a:spcBef>
              <a:spcAft>
                <a:spcPts val="0"/>
              </a:spcAft>
              <a:buSzPts val="9600"/>
              <a:buChar char="●"/>
              <a:defRPr/>
            </a:lvl1pPr>
            <a:lvl2pPr marL="914400" lvl="1" indent="-704850" algn="ctr">
              <a:spcBef>
                <a:spcPts val="8500"/>
              </a:spcBef>
              <a:spcAft>
                <a:spcPts val="0"/>
              </a:spcAft>
              <a:buSzPts val="7500"/>
              <a:buChar char="○"/>
              <a:defRPr/>
            </a:lvl2pPr>
            <a:lvl3pPr marL="1371600" lvl="2" indent="-704850" algn="ctr">
              <a:spcBef>
                <a:spcPts val="8500"/>
              </a:spcBef>
              <a:spcAft>
                <a:spcPts val="0"/>
              </a:spcAft>
              <a:buSzPts val="7500"/>
              <a:buChar char="■"/>
              <a:defRPr/>
            </a:lvl3pPr>
            <a:lvl4pPr marL="1828800" lvl="3" indent="-704850" algn="ctr">
              <a:spcBef>
                <a:spcPts val="8500"/>
              </a:spcBef>
              <a:spcAft>
                <a:spcPts val="0"/>
              </a:spcAft>
              <a:buSzPts val="7500"/>
              <a:buChar char="●"/>
              <a:defRPr/>
            </a:lvl4pPr>
            <a:lvl5pPr marL="2286000" lvl="4" indent="-704850" algn="ctr">
              <a:spcBef>
                <a:spcPts val="8500"/>
              </a:spcBef>
              <a:spcAft>
                <a:spcPts val="0"/>
              </a:spcAft>
              <a:buSzPts val="7500"/>
              <a:buChar char="○"/>
              <a:defRPr/>
            </a:lvl5pPr>
            <a:lvl6pPr marL="2743200" lvl="5" indent="-704850" algn="ctr">
              <a:spcBef>
                <a:spcPts val="8500"/>
              </a:spcBef>
              <a:spcAft>
                <a:spcPts val="0"/>
              </a:spcAft>
              <a:buSzPts val="7500"/>
              <a:buChar char="■"/>
              <a:defRPr/>
            </a:lvl6pPr>
            <a:lvl7pPr marL="3200400" lvl="6" indent="-704850" algn="ctr">
              <a:spcBef>
                <a:spcPts val="8500"/>
              </a:spcBef>
              <a:spcAft>
                <a:spcPts val="0"/>
              </a:spcAft>
              <a:buSzPts val="7500"/>
              <a:buChar char="●"/>
              <a:defRPr/>
            </a:lvl7pPr>
            <a:lvl8pPr marL="3657600" lvl="7" indent="-704850" algn="ctr">
              <a:spcBef>
                <a:spcPts val="8500"/>
              </a:spcBef>
              <a:spcAft>
                <a:spcPts val="0"/>
              </a:spcAft>
              <a:buSzPts val="7500"/>
              <a:buChar char="○"/>
              <a:defRPr/>
            </a:lvl8pPr>
            <a:lvl9pPr marL="4114800" lvl="8" indent="-704850" algn="ctr">
              <a:spcBef>
                <a:spcPts val="8500"/>
              </a:spcBef>
              <a:spcAft>
                <a:spcPts val="8500"/>
              </a:spcAft>
              <a:buSzPts val="7500"/>
              <a:buChar char="■"/>
              <a:defRPr/>
            </a:lvl9pPr>
          </a:lstStyle>
          <a:p>
            <a:endParaRPr/>
          </a:p>
        </p:txBody>
      </p:sp>
      <p:sp>
        <p:nvSpPr>
          <p:cNvPr id="47" name="Google Shape;47;p11"/>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pic>
        <p:nvPicPr>
          <p:cNvPr id="50" name="Google Shape;50;p12" descr="logo.png">
            <a:hlinkClick r:id="rId2"/>
          </p:cNvPr>
          <p:cNvPicPr preferRelativeResize="0"/>
          <p:nvPr/>
        </p:nvPicPr>
        <p:blipFill>
          <a:blip r:embed="rId3">
            <a:alphaModFix/>
          </a:blip>
          <a:stretch>
            <a:fillRect/>
          </a:stretch>
        </p:blipFill>
        <p:spPr>
          <a:xfrm>
            <a:off x="2347999" y="1143000"/>
            <a:ext cx="7177000" cy="2333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496160" y="13765441"/>
            <a:ext cx="40899001" cy="5387400"/>
          </a:xfrm>
          <a:prstGeom prst="rect">
            <a:avLst/>
          </a:prstGeom>
        </p:spPr>
        <p:txBody>
          <a:bodyPr spcFirstLastPara="1" wrap="square" lIns="487600" tIns="487600" rIns="487600" bIns="487600" anchor="ctr" anchorCtr="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15" name="Google Shape;15;p3"/>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18" name="Google Shape;18;p4"/>
          <p:cNvSpPr txBox="1">
            <a:spLocks noGrp="1"/>
          </p:cNvSpPr>
          <p:nvPr>
            <p:ph type="body" idx="1"/>
          </p:nvPr>
        </p:nvSpPr>
        <p:spPr>
          <a:xfrm>
            <a:off x="1496160" y="7375840"/>
            <a:ext cx="40899001" cy="21864900"/>
          </a:xfrm>
          <a:prstGeom prst="rect">
            <a:avLst/>
          </a:prstGeom>
        </p:spPr>
        <p:txBody>
          <a:bodyPr spcFirstLastPara="1" wrap="square" lIns="487600" tIns="487600" rIns="487600" bIns="487600" anchor="t"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19" name="Google Shape;19;p4"/>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2" name="Google Shape;22;p5"/>
          <p:cNvSpPr txBox="1">
            <a:spLocks noGrp="1"/>
          </p:cNvSpPr>
          <p:nvPr>
            <p:ph type="body" idx="1"/>
          </p:nvPr>
        </p:nvSpPr>
        <p:spPr>
          <a:xfrm>
            <a:off x="1496160" y="7375840"/>
            <a:ext cx="19199399"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3" name="Google Shape;23;p5"/>
          <p:cNvSpPr txBox="1">
            <a:spLocks noGrp="1"/>
          </p:cNvSpPr>
          <p:nvPr>
            <p:ph type="body" idx="2"/>
          </p:nvPr>
        </p:nvSpPr>
        <p:spPr>
          <a:xfrm>
            <a:off x="23195520" y="7375840"/>
            <a:ext cx="19199399"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4" name="Google Shape;24;p5"/>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496160" y="2848160"/>
            <a:ext cx="40899001"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7" name="Google Shape;27;p6"/>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496160" y="3555840"/>
            <a:ext cx="13478401" cy="4836600"/>
          </a:xfrm>
          <a:prstGeom prst="rect">
            <a:avLst/>
          </a:prstGeom>
        </p:spPr>
        <p:txBody>
          <a:bodyPr spcFirstLastPara="1" wrap="square" lIns="487600" tIns="487600" rIns="487600" bIns="487600" anchor="b" anchorCtr="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a:endParaRPr/>
          </a:p>
        </p:txBody>
      </p:sp>
      <p:sp>
        <p:nvSpPr>
          <p:cNvPr id="30" name="Google Shape;30;p7"/>
          <p:cNvSpPr txBox="1">
            <a:spLocks noGrp="1"/>
          </p:cNvSpPr>
          <p:nvPr>
            <p:ph type="body" idx="1"/>
          </p:nvPr>
        </p:nvSpPr>
        <p:spPr>
          <a:xfrm>
            <a:off x="1496160" y="8893440"/>
            <a:ext cx="13478401" cy="20348100"/>
          </a:xfrm>
          <a:prstGeom prst="rect">
            <a:avLst/>
          </a:prstGeom>
        </p:spPr>
        <p:txBody>
          <a:bodyPr spcFirstLastPara="1" wrap="square" lIns="487600" tIns="487600" rIns="487600" bIns="487600" anchor="t" anchorCtr="0">
            <a:noAutofit/>
          </a:bodyPr>
          <a:lstStyle>
            <a:lvl1pPr marL="457200" lvl="0" indent="-635000">
              <a:spcBef>
                <a:spcPts val="0"/>
              </a:spcBef>
              <a:spcAft>
                <a:spcPts val="0"/>
              </a:spcAft>
              <a:buSzPts val="6400"/>
              <a:buChar char="●"/>
              <a:defRPr sz="6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31" name="Google Shape;31;p7"/>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2353200" y="2880960"/>
            <a:ext cx="30565501" cy="26181001"/>
          </a:xfrm>
          <a:prstGeom prst="rect">
            <a:avLst/>
          </a:prstGeom>
        </p:spPr>
        <p:txBody>
          <a:bodyPr spcFirstLastPara="1" wrap="square" lIns="487600" tIns="487600" rIns="487600" bIns="487600" anchor="ctr" anchorCtr="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a:endParaRPr/>
          </a:p>
        </p:txBody>
      </p:sp>
      <p:sp>
        <p:nvSpPr>
          <p:cNvPr id="34" name="Google Shape;34;p8"/>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21945600" y="-800"/>
            <a:ext cx="21945600" cy="32918401"/>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1274400" y="7892320"/>
            <a:ext cx="19416900" cy="94866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a:endParaRPr/>
          </a:p>
        </p:txBody>
      </p:sp>
      <p:sp>
        <p:nvSpPr>
          <p:cNvPr id="38" name="Google Shape;38;p9"/>
          <p:cNvSpPr txBox="1">
            <a:spLocks noGrp="1"/>
          </p:cNvSpPr>
          <p:nvPr>
            <p:ph type="subTitle" idx="1"/>
          </p:nvPr>
        </p:nvSpPr>
        <p:spPr>
          <a:xfrm>
            <a:off x="1274400" y="17939680"/>
            <a:ext cx="19416900" cy="7904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a:endParaRPr/>
          </a:p>
        </p:txBody>
      </p:sp>
      <p:sp>
        <p:nvSpPr>
          <p:cNvPr id="39" name="Google Shape;39;p9"/>
          <p:cNvSpPr txBox="1">
            <a:spLocks noGrp="1"/>
          </p:cNvSpPr>
          <p:nvPr>
            <p:ph type="body" idx="2"/>
          </p:nvPr>
        </p:nvSpPr>
        <p:spPr>
          <a:xfrm>
            <a:off x="23709600" y="4634080"/>
            <a:ext cx="18417601" cy="23648701"/>
          </a:xfrm>
          <a:prstGeom prst="rect">
            <a:avLst/>
          </a:prstGeom>
        </p:spPr>
        <p:txBody>
          <a:bodyPr spcFirstLastPara="1" wrap="square" lIns="487600" tIns="487600" rIns="487600" bIns="487600" anchor="ctr"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40" name="Google Shape;40;p9"/>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496160" y="27075681"/>
            <a:ext cx="28794299" cy="3872700"/>
          </a:xfrm>
          <a:prstGeom prst="rect">
            <a:avLst/>
          </a:prstGeom>
        </p:spPr>
        <p:txBody>
          <a:bodyPr spcFirstLastPara="1" wrap="square" lIns="487600" tIns="487600" rIns="487600" bIns="487600" anchor="ctr" anchorCtr="0">
            <a:noAutofit/>
          </a:bodyPr>
          <a:lstStyle>
            <a:lvl1pPr marL="457200" lvl="0" indent="-228600">
              <a:lnSpc>
                <a:spcPct val="100000"/>
              </a:lnSpc>
              <a:spcBef>
                <a:spcPts val="0"/>
              </a:spcBef>
              <a:spcAft>
                <a:spcPts val="0"/>
              </a:spcAft>
              <a:buSzPts val="9600"/>
              <a:buNone/>
              <a:defRPr/>
            </a:lvl1pPr>
          </a:lstStyle>
          <a:p>
            <a:endParaRPr/>
          </a:p>
        </p:txBody>
      </p:sp>
      <p:sp>
        <p:nvSpPr>
          <p:cNvPr id="43" name="Google Shape;43;p10"/>
          <p:cNvSpPr txBox="1">
            <a:spLocks noGrp="1"/>
          </p:cNvSpPr>
          <p:nvPr>
            <p:ph type="sldNum" idx="12"/>
          </p:nvPr>
        </p:nvSpPr>
        <p:spPr>
          <a:xfrm>
            <a:off x="40667797"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496160" y="2848160"/>
            <a:ext cx="40899001" cy="3665400"/>
          </a:xfrm>
          <a:prstGeom prst="rect">
            <a:avLst/>
          </a:prstGeom>
          <a:noFill/>
          <a:ln>
            <a:noFill/>
          </a:ln>
        </p:spPr>
        <p:txBody>
          <a:bodyPr spcFirstLastPara="1" wrap="square" lIns="487600" tIns="487600" rIns="487600" bIns="487600" anchor="t" anchorCtr="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a:endParaRPr/>
          </a:p>
        </p:txBody>
      </p:sp>
      <p:sp>
        <p:nvSpPr>
          <p:cNvPr id="7" name="Google Shape;7;p1"/>
          <p:cNvSpPr txBox="1">
            <a:spLocks noGrp="1"/>
          </p:cNvSpPr>
          <p:nvPr>
            <p:ph type="body" idx="1"/>
          </p:nvPr>
        </p:nvSpPr>
        <p:spPr>
          <a:xfrm>
            <a:off x="1496160" y="7375840"/>
            <a:ext cx="40899001" cy="21864900"/>
          </a:xfrm>
          <a:prstGeom prst="rect">
            <a:avLst/>
          </a:prstGeom>
          <a:noFill/>
          <a:ln>
            <a:noFill/>
          </a:ln>
        </p:spPr>
        <p:txBody>
          <a:bodyPr spcFirstLastPara="1" wrap="square" lIns="487600" tIns="487600" rIns="487600" bIns="487600" anchor="t" anchorCtr="0">
            <a:noAutofit/>
          </a:bodyPr>
          <a:lstStyle>
            <a:lvl1pPr marL="457200" lvl="0" indent="-838200">
              <a:lnSpc>
                <a:spcPct val="115000"/>
              </a:lnSpc>
              <a:spcBef>
                <a:spcPts val="0"/>
              </a:spcBef>
              <a:spcAft>
                <a:spcPts val="0"/>
              </a:spcAft>
              <a:buClr>
                <a:schemeClr val="dk2"/>
              </a:buClr>
              <a:buSzPts val="9600"/>
              <a:buChar char="●"/>
              <a:defRPr sz="9600">
                <a:solidFill>
                  <a:schemeClr val="dk2"/>
                </a:solidFill>
              </a:defRPr>
            </a:lvl1pPr>
            <a:lvl2pPr marL="914400" lvl="1" indent="-704850">
              <a:lnSpc>
                <a:spcPct val="115000"/>
              </a:lnSpc>
              <a:spcBef>
                <a:spcPts val="8500"/>
              </a:spcBef>
              <a:spcAft>
                <a:spcPts val="0"/>
              </a:spcAft>
              <a:buClr>
                <a:schemeClr val="dk2"/>
              </a:buClr>
              <a:buSzPts val="7500"/>
              <a:buChar char="○"/>
              <a:defRPr sz="7500">
                <a:solidFill>
                  <a:schemeClr val="dk2"/>
                </a:solidFill>
              </a:defRPr>
            </a:lvl2pPr>
            <a:lvl3pPr marL="1371600" lvl="2" indent="-704850">
              <a:lnSpc>
                <a:spcPct val="115000"/>
              </a:lnSpc>
              <a:spcBef>
                <a:spcPts val="8500"/>
              </a:spcBef>
              <a:spcAft>
                <a:spcPts val="0"/>
              </a:spcAft>
              <a:buClr>
                <a:schemeClr val="dk2"/>
              </a:buClr>
              <a:buSzPts val="7500"/>
              <a:buChar char="■"/>
              <a:defRPr sz="7500">
                <a:solidFill>
                  <a:schemeClr val="dk2"/>
                </a:solidFill>
              </a:defRPr>
            </a:lvl3pPr>
            <a:lvl4pPr marL="1828800" lvl="3" indent="-704850">
              <a:lnSpc>
                <a:spcPct val="115000"/>
              </a:lnSpc>
              <a:spcBef>
                <a:spcPts val="8500"/>
              </a:spcBef>
              <a:spcAft>
                <a:spcPts val="0"/>
              </a:spcAft>
              <a:buClr>
                <a:schemeClr val="dk2"/>
              </a:buClr>
              <a:buSzPts val="7500"/>
              <a:buChar char="●"/>
              <a:defRPr sz="7500">
                <a:solidFill>
                  <a:schemeClr val="dk2"/>
                </a:solidFill>
              </a:defRPr>
            </a:lvl4pPr>
            <a:lvl5pPr marL="2286000" lvl="4" indent="-704850">
              <a:lnSpc>
                <a:spcPct val="115000"/>
              </a:lnSpc>
              <a:spcBef>
                <a:spcPts val="8500"/>
              </a:spcBef>
              <a:spcAft>
                <a:spcPts val="0"/>
              </a:spcAft>
              <a:buClr>
                <a:schemeClr val="dk2"/>
              </a:buClr>
              <a:buSzPts val="7500"/>
              <a:buChar char="○"/>
              <a:defRPr sz="7500">
                <a:solidFill>
                  <a:schemeClr val="dk2"/>
                </a:solidFill>
              </a:defRPr>
            </a:lvl5pPr>
            <a:lvl6pPr marL="2743200" lvl="5" indent="-704850">
              <a:lnSpc>
                <a:spcPct val="115000"/>
              </a:lnSpc>
              <a:spcBef>
                <a:spcPts val="8500"/>
              </a:spcBef>
              <a:spcAft>
                <a:spcPts val="0"/>
              </a:spcAft>
              <a:buClr>
                <a:schemeClr val="dk2"/>
              </a:buClr>
              <a:buSzPts val="7500"/>
              <a:buChar char="■"/>
              <a:defRPr sz="7500">
                <a:solidFill>
                  <a:schemeClr val="dk2"/>
                </a:solidFill>
              </a:defRPr>
            </a:lvl6pPr>
            <a:lvl7pPr marL="3200400" lvl="6" indent="-704850">
              <a:lnSpc>
                <a:spcPct val="115000"/>
              </a:lnSpc>
              <a:spcBef>
                <a:spcPts val="8500"/>
              </a:spcBef>
              <a:spcAft>
                <a:spcPts val="0"/>
              </a:spcAft>
              <a:buClr>
                <a:schemeClr val="dk2"/>
              </a:buClr>
              <a:buSzPts val="7500"/>
              <a:buChar char="●"/>
              <a:defRPr sz="7500">
                <a:solidFill>
                  <a:schemeClr val="dk2"/>
                </a:solidFill>
              </a:defRPr>
            </a:lvl7pPr>
            <a:lvl8pPr marL="3657600" lvl="7" indent="-704850">
              <a:lnSpc>
                <a:spcPct val="115000"/>
              </a:lnSpc>
              <a:spcBef>
                <a:spcPts val="8500"/>
              </a:spcBef>
              <a:spcAft>
                <a:spcPts val="0"/>
              </a:spcAft>
              <a:buClr>
                <a:schemeClr val="dk2"/>
              </a:buClr>
              <a:buSzPts val="7500"/>
              <a:buChar char="○"/>
              <a:defRPr sz="7500">
                <a:solidFill>
                  <a:schemeClr val="dk2"/>
                </a:solidFill>
              </a:defRPr>
            </a:lvl8pPr>
            <a:lvl9pPr marL="4114800" lvl="8" indent="-704850">
              <a:lnSpc>
                <a:spcPct val="115000"/>
              </a:lnSpc>
              <a:spcBef>
                <a:spcPts val="8500"/>
              </a:spcBef>
              <a:spcAft>
                <a:spcPts val="8500"/>
              </a:spcAft>
              <a:buClr>
                <a:schemeClr val="dk2"/>
              </a:buClr>
              <a:buSzPts val="7500"/>
              <a:buChar char="■"/>
              <a:defRPr sz="7500">
                <a:solidFill>
                  <a:schemeClr val="dk2"/>
                </a:solidFill>
              </a:defRPr>
            </a:lvl9pPr>
          </a:lstStyle>
          <a:p>
            <a:endParaRPr/>
          </a:p>
        </p:txBody>
      </p:sp>
      <p:sp>
        <p:nvSpPr>
          <p:cNvPr id="8" name="Google Shape;8;p1"/>
          <p:cNvSpPr txBox="1">
            <a:spLocks noGrp="1"/>
          </p:cNvSpPr>
          <p:nvPr>
            <p:ph type="sldNum" idx="12"/>
          </p:nvPr>
        </p:nvSpPr>
        <p:spPr>
          <a:xfrm>
            <a:off x="40667797" y="29844588"/>
            <a:ext cx="2633700" cy="2519100"/>
          </a:xfrm>
          <a:prstGeom prst="rect">
            <a:avLst/>
          </a:prstGeom>
          <a:noFill/>
          <a:ln>
            <a:noFill/>
          </a:ln>
        </p:spPr>
        <p:txBody>
          <a:bodyPr spcFirstLastPara="1" wrap="square" lIns="487600" tIns="487600" rIns="487600" bIns="487600" anchor="ctr" anchorCtr="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80/07448481.2011.58433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doi.org/10.2202/1935-1682.219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59A53"/>
        </a:solidFill>
        <a:effectLst/>
      </p:bgPr>
    </p:bg>
    <p:spTree>
      <p:nvGrpSpPr>
        <p:cNvPr id="1" name="Shape 54"/>
        <p:cNvGrpSpPr/>
        <p:nvPr/>
      </p:nvGrpSpPr>
      <p:grpSpPr>
        <a:xfrm>
          <a:off x="0" y="0"/>
          <a:ext cx="0" cy="0"/>
          <a:chOff x="0" y="0"/>
          <a:chExt cx="0" cy="0"/>
        </a:xfrm>
      </p:grpSpPr>
      <p:sp>
        <p:nvSpPr>
          <p:cNvPr id="13" name="Rectangle 12">
            <a:extLst>
              <a:ext uri="{FF2B5EF4-FFF2-40B4-BE49-F238E27FC236}">
                <a16:creationId xmlns:a16="http://schemas.microsoft.com/office/drawing/2014/main" id="{5EC8A94F-6197-571E-3A1D-D2E0893C9216}"/>
              </a:ext>
            </a:extLst>
          </p:cNvPr>
          <p:cNvSpPr/>
          <p:nvPr/>
        </p:nvSpPr>
        <p:spPr>
          <a:xfrm>
            <a:off x="7019228" y="953168"/>
            <a:ext cx="35975494" cy="4339208"/>
          </a:xfrm>
          <a:prstGeom prst="rect">
            <a:avLst/>
          </a:prstGeom>
          <a:solidFill>
            <a:srgbClr val="4E24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Google Shape;56;p13"/>
          <p:cNvSpPr/>
          <p:nvPr/>
        </p:nvSpPr>
        <p:spPr>
          <a:xfrm>
            <a:off x="1791425" y="911950"/>
            <a:ext cx="5025600" cy="48924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 name="Google Shape;57;p13"/>
          <p:cNvSpPr/>
          <p:nvPr/>
        </p:nvSpPr>
        <p:spPr>
          <a:xfrm>
            <a:off x="15032125" y="5460839"/>
            <a:ext cx="13879500" cy="27472075"/>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100"/>
              <a:buFont typeface="Arial"/>
              <a:buNone/>
            </a:pPr>
            <a:endParaRPr dirty="0"/>
          </a:p>
        </p:txBody>
      </p:sp>
      <p:sp>
        <p:nvSpPr>
          <p:cNvPr id="58" name="Google Shape;58;p13"/>
          <p:cNvSpPr/>
          <p:nvPr/>
        </p:nvSpPr>
        <p:spPr>
          <a:xfrm>
            <a:off x="896478" y="5454501"/>
            <a:ext cx="13879500" cy="274638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 name="Google Shape;59;p13"/>
          <p:cNvSpPr/>
          <p:nvPr/>
        </p:nvSpPr>
        <p:spPr>
          <a:xfrm>
            <a:off x="29083474" y="5323872"/>
            <a:ext cx="13879500" cy="274638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 name="Google Shape;60;p13"/>
          <p:cNvSpPr txBox="1"/>
          <p:nvPr/>
        </p:nvSpPr>
        <p:spPr>
          <a:xfrm>
            <a:off x="9508669" y="1189211"/>
            <a:ext cx="30219675" cy="2034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7200" dirty="0">
                <a:solidFill>
                  <a:srgbClr val="FFFFFF"/>
                </a:solidFill>
                <a:latin typeface="Oswald"/>
                <a:ea typeface="Oswald"/>
                <a:cs typeface="Oswald"/>
                <a:sym typeface="Oswald"/>
              </a:rPr>
              <a:t>The </a:t>
            </a:r>
            <a:r>
              <a:rPr lang="en" sz="7200">
                <a:solidFill>
                  <a:srgbClr val="FFFFFF"/>
                </a:solidFill>
                <a:latin typeface="Oswald"/>
                <a:ea typeface="Oswald"/>
                <a:cs typeface="Oswald"/>
                <a:sym typeface="Oswald"/>
              </a:rPr>
              <a:t>Role of </a:t>
            </a:r>
            <a:r>
              <a:rPr lang="en" sz="7200" dirty="0">
                <a:solidFill>
                  <a:srgbClr val="FFFFFF"/>
                </a:solidFill>
                <a:latin typeface="Oswald"/>
                <a:ea typeface="Oswald"/>
                <a:cs typeface="Oswald"/>
                <a:sym typeface="Oswald"/>
              </a:rPr>
              <a:t>Mental </a:t>
            </a:r>
            <a:r>
              <a:rPr lang="en" sz="7200">
                <a:solidFill>
                  <a:srgbClr val="FFFFFF"/>
                </a:solidFill>
                <a:latin typeface="Oswald"/>
                <a:ea typeface="Oswald"/>
                <a:cs typeface="Oswald"/>
                <a:sym typeface="Oswald"/>
              </a:rPr>
              <a:t>Health in </a:t>
            </a:r>
            <a:r>
              <a:rPr lang="en" sz="7200" dirty="0">
                <a:solidFill>
                  <a:srgbClr val="FFFFFF"/>
                </a:solidFill>
                <a:latin typeface="Oswald"/>
                <a:ea typeface="Oswald"/>
                <a:cs typeface="Oswald"/>
                <a:sym typeface="Oswald"/>
              </a:rPr>
              <a:t>Shaping University Students’ Persistence: A </a:t>
            </a:r>
            <a:r>
              <a:rPr lang="en" sz="7200">
                <a:solidFill>
                  <a:srgbClr val="FFFFFF"/>
                </a:solidFill>
                <a:latin typeface="Oswald"/>
                <a:ea typeface="Oswald"/>
                <a:cs typeface="Oswald"/>
                <a:sym typeface="Oswald"/>
              </a:rPr>
              <a:t>Study on Challenges and </a:t>
            </a:r>
            <a:r>
              <a:rPr lang="en" sz="7200" dirty="0">
                <a:solidFill>
                  <a:srgbClr val="FFFFFF"/>
                </a:solidFill>
                <a:latin typeface="Oswald"/>
                <a:ea typeface="Oswald"/>
                <a:cs typeface="Oswald"/>
                <a:sym typeface="Oswald"/>
              </a:rPr>
              <a:t>Successes</a:t>
            </a:r>
            <a:r>
              <a:rPr lang="en" sz="8800" dirty="0">
                <a:solidFill>
                  <a:srgbClr val="FFFFFF"/>
                </a:solidFill>
                <a:latin typeface="Oswald"/>
                <a:ea typeface="Oswald"/>
                <a:cs typeface="Oswald"/>
                <a:sym typeface="Oswald"/>
              </a:rPr>
              <a:t>.   </a:t>
            </a:r>
            <a:endParaRPr sz="8800" dirty="0">
              <a:solidFill>
                <a:srgbClr val="FFFFFF"/>
              </a:solidFill>
              <a:latin typeface="Oswald"/>
              <a:ea typeface="Oswald"/>
              <a:cs typeface="Oswald"/>
              <a:sym typeface="Oswald"/>
            </a:endParaRPr>
          </a:p>
          <a:p>
            <a:pPr marL="0" lvl="0" indent="0" algn="l" rtl="0">
              <a:spcBef>
                <a:spcPts val="0"/>
              </a:spcBef>
              <a:spcAft>
                <a:spcPts val="0"/>
              </a:spcAft>
              <a:buNone/>
            </a:pPr>
            <a:endParaRPr sz="13800" dirty="0">
              <a:latin typeface="Oswald"/>
              <a:ea typeface="Oswald"/>
              <a:cs typeface="Oswald"/>
              <a:sym typeface="Oswald"/>
            </a:endParaRPr>
          </a:p>
        </p:txBody>
      </p:sp>
      <p:sp>
        <p:nvSpPr>
          <p:cNvPr id="61" name="Google Shape;61;p13"/>
          <p:cNvSpPr txBox="1"/>
          <p:nvPr/>
        </p:nvSpPr>
        <p:spPr>
          <a:xfrm>
            <a:off x="17582566" y="3819872"/>
            <a:ext cx="14071879" cy="672628"/>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7200" b="1" dirty="0">
                <a:solidFill>
                  <a:srgbClr val="FFFFFF"/>
                </a:solidFill>
                <a:latin typeface="Times New Roman" panose="02020603050405020304" pitchFamily="18" charset="0"/>
                <a:ea typeface="Droid Serif"/>
                <a:cs typeface="Times New Roman" panose="02020603050405020304" pitchFamily="18" charset="0"/>
                <a:sym typeface="Droid Serif"/>
              </a:rPr>
              <a:t>Henrietta Sackey</a:t>
            </a:r>
            <a:endParaRPr sz="7200" b="1" dirty="0">
              <a:solidFill>
                <a:srgbClr val="FFFFFF"/>
              </a:solidFill>
              <a:latin typeface="Times New Roman" panose="02020603050405020304" pitchFamily="18" charset="0"/>
              <a:ea typeface="Droid Serif"/>
              <a:cs typeface="Times New Roman" panose="02020603050405020304" pitchFamily="18" charset="0"/>
              <a:sym typeface="Droid Serif"/>
            </a:endParaRPr>
          </a:p>
          <a:p>
            <a:pPr marL="0" lvl="0" indent="0" algn="l" rtl="0">
              <a:lnSpc>
                <a:spcPct val="115000"/>
              </a:lnSpc>
              <a:spcBef>
                <a:spcPts val="0"/>
              </a:spcBef>
              <a:spcAft>
                <a:spcPts val="0"/>
              </a:spcAft>
              <a:buNone/>
            </a:pPr>
            <a:endParaRPr sz="7200" b="1" dirty="0">
              <a:solidFill>
                <a:srgbClr val="FFFFFF"/>
              </a:solidFill>
              <a:latin typeface="Times New Roman" panose="02020603050405020304" pitchFamily="18" charset="0"/>
              <a:ea typeface="Oswald"/>
              <a:cs typeface="Times New Roman" panose="02020603050405020304" pitchFamily="18" charset="0"/>
              <a:sym typeface="Oswald"/>
            </a:endParaRPr>
          </a:p>
          <a:p>
            <a:pPr marL="0" lvl="0" indent="0" algn="l" rtl="0">
              <a:spcBef>
                <a:spcPts val="0"/>
              </a:spcBef>
              <a:spcAft>
                <a:spcPts val="0"/>
              </a:spcAft>
              <a:buClr>
                <a:srgbClr val="000000"/>
              </a:buClr>
              <a:buSzPts val="1100"/>
              <a:buFont typeface="Arial"/>
              <a:buNone/>
            </a:pPr>
            <a:endParaRPr sz="7200" b="1" dirty="0">
              <a:latin typeface="Times New Roman" panose="02020603050405020304" pitchFamily="18" charset="0"/>
              <a:ea typeface="Oswald"/>
              <a:cs typeface="Times New Roman" panose="02020603050405020304" pitchFamily="18" charset="0"/>
              <a:sym typeface="Oswald"/>
            </a:endParaRPr>
          </a:p>
          <a:p>
            <a:pPr marL="0" lvl="0" indent="0" algn="l" rtl="0">
              <a:lnSpc>
                <a:spcPct val="115000"/>
              </a:lnSpc>
              <a:spcBef>
                <a:spcPts val="0"/>
              </a:spcBef>
              <a:spcAft>
                <a:spcPts val="0"/>
              </a:spcAft>
              <a:buNone/>
            </a:pPr>
            <a:endParaRPr sz="7200" b="1" dirty="0">
              <a:solidFill>
                <a:srgbClr val="FFFFFF"/>
              </a:solidFill>
              <a:latin typeface="Times New Roman" panose="02020603050405020304" pitchFamily="18" charset="0"/>
              <a:ea typeface="Oswald"/>
              <a:cs typeface="Times New Roman" panose="02020603050405020304" pitchFamily="18" charset="0"/>
              <a:sym typeface="Oswald"/>
            </a:endParaRPr>
          </a:p>
          <a:p>
            <a:pPr marL="0" lvl="0" indent="0" algn="l" rtl="0">
              <a:spcBef>
                <a:spcPts val="0"/>
              </a:spcBef>
              <a:spcAft>
                <a:spcPts val="0"/>
              </a:spcAft>
              <a:buNone/>
            </a:pPr>
            <a:endParaRPr sz="7200" b="1" dirty="0">
              <a:latin typeface="Times New Roman" panose="02020603050405020304" pitchFamily="18" charset="0"/>
              <a:ea typeface="Oswald"/>
              <a:cs typeface="Times New Roman" panose="02020603050405020304" pitchFamily="18" charset="0"/>
              <a:sym typeface="Oswald"/>
            </a:endParaRPr>
          </a:p>
        </p:txBody>
      </p:sp>
      <p:sp>
        <p:nvSpPr>
          <p:cNvPr id="63" name="Google Shape;63;p13"/>
          <p:cNvSpPr txBox="1"/>
          <p:nvPr/>
        </p:nvSpPr>
        <p:spPr>
          <a:xfrm>
            <a:off x="19229650" y="5925054"/>
            <a:ext cx="4618028" cy="1219199"/>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6600" b="1" dirty="0">
                <a:solidFill>
                  <a:srgbClr val="666666"/>
                </a:solidFill>
                <a:latin typeface="Oswald"/>
                <a:ea typeface="Oswald"/>
                <a:cs typeface="Oswald"/>
                <a:sym typeface="Oswald"/>
              </a:rPr>
              <a:t>Introduction</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67" name="Google Shape;67;p13"/>
          <p:cNvSpPr txBox="1"/>
          <p:nvPr/>
        </p:nvSpPr>
        <p:spPr>
          <a:xfrm>
            <a:off x="1348069" y="6324189"/>
            <a:ext cx="10285800" cy="920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Aldhabi" panose="020F0502020204030204" pitchFamily="2" charset="-78"/>
                <a:sym typeface="Oswald"/>
              </a:rPr>
              <a:t>Literature Review</a:t>
            </a:r>
            <a:endParaRPr sz="6600" b="1" dirty="0">
              <a:solidFill>
                <a:srgbClr val="666666"/>
              </a:solidFill>
              <a:latin typeface="Oswald"/>
              <a:ea typeface="Oswald"/>
              <a:cs typeface="Aldhabi" panose="020F0502020204030204" pitchFamily="2" charset="-78"/>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68" name="Google Shape;68;p13"/>
          <p:cNvSpPr txBox="1"/>
          <p:nvPr/>
        </p:nvSpPr>
        <p:spPr>
          <a:xfrm>
            <a:off x="15279846" y="7632286"/>
            <a:ext cx="13422970" cy="743801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According to the American College Health Association (2021), mental health issues such as anxiety, depression, academic pressure and trauma have become notable barriers to university students’ success, impacting not only their academic performances but also higher education retention rates. Mental health greatly shapes university students’ capacity to overcome challenges and succeed academically. </a:t>
            </a:r>
            <a:r>
              <a:rPr lang="en-GB" sz="4000" dirty="0">
                <a:latin typeface="Times New Roman" panose="02020603050405020304" pitchFamily="18" charset="0"/>
                <a:ea typeface="Calibri" panose="020F0502020204030204" pitchFamily="34" charset="0"/>
                <a:cs typeface="Times New Roman" panose="02020603050405020304" pitchFamily="18" charset="0"/>
              </a:rPr>
              <a:t>In addition to personal and social pressures, the demands of academic life can intensify mental health issues, making it more difficult for them to succeed. The study examines the role of mental health in shaping university students' persistence, while studying their challenges and successes. </a:t>
            </a:r>
            <a:r>
              <a:rPr lang="en-GB" sz="4000" dirty="0">
                <a:effectLst/>
                <a:latin typeface="Times New Roman" panose="02020603050405020304" pitchFamily="18" charset="0"/>
                <a:ea typeface="Calibri" panose="020F0502020204030204" pitchFamily="34" charset="0"/>
                <a:cs typeface="Times New Roman" panose="02020603050405020304" pitchFamily="18" charset="0"/>
              </a:rPr>
              <a:t> </a:t>
            </a:r>
            <a:endParaRPr sz="4000" dirty="0">
              <a:latin typeface="Times New Roman" panose="02020603050405020304" pitchFamily="18" charset="0"/>
              <a:ea typeface="Oswald"/>
              <a:cs typeface="Times New Roman" panose="02020603050405020304" pitchFamily="18" charset="0"/>
              <a:sym typeface="Oswald"/>
            </a:endParaRPr>
          </a:p>
        </p:txBody>
      </p:sp>
      <p:sp>
        <p:nvSpPr>
          <p:cNvPr id="69" name="Google Shape;69;p13"/>
          <p:cNvSpPr txBox="1"/>
          <p:nvPr/>
        </p:nvSpPr>
        <p:spPr>
          <a:xfrm>
            <a:off x="1407988" y="7629290"/>
            <a:ext cx="12978885" cy="8038737"/>
          </a:xfrm>
          <a:prstGeom prst="rect">
            <a:avLst/>
          </a:prstGeom>
          <a:noFill/>
          <a:ln>
            <a:noFill/>
          </a:ln>
        </p:spPr>
        <p:txBody>
          <a:bodyPr spcFirstLastPara="1" wrap="square" lIns="91425" tIns="91425" rIns="91425" bIns="91425" anchor="t" anchorCtr="0">
            <a:noAutofit/>
          </a:bodyPr>
          <a:lstStyle/>
          <a:p>
            <a:r>
              <a:rPr lang="en-US" sz="4000" kern="100" dirty="0">
                <a:latin typeface="Times New Roman" panose="02020603050405020304" pitchFamily="18" charset="0"/>
                <a:ea typeface="Calibri" panose="020F0502020204030204" pitchFamily="34" charset="0"/>
                <a:cs typeface="Times New Roman" panose="02020603050405020304" pitchFamily="18" charset="0"/>
              </a:rPr>
              <a:t> Lately, a record number of students facing mental health challenges have been identified by universities (Byrd &amp; McKinney, 2012). Mental health issues are not only caused by academic pressures, but also several variables including transitions into maturity, personal challenges, establishing and sustaining relationships and other unrelated concerns in addition to the stress of academic obligations (Rodgers &amp; Tennison, 2009). Recognizing the relationship between psychological health and academic success is a significant step towards measuring the returns to preventing, identifying and treating these issues (</a:t>
            </a:r>
            <a:r>
              <a:rPr lang="en-US" sz="4000" dirty="0">
                <a:effectLst/>
                <a:latin typeface="Times New Roman" panose="02020603050405020304" pitchFamily="18" charset="0"/>
                <a:ea typeface="Aptos" panose="020B0004020202020204" pitchFamily="34" charset="0"/>
              </a:rPr>
              <a:t>Eisenberg, Golberstein, &amp; Hunt, 2009).</a:t>
            </a:r>
            <a:endParaRPr lang="en-US" sz="4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 name="Google Shape;71;p13"/>
          <p:cNvSpPr txBox="1"/>
          <p:nvPr/>
        </p:nvSpPr>
        <p:spPr>
          <a:xfrm>
            <a:off x="1424269" y="15827656"/>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6600" b="1" dirty="0">
                <a:solidFill>
                  <a:srgbClr val="666666"/>
                </a:solidFill>
                <a:latin typeface="Oswald"/>
                <a:ea typeface="Oswald"/>
                <a:cs typeface="Oswald"/>
                <a:sym typeface="Oswald"/>
              </a:rPr>
              <a:t>Methods</a:t>
            </a:r>
            <a:endParaRPr sz="1800" dirty="0">
              <a:latin typeface="Oswald"/>
              <a:ea typeface="Oswald"/>
              <a:cs typeface="Oswald"/>
              <a:sym typeface="Oswald"/>
            </a:endParaRPr>
          </a:p>
        </p:txBody>
      </p:sp>
      <p:sp>
        <p:nvSpPr>
          <p:cNvPr id="72" name="Google Shape;72;p13"/>
          <p:cNvSpPr txBox="1"/>
          <p:nvPr/>
        </p:nvSpPr>
        <p:spPr>
          <a:xfrm>
            <a:off x="15342621" y="16358675"/>
            <a:ext cx="13232179" cy="4154974"/>
          </a:xfrm>
          <a:prstGeom prst="rect">
            <a:avLst/>
          </a:prstGeom>
          <a:noFill/>
          <a:ln>
            <a:noFill/>
          </a:ln>
        </p:spPr>
        <p:txBody>
          <a:bodyPr spcFirstLastPara="1" wrap="square" lIns="91425" tIns="91425" rIns="91425" bIns="91425" anchor="t" anchorCtr="0">
            <a:noAutofit/>
          </a:bodyPr>
          <a:lstStyle/>
          <a:p>
            <a:r>
              <a:rPr lang="en-US" sz="4000" kern="100" dirty="0">
                <a:latin typeface="Times New Roman" panose="02020603050405020304" pitchFamily="18" charset="0"/>
                <a:ea typeface="Calibri" panose="020F0502020204030204" pitchFamily="34" charset="0"/>
                <a:cs typeface="Times New Roman" panose="02020603050405020304" pitchFamily="18" charset="0"/>
              </a:rPr>
              <a:t>To analyze the data, I used the thematic analysis. The codes produced were psychological issues, perseverance, support services, personal strategies and achievements. From these codes, five main themes were derived : </a:t>
            </a:r>
            <a:r>
              <a:rPr lang="en-US" sz="4000" b="0" i="0" dirty="0">
                <a:solidFill>
                  <a:srgbClr val="020817"/>
                </a:solidFill>
                <a:effectLst/>
                <a:latin typeface="Times New Roman" panose="02020603050405020304" pitchFamily="18" charset="0"/>
                <a:cs typeface="Times New Roman" panose="02020603050405020304" pitchFamily="18" charset="0"/>
              </a:rPr>
              <a:t>mental health challenges, coping mechanisms, academic persistence</a:t>
            </a:r>
            <a:r>
              <a:rPr lang="en-US" sz="4000" dirty="0">
                <a:solidFill>
                  <a:srgbClr val="020817"/>
                </a:solidFill>
                <a:latin typeface="Times New Roman" panose="02020603050405020304" pitchFamily="18" charset="0"/>
                <a:cs typeface="Times New Roman" panose="02020603050405020304" pitchFamily="18" charset="0"/>
              </a:rPr>
              <a:t>, </a:t>
            </a:r>
            <a:r>
              <a:rPr lang="en-US" sz="4000" b="0" i="0" dirty="0">
                <a:solidFill>
                  <a:srgbClr val="020817"/>
                </a:solidFill>
                <a:effectLst/>
                <a:latin typeface="Times New Roman" panose="02020603050405020304" pitchFamily="18" charset="0"/>
                <a:cs typeface="Times New Roman" panose="02020603050405020304" pitchFamily="18" charset="0"/>
              </a:rPr>
              <a:t>university support and successes. </a:t>
            </a:r>
            <a:r>
              <a:rPr lang="en-US" sz="4000" b="1"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NG" sz="40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3" name="Google Shape;73;p13"/>
          <p:cNvSpPr txBox="1"/>
          <p:nvPr/>
        </p:nvSpPr>
        <p:spPr>
          <a:xfrm>
            <a:off x="20086485" y="15227083"/>
            <a:ext cx="3761193" cy="141468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Analysis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77" name="Google Shape;77;p13"/>
          <p:cNvSpPr txBox="1"/>
          <p:nvPr/>
        </p:nvSpPr>
        <p:spPr>
          <a:xfrm>
            <a:off x="29381414" y="6031924"/>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6600" b="1" dirty="0">
                <a:solidFill>
                  <a:srgbClr val="666666"/>
                </a:solidFill>
                <a:latin typeface="Oswald"/>
                <a:ea typeface="Oswald"/>
                <a:cs typeface="Oswald"/>
                <a:sym typeface="Oswald"/>
              </a:rPr>
              <a:t>Findings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79" name="Google Shape;79;p13"/>
          <p:cNvSpPr txBox="1"/>
          <p:nvPr/>
        </p:nvSpPr>
        <p:spPr>
          <a:xfrm>
            <a:off x="29467255" y="13313681"/>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Discussion</a:t>
            </a:r>
            <a:endParaRPr sz="1800" dirty="0">
              <a:latin typeface="Oswald"/>
              <a:ea typeface="Oswald"/>
              <a:cs typeface="Oswald"/>
              <a:sym typeface="Oswald"/>
            </a:endParaRPr>
          </a:p>
        </p:txBody>
      </p:sp>
      <p:sp>
        <p:nvSpPr>
          <p:cNvPr id="80" name="Google Shape;80;p13"/>
          <p:cNvSpPr txBox="1"/>
          <p:nvPr/>
        </p:nvSpPr>
        <p:spPr>
          <a:xfrm>
            <a:off x="29521874" y="7706174"/>
            <a:ext cx="13292342" cy="5293756"/>
          </a:xfrm>
          <a:prstGeom prst="rect">
            <a:avLst/>
          </a:prstGeom>
          <a:noFill/>
          <a:ln>
            <a:noFill/>
          </a:ln>
        </p:spPr>
        <p:txBody>
          <a:bodyPr spcFirstLastPara="1" wrap="square" lIns="91425" tIns="91425" rIns="91425" bIns="91425" anchor="t" anchorCtr="0">
            <a:noAutofit/>
          </a:bodyPr>
          <a:lstStyle/>
          <a:p>
            <a:r>
              <a:rPr lang="en-US" sz="4000" kern="100" dirty="0">
                <a:latin typeface="Times New Roman" panose="02020603050405020304" pitchFamily="18" charset="0"/>
                <a:ea typeface="Calibri" panose="020F0502020204030204" pitchFamily="34" charset="0"/>
                <a:cs typeface="Times New Roman" panose="02020603050405020304" pitchFamily="18" charset="0"/>
              </a:rPr>
              <a:t>The findings reveal that mental health challenges come from both academic and social pressures. Findings also show the different coping mechanisms that participants adopt to combat mental health issues. Furthermore, the university also plays a huge role in assisting students in overcoming these challenges through support services like the Counselling and Psychological Services. Lastly, despite experiencing these psychological issues, the students still thrive and strive for success. </a:t>
            </a:r>
          </a:p>
          <a:p>
            <a:pPr algn="just"/>
            <a:endParaRPr lang="en-US" sz="3800" kern="1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sz="3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NG" sz="3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1" name="Google Shape;81;p13"/>
          <p:cNvSpPr txBox="1"/>
          <p:nvPr/>
        </p:nvSpPr>
        <p:spPr>
          <a:xfrm>
            <a:off x="29381414" y="20156136"/>
            <a:ext cx="8084400" cy="1451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6600" b="1" dirty="0">
                <a:solidFill>
                  <a:srgbClr val="666666"/>
                </a:solidFill>
                <a:latin typeface="Oswald"/>
                <a:ea typeface="Oswald"/>
                <a:cs typeface="Oswald"/>
                <a:sym typeface="Oswald"/>
              </a:rPr>
              <a:t>Implications</a:t>
            </a:r>
            <a:endParaRPr sz="6600" b="1" dirty="0">
              <a:solidFill>
                <a:srgbClr val="666666"/>
              </a:solidFill>
              <a:latin typeface="Oswald"/>
              <a:ea typeface="Oswald"/>
              <a:cs typeface="Oswald"/>
              <a:sym typeface="Oswald"/>
            </a:endParaRPr>
          </a:p>
        </p:txBody>
      </p:sp>
      <p:sp>
        <p:nvSpPr>
          <p:cNvPr id="10" name="Google Shape;67;p13">
            <a:extLst>
              <a:ext uri="{FF2B5EF4-FFF2-40B4-BE49-F238E27FC236}">
                <a16:creationId xmlns:a16="http://schemas.microsoft.com/office/drawing/2014/main" id="{B6BB8686-791F-FBE7-0D3B-FFCEE7E103CD}"/>
              </a:ext>
            </a:extLst>
          </p:cNvPr>
          <p:cNvSpPr txBox="1"/>
          <p:nvPr/>
        </p:nvSpPr>
        <p:spPr>
          <a:xfrm>
            <a:off x="29429244" y="26836210"/>
            <a:ext cx="10285800" cy="920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6600" b="1" dirty="0">
                <a:solidFill>
                  <a:srgbClr val="666666"/>
                </a:solidFill>
                <a:latin typeface="Oswald"/>
                <a:ea typeface="Oswald"/>
                <a:cs typeface="Oswald"/>
                <a:sym typeface="Oswald"/>
              </a:rPr>
              <a:t>References</a:t>
            </a:r>
            <a:endParaRPr sz="6600" b="1" dirty="0">
              <a:solidFill>
                <a:srgbClr val="666666"/>
              </a:solidFill>
              <a:latin typeface="Oswald"/>
              <a:ea typeface="Oswald"/>
              <a:cs typeface="Oswald"/>
              <a:sym typeface="Oswald"/>
            </a:endParaRPr>
          </a:p>
          <a:p>
            <a:pPr marL="0" lvl="0" indent="0" algn="l" rtl="0">
              <a:spcBef>
                <a:spcPts val="0"/>
              </a:spcBef>
              <a:spcAft>
                <a:spcPts val="0"/>
              </a:spcAft>
              <a:buNone/>
            </a:pPr>
            <a:endParaRPr sz="1800" dirty="0">
              <a:latin typeface="Oswald"/>
              <a:ea typeface="Oswald"/>
              <a:cs typeface="Oswald"/>
              <a:sym typeface="Oswald"/>
            </a:endParaRPr>
          </a:p>
        </p:txBody>
      </p:sp>
      <p:sp>
        <p:nvSpPr>
          <p:cNvPr id="2" name="Google Shape;72;p13">
            <a:extLst>
              <a:ext uri="{FF2B5EF4-FFF2-40B4-BE49-F238E27FC236}">
                <a16:creationId xmlns:a16="http://schemas.microsoft.com/office/drawing/2014/main" id="{159C82BF-F692-2157-D640-204B51C9BCDE}"/>
              </a:ext>
            </a:extLst>
          </p:cNvPr>
          <p:cNvSpPr txBox="1"/>
          <p:nvPr/>
        </p:nvSpPr>
        <p:spPr>
          <a:xfrm>
            <a:off x="1154695" y="23215866"/>
            <a:ext cx="13232179" cy="8210914"/>
          </a:xfrm>
          <a:prstGeom prst="rect">
            <a:avLst/>
          </a:prstGeom>
          <a:noFill/>
          <a:ln>
            <a:noFill/>
          </a:ln>
        </p:spPr>
        <p:txBody>
          <a:bodyPr spcFirstLastPara="1" wrap="square" lIns="91425" tIns="91425" rIns="91425" bIns="91425" anchor="t" anchorCtr="0">
            <a:noAutofit/>
          </a:bodyPr>
          <a:lstStyle/>
          <a:p>
            <a:pPr marL="742950" indent="-742950">
              <a:buFont typeface="+mj-lt"/>
              <a:buAutoNum type="arabicPeriod"/>
            </a:pPr>
            <a:r>
              <a:rPr lang="en-US" sz="3800" kern="100" dirty="0">
                <a:latin typeface="Times New Roman" panose="02020603050405020304" pitchFamily="18" charset="0"/>
                <a:ea typeface="Aptos" panose="020B0004020202020204" pitchFamily="34" charset="0"/>
                <a:cs typeface="Times New Roman" panose="02020603050405020304" pitchFamily="18" charset="0"/>
              </a:rPr>
              <a:t>H</a:t>
            </a:r>
            <a:r>
              <a:rPr lang="en-US" sz="3800" kern="100" dirty="0">
                <a:effectLst/>
                <a:latin typeface="Times New Roman" panose="02020603050405020304" pitchFamily="18" charset="0"/>
                <a:ea typeface="Aptos" panose="020B0004020202020204" pitchFamily="34" charset="0"/>
                <a:cs typeface="Times New Roman" panose="02020603050405020304" pitchFamily="18" charset="0"/>
              </a:rPr>
              <a:t>ow has mental health played a role in your academic journey as a university student?</a:t>
            </a:r>
          </a:p>
          <a:p>
            <a:pPr marL="742950" indent="-742950">
              <a:buFont typeface="+mj-lt"/>
              <a:buAutoNum type="arabicPeriod"/>
            </a:pPr>
            <a:r>
              <a:rPr lang="en-US" sz="3800" kern="100" dirty="0">
                <a:latin typeface="Times New Roman" panose="02020603050405020304" pitchFamily="18" charset="0"/>
                <a:ea typeface="Calibri" panose="020F0502020204030204" pitchFamily="34" charset="0"/>
                <a:cs typeface="Times New Roman" panose="02020603050405020304" pitchFamily="18" charset="0"/>
              </a:rPr>
              <a:t>What mental health challenge have you faced during your time in the university? </a:t>
            </a:r>
          </a:p>
          <a:p>
            <a:pPr marL="742950" indent="-742950">
              <a:buFont typeface="+mj-lt"/>
              <a:buAutoNum type="arabicPeriod"/>
            </a:pPr>
            <a:r>
              <a:rPr lang="en-US" sz="3800" kern="100" dirty="0">
                <a:effectLst/>
                <a:latin typeface="Times New Roman" panose="02020603050405020304" pitchFamily="18" charset="0"/>
                <a:ea typeface="Calibri" panose="020F0502020204030204" pitchFamily="34" charset="0"/>
                <a:cs typeface="Times New Roman" panose="02020603050405020304" pitchFamily="18" charset="0"/>
              </a:rPr>
              <a:t>Wh</a:t>
            </a:r>
            <a:r>
              <a:rPr lang="en-US" sz="3800" kern="100" dirty="0">
                <a:latin typeface="Times New Roman" panose="02020603050405020304" pitchFamily="18" charset="0"/>
                <a:ea typeface="Calibri" panose="020F0502020204030204" pitchFamily="34" charset="0"/>
                <a:cs typeface="Times New Roman" panose="02020603050405020304" pitchFamily="18" charset="0"/>
              </a:rPr>
              <a:t>at are </a:t>
            </a:r>
            <a:r>
              <a:rPr lang="en-US" sz="3800" kern="100" dirty="0">
                <a:effectLst/>
                <a:latin typeface="Times New Roman" panose="02020603050405020304" pitchFamily="18" charset="0"/>
                <a:ea typeface="Calibri" panose="020F0502020204030204" pitchFamily="34" charset="0"/>
                <a:cs typeface="Times New Roman" panose="02020603050405020304" pitchFamily="18" charset="0"/>
              </a:rPr>
              <a:t>some coping </a:t>
            </a:r>
            <a:r>
              <a:rPr lang="en-US" sz="3800" kern="100" dirty="0">
                <a:latin typeface="Times New Roman" panose="02020603050405020304" pitchFamily="18" charset="0"/>
                <a:ea typeface="Calibri" panose="020F0502020204030204" pitchFamily="34" charset="0"/>
                <a:cs typeface="Times New Roman" panose="02020603050405020304" pitchFamily="18" charset="0"/>
              </a:rPr>
              <a:t>mechanisms that helped you remain engaged in your studies despite these challenges?</a:t>
            </a:r>
          </a:p>
          <a:p>
            <a:pPr marL="742950" indent="-742950">
              <a:buFont typeface="+mj-lt"/>
              <a:buAutoNum type="arabicPeriod"/>
            </a:pPr>
            <a:r>
              <a:rPr lang="en-US" sz="3800" kern="100" dirty="0">
                <a:latin typeface="Times New Roman" panose="02020603050405020304" pitchFamily="18" charset="0"/>
                <a:ea typeface="Calibri" panose="020F0502020204030204" pitchFamily="34" charset="0"/>
                <a:cs typeface="Times New Roman" panose="02020603050405020304" pitchFamily="18" charset="0"/>
              </a:rPr>
              <a:t>What are some personal strategies or approaches that have helped you succeed academically despite experiencing these challenges?</a:t>
            </a:r>
          </a:p>
          <a:p>
            <a:pPr marL="742950" indent="-742950">
              <a:buFont typeface="+mj-lt"/>
              <a:buAutoNum type="arabicPeriod"/>
            </a:pPr>
            <a:r>
              <a:rPr lang="en-US" sz="3800" kern="100" dirty="0">
                <a:latin typeface="Times New Roman" panose="02020603050405020304" pitchFamily="18" charset="0"/>
                <a:ea typeface="Calibri" panose="020F0502020204030204" pitchFamily="34" charset="0"/>
                <a:cs typeface="Times New Roman" panose="02020603050405020304" pitchFamily="18" charset="0"/>
              </a:rPr>
              <a:t>Have you ever sought help from faculty members, academic advisors or the Counselling and Psychological Services in relation to your mental health? How did they support your persistence?</a:t>
            </a:r>
          </a:p>
          <a:p>
            <a:pPr marL="742950" indent="-742950">
              <a:buFont typeface="+mj-lt"/>
              <a:buAutoNum type="arabicPeriod"/>
            </a:pPr>
            <a:r>
              <a:rPr lang="en-US" sz="3800" kern="100" dirty="0">
                <a:latin typeface="Times New Roman" panose="02020603050405020304" pitchFamily="18" charset="0"/>
                <a:ea typeface="Calibri" panose="020F0502020204030204" pitchFamily="34" charset="0"/>
                <a:cs typeface="Times New Roman" panose="02020603050405020304" pitchFamily="18" charset="0"/>
              </a:rPr>
              <a:t>What successes have you had in overcoming mental health challenges ?</a:t>
            </a:r>
          </a:p>
          <a:p>
            <a:endParaRPr lang="en-US" sz="4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2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Google Shape;72;p13">
            <a:extLst>
              <a:ext uri="{FF2B5EF4-FFF2-40B4-BE49-F238E27FC236}">
                <a16:creationId xmlns:a16="http://schemas.microsoft.com/office/drawing/2014/main" id="{517BF8C5-F78F-87EC-DC7B-3BB75DBA17FE}"/>
              </a:ext>
            </a:extLst>
          </p:cNvPr>
          <p:cNvSpPr txBox="1"/>
          <p:nvPr/>
        </p:nvSpPr>
        <p:spPr>
          <a:xfrm>
            <a:off x="1319619" y="17306015"/>
            <a:ext cx="13232179" cy="4811762"/>
          </a:xfrm>
          <a:prstGeom prst="rect">
            <a:avLst/>
          </a:prstGeom>
          <a:noFill/>
          <a:ln>
            <a:noFill/>
          </a:ln>
        </p:spPr>
        <p:txBody>
          <a:bodyPr spcFirstLastPara="1" wrap="square" lIns="91425" tIns="91425" rIns="91425" bIns="91425" anchor="t" anchorCtr="0">
            <a:noAutofit/>
          </a:bodyPr>
          <a:lstStyle/>
          <a:p>
            <a:r>
              <a:rPr lang="en-US" sz="4000" kern="100" dirty="0">
                <a:latin typeface="Times New Roman" panose="02020603050405020304" pitchFamily="18" charset="0"/>
                <a:ea typeface="Calibri" panose="020F0502020204030204" pitchFamily="34" charset="0"/>
                <a:cs typeface="Times New Roman" panose="02020603050405020304" pitchFamily="18" charset="0"/>
              </a:rPr>
              <a:t>To examine the role of mental health in shaping university students’ persistence, I used the</a:t>
            </a:r>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 qualitative method as my research design. The study was conducted in a regional comprehensive institution in the Southeastern region of the United States. </a:t>
            </a:r>
            <a:r>
              <a:rPr lang="en-US" sz="4000" kern="100" dirty="0">
                <a:latin typeface="Times New Roman" panose="02020603050405020304" pitchFamily="18" charset="0"/>
                <a:ea typeface="Calibri" panose="020F0502020204030204" pitchFamily="34" charset="0"/>
                <a:cs typeface="Times New Roman" panose="02020603050405020304" pitchFamily="18" charset="0"/>
              </a:rPr>
              <a:t>I interviewed three</a:t>
            </a:r>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 students; </a:t>
            </a:r>
            <a:r>
              <a:rPr lang="en-US" sz="4000" kern="100" dirty="0">
                <a:latin typeface="Times New Roman" panose="02020603050405020304" pitchFamily="18" charset="0"/>
                <a:ea typeface="Calibri" panose="020F0502020204030204" pitchFamily="34" charset="0"/>
                <a:cs typeface="Times New Roman" panose="02020603050405020304" pitchFamily="18" charset="0"/>
              </a:rPr>
              <a:t>one </a:t>
            </a:r>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graduate student and two undergraduate students. The dialogues were audio recorded and lasted for approximately 20 minutes.</a:t>
            </a:r>
            <a:endParaRPr lang="en-US" sz="40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4200" kern="100"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4200" b="1" kern="100" dirty="0">
                <a:effectLst/>
                <a:latin typeface="Times New Roman" panose="02020603050405020304" pitchFamily="18" charset="0"/>
                <a:ea typeface="Calibri" panose="020F0502020204030204" pitchFamily="34" charset="0"/>
                <a:cs typeface="Times New Roman" panose="02020603050405020304" pitchFamily="18" charset="0"/>
              </a:rPr>
              <a:t>Research Questions </a:t>
            </a:r>
            <a:endParaRPr lang="en-NG" sz="42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8302A4D0-72CC-DBF2-93DD-3918502D5CD0}"/>
              </a:ext>
            </a:extLst>
          </p:cNvPr>
          <p:cNvSpPr/>
          <p:nvPr/>
        </p:nvSpPr>
        <p:spPr>
          <a:xfrm>
            <a:off x="29080733" y="28112271"/>
            <a:ext cx="13879500" cy="4339208"/>
          </a:xfrm>
          <a:prstGeom prst="rect">
            <a:avLst/>
          </a:prstGeom>
          <a:solidFill>
            <a:srgbClr val="4E24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267150AF-C1D6-01C4-2424-808122077823}"/>
              </a:ext>
            </a:extLst>
          </p:cNvPr>
          <p:cNvSpPr txBox="1"/>
          <p:nvPr/>
        </p:nvSpPr>
        <p:spPr>
          <a:xfrm>
            <a:off x="29089466" y="28246595"/>
            <a:ext cx="13584290" cy="4185761"/>
          </a:xfrm>
          <a:prstGeom prst="rect">
            <a:avLst/>
          </a:prstGeom>
          <a:noFill/>
        </p:spPr>
        <p:txBody>
          <a:bodyPr wrap="square" rtlCol="0">
            <a:spAutoFit/>
          </a:bodyPr>
          <a:lstStyle/>
          <a:p>
            <a:pPr marL="457200"/>
            <a:endParaRPr lang="en-GB" sz="18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r>
              <a:rPr lang="en-GB" sz="18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American College Health Association. (2021). </a:t>
            </a:r>
            <a:r>
              <a:rPr lang="en-GB" sz="1800" i="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National College Assessment III: Undergraduate student reference group executive summary	 spring 2021. </a:t>
            </a:r>
            <a:r>
              <a:rPr lang="en-GB" sz="18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American College Health Association.</a:t>
            </a:r>
            <a:endParaRPr lang="en-US" sz="18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Byrd, D. R., &amp; McKinney, K. J. (2012). Individual, interpersonal, and institutional level factors associated with the mental health of college	 students. </a:t>
            </a:r>
            <a:r>
              <a:rPr lang="en-US" sz="1800" i="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Journal of American College Health</a:t>
            </a:r>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 </a:t>
            </a:r>
            <a:r>
              <a:rPr lang="en-US" sz="1800" i="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60</a:t>
            </a:r>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(3), 185–193. </a:t>
            </a:r>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https://doi.org/10.1080/07448481.2011.584334</a:t>
            </a:r>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Eisenberg, D., Golberstein, E., &amp; Hunt, J. B. (2009). Mental health and academic success in college. </a:t>
            </a:r>
            <a:r>
              <a:rPr lang="en-US" sz="1800" i="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The B.E. Journal of Economic Analysis	 &amp; Policy</a:t>
            </a:r>
            <a:r>
              <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 9(1), Article 40. </a:t>
            </a:r>
            <a:r>
              <a:rPr lang="en-US" sz="1800" u="sng"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https://doi.org/10.2202/1935-1682.2191</a:t>
            </a:r>
            <a:endParaRPr lang="en-US" sz="1800" u="sng"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endParaRPr lang="en-US" sz="1800" u="sng"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endParaRPr>
          </a:p>
          <a:p>
            <a:pPr marL="457200"/>
            <a:r>
              <a:rPr lang="en-US" sz="1800" dirty="0">
                <a:solidFill>
                  <a:schemeClr val="bg1"/>
                </a:solidFill>
                <a:latin typeface="Times New Roman" panose="02020603050405020304" pitchFamily="18" charset="0"/>
                <a:cs typeface="Times New Roman" panose="02020603050405020304" pitchFamily="18" charset="0"/>
              </a:rPr>
              <a:t>Hughes, G. &amp; Spanner, L. (2019). The University Mental Health Charter. Leeds: Student Minds</a:t>
            </a:r>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457200"/>
            <a:r>
              <a:rPr lang="en-US" sz="1800" b="0" i="0" u="none" strike="noStrike" baseline="0" dirty="0">
                <a:solidFill>
                  <a:schemeClr val="bg1"/>
                </a:solidFill>
                <a:latin typeface="Times New Roman" panose="02020603050405020304" pitchFamily="18" charset="0"/>
                <a:cs typeface="Times New Roman" panose="02020603050405020304" pitchFamily="18" charset="0"/>
              </a:rPr>
              <a:t>Rodgers, L.S., &amp; Tennison, L.R. (2009). A preliminary assessment of adjustment disorder among First-Year College Students. </a:t>
            </a:r>
            <a:r>
              <a:rPr lang="en-US" sz="1800" b="0" i="1" u="none" strike="noStrike" baseline="0" dirty="0">
                <a:solidFill>
                  <a:schemeClr val="bg1"/>
                </a:solidFill>
                <a:latin typeface="Times New Roman" panose="02020603050405020304" pitchFamily="18" charset="0"/>
                <a:cs typeface="Times New Roman" panose="02020603050405020304" pitchFamily="18" charset="0"/>
              </a:rPr>
              <a:t>Archives of	 Psychiatric Nursing, 23</a:t>
            </a:r>
            <a:r>
              <a:rPr lang="en-US" sz="1800" b="0" i="0" u="none" strike="noStrike" baseline="0" dirty="0">
                <a:solidFill>
                  <a:schemeClr val="bg1"/>
                </a:solidFill>
                <a:latin typeface="Times New Roman" panose="02020603050405020304" pitchFamily="18" charset="0"/>
                <a:cs typeface="Times New Roman" panose="02020603050405020304" pitchFamily="18" charset="0"/>
              </a:rPr>
              <a:t>(3), 220-230. </a:t>
            </a:r>
            <a:endParaRPr lang="en-US"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endParaRPr lang="en-US" dirty="0"/>
          </a:p>
        </p:txBody>
      </p:sp>
      <p:sp>
        <p:nvSpPr>
          <p:cNvPr id="16" name="Rectangle 15">
            <a:extLst>
              <a:ext uri="{FF2B5EF4-FFF2-40B4-BE49-F238E27FC236}">
                <a16:creationId xmlns:a16="http://schemas.microsoft.com/office/drawing/2014/main" id="{EC5E9C09-268E-965C-5A2D-74CDEDC635A6}"/>
              </a:ext>
            </a:extLst>
          </p:cNvPr>
          <p:cNvSpPr/>
          <p:nvPr/>
        </p:nvSpPr>
        <p:spPr>
          <a:xfrm>
            <a:off x="29120051" y="32451478"/>
            <a:ext cx="13894792" cy="466921"/>
          </a:xfrm>
          <a:prstGeom prst="rect">
            <a:avLst/>
          </a:prstGeom>
          <a:solidFill>
            <a:srgbClr val="C59A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D752E2C0-84ED-49B2-9127-43D0545332B5}"/>
              </a:ext>
            </a:extLst>
          </p:cNvPr>
          <p:cNvSpPr/>
          <p:nvPr/>
        </p:nvSpPr>
        <p:spPr>
          <a:xfrm>
            <a:off x="15030872" y="32455456"/>
            <a:ext cx="13894792" cy="477458"/>
          </a:xfrm>
          <a:prstGeom prst="rect">
            <a:avLst/>
          </a:prstGeom>
          <a:solidFill>
            <a:srgbClr val="C59A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8393DAF-CA0B-3A4D-6D26-9643EC0D7926}"/>
              </a:ext>
            </a:extLst>
          </p:cNvPr>
          <p:cNvSpPr/>
          <p:nvPr/>
        </p:nvSpPr>
        <p:spPr>
          <a:xfrm>
            <a:off x="839878" y="32451478"/>
            <a:ext cx="14204055" cy="466768"/>
          </a:xfrm>
          <a:prstGeom prst="rect">
            <a:avLst/>
          </a:prstGeom>
          <a:solidFill>
            <a:srgbClr val="C59A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FE7046A-6391-C4A5-6641-1A2822054F18}"/>
              </a:ext>
            </a:extLst>
          </p:cNvPr>
          <p:cNvSpPr/>
          <p:nvPr/>
        </p:nvSpPr>
        <p:spPr>
          <a:xfrm>
            <a:off x="879431" y="953167"/>
            <a:ext cx="709791" cy="4283525"/>
          </a:xfrm>
          <a:prstGeom prst="rect">
            <a:avLst/>
          </a:prstGeom>
          <a:solidFill>
            <a:srgbClr val="4E248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Picture 28" descr="A purple cat with white text&#10;&#10;Description automatically generated">
            <a:extLst>
              <a:ext uri="{FF2B5EF4-FFF2-40B4-BE49-F238E27FC236}">
                <a16:creationId xmlns:a16="http://schemas.microsoft.com/office/drawing/2014/main" id="{C402ED49-C81D-C002-7942-D526F9FC9969}"/>
              </a:ext>
            </a:extLst>
          </p:cNvPr>
          <p:cNvPicPr>
            <a:picLocks noChangeAspect="1"/>
          </p:cNvPicPr>
          <p:nvPr/>
        </p:nvPicPr>
        <p:blipFill>
          <a:blip r:embed="rId5"/>
          <a:stretch>
            <a:fillRect/>
          </a:stretch>
        </p:blipFill>
        <p:spPr>
          <a:xfrm>
            <a:off x="2153902" y="1108976"/>
            <a:ext cx="4271267" cy="4345525"/>
          </a:xfrm>
          <a:prstGeom prst="rect">
            <a:avLst/>
          </a:prstGeom>
        </p:spPr>
      </p:pic>
      <p:sp>
        <p:nvSpPr>
          <p:cNvPr id="5" name="Google Shape;72;p13">
            <a:extLst>
              <a:ext uri="{FF2B5EF4-FFF2-40B4-BE49-F238E27FC236}">
                <a16:creationId xmlns:a16="http://schemas.microsoft.com/office/drawing/2014/main" id="{6AE7C8EE-0123-2353-B1CC-3D4F5BB428C5}"/>
              </a:ext>
            </a:extLst>
          </p:cNvPr>
          <p:cNvSpPr txBox="1"/>
          <p:nvPr/>
        </p:nvSpPr>
        <p:spPr>
          <a:xfrm>
            <a:off x="29460410" y="14765757"/>
            <a:ext cx="13353806" cy="4622987"/>
          </a:xfrm>
          <a:prstGeom prst="rect">
            <a:avLst/>
          </a:prstGeom>
          <a:noFill/>
          <a:ln>
            <a:noFill/>
          </a:ln>
        </p:spPr>
        <p:txBody>
          <a:bodyPr spcFirstLastPara="1" wrap="square" lIns="91425" tIns="91425" rIns="91425" bIns="91425" anchor="t" anchorCtr="0">
            <a:noAutofit/>
          </a:bodyPr>
          <a:lstStyle/>
          <a:p>
            <a:r>
              <a:rPr lang="en-US" sz="4000" kern="100" dirty="0">
                <a:latin typeface="Times New Roman" panose="02020603050405020304" pitchFamily="18" charset="0"/>
                <a:ea typeface="Aptos" panose="020B0004020202020204" pitchFamily="34" charset="0"/>
                <a:cs typeface="Times New Roman" panose="02020603050405020304" pitchFamily="18" charset="0"/>
              </a:rPr>
              <a:t>It is evidenced from the findings that mental </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health plays a significant role on university students’ academic persistence with stress and anxiety acting as key challenges. The results of the findings are consistent with the “whole university” strategy proposed by Hughes and Spanner (2019), which combines academic support and well-being to promote resilience.</a:t>
            </a:r>
            <a:r>
              <a:rPr lang="en-US" sz="4000" kern="100" dirty="0">
                <a:latin typeface="Times New Roman" panose="02020603050405020304" pitchFamily="18" charset="0"/>
                <a:ea typeface="Aptos" panose="020B0004020202020204" pitchFamily="34" charset="0"/>
                <a:cs typeface="Times New Roman" panose="02020603050405020304" pitchFamily="18" charset="0"/>
              </a:rPr>
              <a:t> Ensuring fair access to support for all students</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 must therefore be addressed.</a:t>
            </a:r>
            <a:endParaRPr lang="en-NG" sz="3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5EA4D4CD-936D-82A6-DDD2-D77364EEE241}"/>
              </a:ext>
            </a:extLst>
          </p:cNvPr>
          <p:cNvSpPr txBox="1"/>
          <p:nvPr/>
        </p:nvSpPr>
        <p:spPr>
          <a:xfrm>
            <a:off x="16757468" y="31364045"/>
            <a:ext cx="10125892" cy="627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3200" kern="100" dirty="0">
                <a:effectLst/>
                <a:latin typeface="Times New Roman" panose="02020603050405020304" pitchFamily="18" charset="0"/>
                <a:ea typeface="Aptos" panose="020B0004020202020204" pitchFamily="34" charset="0"/>
                <a:cs typeface="Times New Roman" panose="02020603050405020304" pitchFamily="18" charset="0"/>
              </a:rPr>
              <a:t>Fig.1: Thematic </a:t>
            </a:r>
            <a:r>
              <a:rPr lang="en-US" sz="3200" kern="100" dirty="0">
                <a:latin typeface="Times New Roman" panose="02020603050405020304" pitchFamily="18" charset="0"/>
                <a:ea typeface="Aptos" panose="020B0004020202020204" pitchFamily="34" charset="0"/>
                <a:cs typeface="Times New Roman" panose="02020603050405020304" pitchFamily="18" charset="0"/>
              </a:rPr>
              <a:t>findings</a:t>
            </a:r>
            <a:r>
              <a:rPr lang="en-US" sz="3200" kern="100" dirty="0">
                <a:effectLst/>
                <a:latin typeface="Times New Roman" panose="02020603050405020304" pitchFamily="18" charset="0"/>
                <a:ea typeface="Aptos" panose="020B0004020202020204" pitchFamily="34" charset="0"/>
                <a:cs typeface="Times New Roman" panose="02020603050405020304" pitchFamily="18" charset="0"/>
              </a:rPr>
              <a:t> showing the themes and </a:t>
            </a:r>
            <a:r>
              <a:rPr lang="en-US" sz="3200" kern="100" dirty="0">
                <a:latin typeface="Times New Roman" panose="02020603050405020304" pitchFamily="18" charset="0"/>
                <a:ea typeface="Aptos" panose="020B0004020202020204" pitchFamily="34" charset="0"/>
                <a:cs typeface="Times New Roman" panose="02020603050405020304" pitchFamily="18" charset="0"/>
              </a:rPr>
              <a:t>subthemes</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7CE89397-92D0-034F-34C0-8F1F67F74F08}"/>
              </a:ext>
            </a:extLst>
          </p:cNvPr>
          <p:cNvSpPr txBox="1"/>
          <p:nvPr/>
        </p:nvSpPr>
        <p:spPr>
          <a:xfrm>
            <a:off x="29521874" y="21335997"/>
            <a:ext cx="13292342" cy="5632311"/>
          </a:xfrm>
          <a:prstGeom prst="rect">
            <a:avLst/>
          </a:prstGeom>
          <a:noFill/>
        </p:spPr>
        <p:txBody>
          <a:bodyPr wrap="square" rtlCol="0">
            <a:spAutoFit/>
          </a:bodyPr>
          <a:lstStyle/>
          <a:p>
            <a:r>
              <a:rPr lang="en-US" sz="4000" dirty="0">
                <a:effectLst/>
                <a:latin typeface="Times New Roman" panose="02020603050405020304" pitchFamily="18" charset="0"/>
                <a:ea typeface="Aptos" panose="020B0004020202020204" pitchFamily="34" charset="0"/>
                <a:cs typeface="Times New Roman" panose="02020603050405020304" pitchFamily="18" charset="0"/>
              </a:rPr>
              <a:t>The results of this study highlight the need for universities to implement comprehensive support systems that combine academic, mental health, and wellness services into a cohesive structure to effectively meet the varied needs of students (Hughes &amp; Spanner, 2019). Preventive measures, including stress management workshops, activities that promote community engagement, and wellness initiatives, are crucial for helping students build resilience and create a feeling of belonging. </a:t>
            </a:r>
            <a:endParaRPr lang="en-US" sz="4000" dirty="0">
              <a:latin typeface="Times New Roman" panose="02020603050405020304" pitchFamily="18" charset="0"/>
              <a:cs typeface="Times New Roman" panose="02020603050405020304" pitchFamily="18" charset="0"/>
            </a:endParaRPr>
          </a:p>
        </p:txBody>
      </p:sp>
      <p:pic>
        <p:nvPicPr>
          <p:cNvPr id="6" name="Picture 5" descr="A group of colorful circles with text&#10;&#10;Description automatically generated with medium confidence">
            <a:extLst>
              <a:ext uri="{FF2B5EF4-FFF2-40B4-BE49-F238E27FC236}">
                <a16:creationId xmlns:a16="http://schemas.microsoft.com/office/drawing/2014/main" id="{9C1C1016-3FF6-E724-B42F-BD8EC49906E1}"/>
              </a:ext>
            </a:extLst>
          </p:cNvPr>
          <p:cNvPicPr>
            <a:picLocks noChangeAspect="1"/>
          </p:cNvPicPr>
          <p:nvPr/>
        </p:nvPicPr>
        <p:blipFill>
          <a:blip r:embed="rId6"/>
          <a:stretch>
            <a:fillRect/>
          </a:stretch>
        </p:blipFill>
        <p:spPr>
          <a:xfrm>
            <a:off x="15108290" y="20744848"/>
            <a:ext cx="13748010" cy="10311008"/>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D31E8B2-CDC7-47E2-B2BD-12DF9B3D795E}"/>
</file>

<file path=customXml/itemProps2.xml><?xml version="1.0" encoding="utf-8"?>
<ds:datastoreItem xmlns:ds="http://schemas.openxmlformats.org/officeDocument/2006/customXml" ds:itemID="{D7471943-BC56-4EF9-9FDA-B5CBA5C94F67}"/>
</file>

<file path=customXml/itemProps3.xml><?xml version="1.0" encoding="utf-8"?>
<ds:datastoreItem xmlns:ds="http://schemas.openxmlformats.org/officeDocument/2006/customXml" ds:itemID="{88D7AF8A-2977-40FF-85FE-108B5BC3A290}"/>
</file>

<file path=docProps/app.xml><?xml version="1.0" encoding="utf-8"?>
<Properties xmlns="http://schemas.openxmlformats.org/officeDocument/2006/extended-properties" xmlns:vt="http://schemas.openxmlformats.org/officeDocument/2006/docPropsVTypes">
  <TotalTime>4723</TotalTime>
  <Words>912</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Oswald</vt:lpstr>
      <vt:lpstr>Arial</vt:lpstr>
      <vt:lpstr>Aptos</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Virtue</dc:creator>
  <cp:lastModifiedBy>Henrietta Sackey</cp:lastModifiedBy>
  <cp:revision>122</cp:revision>
  <dcterms:modified xsi:type="dcterms:W3CDTF">2024-12-17T23:22:19Z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2023-11-27T23:09:44Z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7517484c-56d9-4ddd-a4da-6fe0a7174a69</vt:lpwstr>
  </property>
  <property fmtid="{D5CDD505-2E9C-101B-9397-08002B2CF9AE}" pid="8" name="MSIP_Label_8d321b5f-a4ea-42e4-9273-2f91b9a1a708_ContentBits">
    <vt:lpwstr>0</vt:lpwstr>
  </property>
  <property fmtid="{D5CDD505-2E9C-101B-9397-08002B2CF9AE}" pid="9" name="ContentTypeId">
    <vt:lpwstr>0x010100A4F00AF83DCA604EA35A9588C58BF52F</vt:lpwstr>
  </property>
</Properties>
</file>