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5"/>
  </p:normalViewPr>
  <p:slideViewPr>
    <p:cSldViewPr snapToGrid="0">
      <p:cViewPr varScale="1">
        <p:scale>
          <a:sx n="21" d="100"/>
          <a:sy n="21" d="100"/>
        </p:scale>
        <p:origin x="1864" y="272"/>
      </p:cViewPr>
      <p:guideLst>
        <p:guide orient="horz" pos="18474"/>
        <p:guide pos="267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60500-83DC-194F-9806-2CFBD3D7A714}" type="datetimeFigureOut">
              <a:rPr lang="en-US" smtClean="0"/>
              <a:t>3/3/26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68FA0-55ED-2146-934A-A8FBAD381083}" type="slidenum">
              <a:rPr lang="en-US" smtClean="0"/>
              <a:t>‹#›</a:t>
            </a:fld>
            <a:endParaRPr lang="en-US"/>
          </a:p>
        </p:txBody>
      </p:sp>
    </p:spTree>
    <p:extLst>
      <p:ext uri="{BB962C8B-B14F-4D97-AF65-F5344CB8AC3E}">
        <p14:creationId xmlns:p14="http://schemas.microsoft.com/office/powerpoint/2010/main" val="392237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C68FA0-55ED-2146-934A-A8FBAD381083}" type="slidenum">
              <a:rPr lang="en-US" smtClean="0"/>
              <a:t>1</a:t>
            </a:fld>
            <a:endParaRPr lang="en-US"/>
          </a:p>
        </p:txBody>
      </p:sp>
    </p:spTree>
    <p:extLst>
      <p:ext uri="{BB962C8B-B14F-4D97-AF65-F5344CB8AC3E}">
        <p14:creationId xmlns:p14="http://schemas.microsoft.com/office/powerpoint/2010/main" val="233098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3/3/26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emf"/><Relationship Id="rId7" Type="http://schemas.openxmlformats.org/officeDocument/2006/relationships/hyperlink" Target="https://doi.org/10.1037/adb0000788"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oi.org/10.1037/abn0000819" TargetMode="External"/><Relationship Id="rId11" Type="http://schemas.openxmlformats.org/officeDocument/2006/relationships/image" Target="../media/image6.png"/><Relationship Id="rId5" Type="http://schemas.openxmlformats.org/officeDocument/2006/relationships/hyperlink" Target="https://doi.org/10.1016/j.abrep.2019.100199" TargetMode="External"/><Relationship Id="rId10" Type="http://schemas.openxmlformats.org/officeDocument/2006/relationships/image" Target="../media/image5.png"/><Relationship Id="rId4" Type="http://schemas.openxmlformats.org/officeDocument/2006/relationships/image" Target="../media/image2.emf"/><Relationship Id="rId9" Type="http://schemas.openxmlformats.org/officeDocument/2006/relationships/image" Target="../media/image4.pn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43891200"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0" y="1348229"/>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a:solidFill>
                  <a:sysClr val="window" lastClr="FFFFFF"/>
                </a:solidFill>
              </a:rPr>
              <a:t>The Impact of Social Support on Substance Outcomes in Sexual Minorities</a:t>
            </a:r>
          </a:p>
        </p:txBody>
      </p:sp>
      <p:sp>
        <p:nvSpPr>
          <p:cNvPr id="10" name="object 3"/>
          <p:cNvSpPr txBox="1"/>
          <p:nvPr/>
        </p:nvSpPr>
        <p:spPr>
          <a:xfrm>
            <a:off x="1377950" y="3394813"/>
            <a:ext cx="32918400" cy="1420893"/>
          </a:xfrm>
          <a:prstGeom prst="rect">
            <a:avLst/>
          </a:prstGeom>
        </p:spPr>
        <p:txBody>
          <a:bodyPr vert="horz" wrap="square" lIns="0" tIns="0" rIns="0" bIns="0" rtlCol="0" anchor="t">
            <a:noAutofit/>
          </a:bodyPr>
          <a:lstStyle/>
          <a:p>
            <a:pPr>
              <a:lnSpc>
                <a:spcPts val="6024"/>
              </a:lnSpc>
            </a:pPr>
            <a:r>
              <a:rPr lang="en-US" sz="5000" spc="-142">
                <a:solidFill>
                  <a:srgbClr val="FFFFFF"/>
                </a:solidFill>
                <a:latin typeface="Arial"/>
                <a:cs typeface="Arial"/>
              </a:rPr>
              <a:t>Jessica Minieri, Harrison Highshaw, &amp; Erin Myers</a:t>
            </a:r>
            <a:endParaRPr sz="5000">
              <a:latin typeface="Arial"/>
              <a:cs typeface="Arial"/>
            </a:endParaRPr>
          </a:p>
          <a:p>
            <a:pPr>
              <a:lnSpc>
                <a:spcPts val="4322"/>
              </a:lnSpc>
            </a:pPr>
            <a:r>
              <a:rPr lang="en-US" sz="3600" i="1" spc="-22">
                <a:solidFill>
                  <a:srgbClr val="C1A775"/>
                </a:solidFill>
                <a:latin typeface="Arial"/>
                <a:cs typeface="Arial"/>
              </a:rPr>
              <a:t>---Department of Psychology, College of Education &amp; Allied Professionals</a:t>
            </a:r>
            <a:endParaRPr sz="3600">
              <a:latin typeface="Arial"/>
              <a:cs typeface="Arial"/>
            </a:endParaRP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3" name="object 4"/>
          <p:cNvSpPr txBox="1"/>
          <p:nvPr/>
        </p:nvSpPr>
        <p:spPr>
          <a:xfrm>
            <a:off x="593314" y="5629378"/>
            <a:ext cx="10456119" cy="2104958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spcAft>
                <a:spcPts val="1200"/>
              </a:spcAft>
            </a:pPr>
            <a:r>
              <a:rPr sz="4000" b="1">
                <a:solidFill>
                  <a:srgbClr val="231F20"/>
                </a:solidFill>
                <a:latin typeface="Times New Roman" panose="02020603050405020304" pitchFamily="18" charset="0"/>
                <a:cs typeface="Times New Roman" panose="02020603050405020304" pitchFamily="18" charset="0"/>
              </a:rPr>
              <a:t>ABSTRACT</a:t>
            </a:r>
          </a:p>
          <a:p>
            <a:pPr marR="10795">
              <a:lnSpc>
                <a:spcPts val="3600"/>
              </a:lnSpc>
              <a:spcAft>
                <a:spcPts val="1600"/>
              </a:spcAft>
            </a:pPr>
            <a:r>
              <a:rPr lang="en-US" sz="4000" spc="22">
                <a:solidFill>
                  <a:srgbClr val="231F20"/>
                </a:solidFill>
                <a:latin typeface="Times New Roman"/>
                <a:ea typeface="+mn-lt"/>
                <a:cs typeface="Times New Roman"/>
              </a:rPr>
              <a:t> </a:t>
            </a:r>
            <a:r>
              <a:rPr lang="en-US" sz="2800" spc="22">
                <a:solidFill>
                  <a:srgbClr val="231F20"/>
                </a:solidFill>
                <a:latin typeface="Times New Roman"/>
                <a:ea typeface="+mn-lt"/>
                <a:cs typeface="Times New Roman"/>
              </a:rPr>
              <a:t>This study examined whether perceived social support and internalized homonegativity would moderate the relationships between experienced prejudice, adverse childhood experiences (ACEs), and substance use problems in 98 sexual minority adults. Minority Stress theory was used as the guiding framework for analyzing sexual minorities (Meyer, 2003). The study found that social support marginally buffered the association between distal minority stress and substance problems. However, proximal minority stress was not found to strengthen the relationship between distal minority stress and substance problems. In contrast, proximal minority stress did significantly strengthen the relationship between ACEs and substance problems, such that greater childhood adversity was more strongly associated with substance problems at higher levels of internalized homonegativity. These findings identify functional social support as a protective factor and internalized homonegativity as a key risk factor for problematic substance use in sexual minorities. Targeting community connection and identity affirmation in treatment may represent effective intervention strategies to reduce substance-related dysfunction for sexual minorities.</a:t>
            </a:r>
            <a:endParaRPr lang="en-US" sz="2800">
              <a:solidFill>
                <a:srgbClr val="000000"/>
              </a:solidFill>
              <a:latin typeface="Times New Roman"/>
              <a:ea typeface="+mn-lt"/>
              <a:cs typeface="Times New Roman"/>
            </a:endParaRPr>
          </a:p>
          <a:p>
            <a:pPr marR="10795">
              <a:lnSpc>
                <a:spcPts val="3600"/>
              </a:lnSpc>
              <a:spcAft>
                <a:spcPts val="1600"/>
              </a:spcAft>
            </a:pPr>
            <a:endParaRPr lang="en-US" sz="2800" spc="22">
              <a:solidFill>
                <a:srgbClr val="231F20"/>
              </a:solidFill>
              <a:latin typeface="Times New Roman" panose="02020603050405020304" pitchFamily="18" charset="0"/>
              <a:cs typeface="Times New Roman" panose="02020603050405020304" pitchFamily="18" charset="0"/>
            </a:endParaRPr>
          </a:p>
          <a:p>
            <a:pPr marR="10795" algn="ctr">
              <a:lnSpc>
                <a:spcPts val="4000"/>
              </a:lnSpc>
              <a:spcAft>
                <a:spcPts val="1200"/>
              </a:spcAft>
            </a:pPr>
            <a:r>
              <a:rPr lang="en-US" sz="4000" b="1" spc="22">
                <a:solidFill>
                  <a:srgbClr val="231F20"/>
                </a:solidFill>
                <a:latin typeface="Times New Roman"/>
                <a:cs typeface="Times New Roman"/>
              </a:rPr>
              <a:t>INTRODUCTION</a:t>
            </a:r>
          </a:p>
          <a:p>
            <a:pPr marR="10795">
              <a:lnSpc>
                <a:spcPts val="3600"/>
              </a:lnSpc>
              <a:spcAft>
                <a:spcPts val="1600"/>
              </a:spcAft>
            </a:pPr>
            <a:r>
              <a:rPr lang="en-US" sz="2800" spc="22">
                <a:solidFill>
                  <a:srgbClr val="231F20"/>
                </a:solidFill>
                <a:latin typeface="Times New Roman"/>
                <a:cs typeface="Times New Roman"/>
              </a:rPr>
              <a:t> Sexual minorities experience disproportionately high rates of substance use problems relative to heterosexual populations (Dyar et al., 2023;Solberg et al., 2023). One widely supported explanation is Minority Stress Theory (Ilan H. Meyer), which states that chronic exposure to stigma, prejudice and discrimination increases psychological distress and vulnerability to maladaptive coping behaviors, like substance misuse. Minority stress operates at both distal (e.g., harassment, discrimination) and proximal (e.g., internalized shame, rejection of identity) levels, each contributing to mental health disparities. </a:t>
            </a:r>
            <a:endParaRPr lang="en-US" sz="2800">
              <a:solidFill>
                <a:srgbClr val="000000"/>
              </a:solidFill>
              <a:latin typeface="Times New Roman"/>
              <a:ea typeface="Calibri"/>
              <a:cs typeface="Times New Roman"/>
            </a:endParaRPr>
          </a:p>
          <a:p>
            <a:pPr marR="10795">
              <a:lnSpc>
                <a:spcPts val="3600"/>
              </a:lnSpc>
              <a:spcAft>
                <a:spcPts val="1600"/>
              </a:spcAft>
            </a:pPr>
            <a:r>
              <a:rPr lang="en-US" sz="2800" spc="22">
                <a:solidFill>
                  <a:srgbClr val="231F20"/>
                </a:solidFill>
                <a:latin typeface="Times New Roman"/>
                <a:cs typeface="Times New Roman"/>
              </a:rPr>
              <a:t> In addition to minority-specific stressors, sexual minorities report higher rates of ACEs, including abuse and neglect. ACEs are robust predictors of later substance problems, particularly when substances are used to cope with negative emotions (Zaso et al., 2023).</a:t>
            </a:r>
            <a:r>
              <a:rPr lang="en-US" sz="2800">
                <a:latin typeface="Times New Roman"/>
                <a:cs typeface="Times New Roman"/>
              </a:rPr>
              <a:t> </a:t>
            </a:r>
            <a:r>
              <a:rPr lang="en-US" sz="2800" spc="22">
                <a:solidFill>
                  <a:srgbClr val="231F20"/>
                </a:solidFill>
                <a:latin typeface="Times New Roman"/>
                <a:cs typeface="Times New Roman"/>
              </a:rPr>
              <a:t>Importantly, research suggests that social support serves as a protective factor against stress-related psychopathology (</a:t>
            </a:r>
            <a:r>
              <a:rPr lang="en-US" sz="2800" spc="22" err="1">
                <a:solidFill>
                  <a:srgbClr val="231F20"/>
                </a:solidFill>
                <a:latin typeface="Times New Roman"/>
                <a:cs typeface="Times New Roman"/>
              </a:rPr>
              <a:t>Helgson</a:t>
            </a:r>
            <a:r>
              <a:rPr lang="en-US" sz="2800" spc="22">
                <a:solidFill>
                  <a:srgbClr val="231F20"/>
                </a:solidFill>
                <a:latin typeface="Times New Roman"/>
                <a:cs typeface="Times New Roman"/>
              </a:rPr>
              <a:t>, 2003). </a:t>
            </a:r>
          </a:p>
          <a:p>
            <a:pPr marR="10795">
              <a:lnSpc>
                <a:spcPts val="3600"/>
              </a:lnSpc>
              <a:spcAft>
                <a:spcPts val="1600"/>
              </a:spcAft>
            </a:pPr>
            <a:r>
              <a:rPr lang="en-US" sz="2800" spc="22">
                <a:solidFill>
                  <a:srgbClr val="231F20"/>
                </a:solidFill>
                <a:latin typeface="Times New Roman"/>
                <a:cs typeface="Times New Roman"/>
              </a:rPr>
              <a:t> This study investigates the relationships between minority stress factors, early adversity, and social relationships to clarify both risk and resilience processes contributing to differences in drug use disparities among sexual minorities.  </a:t>
            </a:r>
          </a:p>
          <a:p>
            <a:pPr marR="10795">
              <a:lnSpc>
                <a:spcPts val="3600"/>
              </a:lnSpc>
              <a:spcAft>
                <a:spcPts val="1600"/>
              </a:spcAft>
            </a:pPr>
            <a:endParaRPr lang="en-US" sz="2800" spc="22">
              <a:solidFill>
                <a:srgbClr val="231F20"/>
              </a:solidFill>
              <a:latin typeface="Times New Roman"/>
              <a:cs typeface="Times New Roman"/>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1309348" y="5629378"/>
            <a:ext cx="11600526" cy="2701590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algn="ctr">
              <a:lnSpc>
                <a:spcPts val="4000"/>
              </a:lnSpc>
              <a:spcAft>
                <a:spcPts val="1200"/>
              </a:spcAft>
            </a:pPr>
            <a:r>
              <a:rPr lang="en-US" sz="2800" b="1" spc="22" dirty="0">
                <a:solidFill>
                  <a:srgbClr val="231F20"/>
                </a:solidFill>
                <a:latin typeface="Times New Roman"/>
                <a:ea typeface="+mn-lt"/>
                <a:cs typeface="Times New Roman"/>
              </a:rPr>
              <a:t>Hypothesis I</a:t>
            </a:r>
          </a:p>
          <a:p>
            <a:pPr>
              <a:lnSpc>
                <a:spcPts val="4000"/>
              </a:lnSpc>
              <a:spcAft>
                <a:spcPts val="1200"/>
              </a:spcAft>
            </a:pPr>
            <a:r>
              <a:rPr lang="en-US" sz="2800" spc="22" dirty="0">
                <a:solidFill>
                  <a:srgbClr val="231F20"/>
                </a:solidFill>
                <a:latin typeface="Times New Roman"/>
                <a:ea typeface="+mn-lt"/>
                <a:cs typeface="Times New Roman"/>
              </a:rPr>
              <a:t>	Social support was predicted to moderate the relationship between 	experienced prejudice and 	substance use problems.  </a:t>
            </a:r>
            <a:endParaRPr lang="en-US" sz="2800" dirty="0">
              <a:latin typeface="Times New Roman"/>
              <a:cs typeface="Times New Roman"/>
            </a:endParaRPr>
          </a:p>
          <a:p>
            <a:pPr algn="ctr"/>
            <a:r>
              <a:rPr lang="en-US" sz="2800" b="1" spc="22" dirty="0">
                <a:solidFill>
                  <a:srgbClr val="231F20"/>
                </a:solidFill>
                <a:latin typeface="Times New Roman"/>
                <a:ea typeface="+mn-lt"/>
                <a:cs typeface="Times New Roman"/>
              </a:rPr>
              <a:t>Hypothesis II</a:t>
            </a:r>
          </a:p>
          <a:p>
            <a:pPr algn="ctr"/>
            <a:endParaRPr lang="en-US" sz="2800" b="1" spc="22" dirty="0">
              <a:solidFill>
                <a:srgbClr val="231F20"/>
              </a:solidFill>
              <a:latin typeface="Times New Roman"/>
              <a:ea typeface="+mn-lt"/>
              <a:cs typeface="Times New Roman"/>
            </a:endParaRPr>
          </a:p>
          <a:p>
            <a:r>
              <a:rPr lang="en-US" sz="2800" spc="22" dirty="0">
                <a:solidFill>
                  <a:srgbClr val="231F20"/>
                </a:solidFill>
                <a:latin typeface="Times New Roman"/>
                <a:ea typeface="+mn-lt"/>
                <a:cs typeface="Times New Roman"/>
              </a:rPr>
              <a:t>	Internalized homonegativity was predicted to moderate the  relationship 	between experienced prejudice and substance use problems.  </a:t>
            </a:r>
            <a:endParaRPr lang="en-US" sz="2800" dirty="0">
              <a:latin typeface="Times New Roman"/>
              <a:cs typeface="Times New Roman"/>
            </a:endParaRPr>
          </a:p>
          <a:p>
            <a:pPr algn="ctr"/>
            <a:r>
              <a:rPr lang="en-US" sz="2800" b="1" spc="22" dirty="0">
                <a:solidFill>
                  <a:srgbClr val="231F20"/>
                </a:solidFill>
                <a:latin typeface="Times New Roman"/>
                <a:ea typeface="+mn-lt"/>
                <a:cs typeface="Times New Roman"/>
              </a:rPr>
              <a:t>Hypothesis III</a:t>
            </a:r>
          </a:p>
          <a:p>
            <a:pPr algn="ctr"/>
            <a:endParaRPr lang="en-US" sz="2800" b="1" spc="22" dirty="0">
              <a:solidFill>
                <a:srgbClr val="231F20"/>
              </a:solidFill>
              <a:latin typeface="Times New Roman"/>
              <a:ea typeface="+mn-lt"/>
              <a:cs typeface="Times New Roman"/>
            </a:endParaRPr>
          </a:p>
          <a:p>
            <a:r>
              <a:rPr lang="en-US" sz="2800" spc="22" dirty="0">
                <a:solidFill>
                  <a:srgbClr val="231F20"/>
                </a:solidFill>
                <a:latin typeface="Times New Roman"/>
                <a:ea typeface="+mn-lt"/>
                <a:cs typeface="Times New Roman"/>
              </a:rPr>
              <a:t>	Internalized homonegativity was predicted to moderate the relationship 	between ACE scores and substance use problems.  </a:t>
            </a:r>
            <a:endParaRPr lang="en-US" sz="4000" b="1" spc="22" dirty="0">
              <a:solidFill>
                <a:srgbClr val="231F20"/>
              </a:solidFill>
              <a:latin typeface="Times New Roman"/>
              <a:ea typeface="+mn-lt"/>
              <a:cs typeface="Times New Roman"/>
            </a:endParaRPr>
          </a:p>
          <a:p>
            <a:pPr algn="ctr"/>
            <a:endParaRPr lang="en-US" sz="4000" b="1" spc="22" dirty="0">
              <a:solidFill>
                <a:srgbClr val="231F20"/>
              </a:solidFill>
              <a:latin typeface="Times New Roman"/>
              <a:ea typeface="+mn-lt"/>
              <a:cs typeface="Times New Roman"/>
            </a:endParaRPr>
          </a:p>
          <a:p>
            <a:pPr algn="ctr"/>
            <a:r>
              <a:rPr lang="en-US" sz="4000" b="1" spc="22" dirty="0">
                <a:solidFill>
                  <a:srgbClr val="231F20"/>
                </a:solidFill>
                <a:latin typeface="Times New Roman"/>
                <a:ea typeface="+mn-lt"/>
                <a:cs typeface="Times New Roman"/>
              </a:rPr>
              <a:t>METHOD  </a:t>
            </a:r>
            <a:endParaRPr lang="en-US" sz="4000" spc="22" dirty="0">
              <a:solidFill>
                <a:srgbClr val="231F20"/>
              </a:solidFill>
              <a:latin typeface="Times New Roman"/>
              <a:ea typeface="+mn-lt"/>
              <a:cs typeface="Times New Roman"/>
            </a:endParaRPr>
          </a:p>
          <a:p>
            <a:pPr marR="10795">
              <a:lnSpc>
                <a:spcPts val="3600"/>
              </a:lnSpc>
              <a:spcAft>
                <a:spcPts val="1600"/>
              </a:spcAft>
            </a:pPr>
            <a:r>
              <a:rPr lang="en-US" sz="2800" b="1" spc="22" dirty="0">
                <a:solidFill>
                  <a:srgbClr val="231F20"/>
                </a:solidFill>
                <a:latin typeface="Times New Roman"/>
                <a:ea typeface="+mn-lt"/>
                <a:cs typeface="Times New Roman"/>
              </a:rPr>
              <a:t> Participants</a:t>
            </a:r>
            <a:endParaRPr lang="en-US" sz="2800" dirty="0">
              <a:latin typeface="Times New Roman"/>
              <a:cs typeface="Times New Roman"/>
            </a:endParaRPr>
          </a:p>
          <a:p>
            <a:pPr marR="10795">
              <a:lnSpc>
                <a:spcPts val="3600"/>
              </a:lnSpc>
              <a:spcAft>
                <a:spcPts val="1600"/>
              </a:spcAft>
            </a:pPr>
            <a:r>
              <a:rPr lang="en-US" sz="2800" b="1" spc="22" dirty="0">
                <a:solidFill>
                  <a:srgbClr val="231F20"/>
                </a:solidFill>
                <a:latin typeface="Times New Roman"/>
                <a:ea typeface="+mn-lt"/>
                <a:cs typeface="Times New Roman"/>
              </a:rPr>
              <a:t>	</a:t>
            </a:r>
            <a:r>
              <a:rPr lang="en-US" sz="2800" spc="22" dirty="0">
                <a:solidFill>
                  <a:srgbClr val="231F20"/>
                </a:solidFill>
                <a:latin typeface="Times New Roman"/>
                <a:ea typeface="+mn-lt"/>
                <a:cs typeface="Times New Roman"/>
              </a:rPr>
              <a:t>N = 98 Sexual Minority Adults </a:t>
            </a:r>
          </a:p>
          <a:p>
            <a:pPr marR="10795">
              <a:lnSpc>
                <a:spcPts val="3600"/>
              </a:lnSpc>
              <a:spcAft>
                <a:spcPts val="1600"/>
              </a:spcAft>
            </a:pPr>
            <a:r>
              <a:rPr lang="en-US" sz="2800" spc="22" dirty="0">
                <a:solidFill>
                  <a:srgbClr val="231F20"/>
                </a:solidFill>
                <a:latin typeface="Times New Roman"/>
                <a:ea typeface="+mn-lt"/>
                <a:cs typeface="Times New Roman"/>
              </a:rPr>
              <a:t>	Age Range: 18-64 years</a:t>
            </a:r>
          </a:p>
          <a:p>
            <a:pPr marR="10795">
              <a:lnSpc>
                <a:spcPts val="3600"/>
              </a:lnSpc>
              <a:spcAft>
                <a:spcPts val="1600"/>
              </a:spcAft>
            </a:pPr>
            <a:r>
              <a:rPr lang="en-US" sz="2800" spc="22" dirty="0">
                <a:solidFill>
                  <a:srgbClr val="231F20"/>
                </a:solidFill>
                <a:latin typeface="Times New Roman"/>
                <a:ea typeface="+mn-lt"/>
                <a:cs typeface="Times New Roman"/>
              </a:rPr>
              <a:t> </a:t>
            </a: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8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r>
              <a:rPr lang="en-US" sz="2800" spc="22" dirty="0">
                <a:solidFill>
                  <a:srgbClr val="231F20"/>
                </a:solidFill>
                <a:latin typeface="Times New Roman"/>
                <a:ea typeface="+mn-lt"/>
                <a:cs typeface="Times New Roman"/>
              </a:rPr>
              <a:t>Participants were recruited via social media platforms (e.g., reddit) and community flyers in Western Carolina. This study was approved by the Western Carlina University IRB.</a:t>
            </a:r>
          </a:p>
          <a:p>
            <a:pPr marL="498475" marR="10795" lvl="1">
              <a:lnSpc>
                <a:spcPts val="3600"/>
              </a:lnSpc>
              <a:spcAft>
                <a:spcPts val="1600"/>
              </a:spcAft>
            </a:pPr>
            <a:r>
              <a:rPr lang="en-US" sz="2800" b="1" spc="22" dirty="0">
                <a:solidFill>
                  <a:srgbClr val="231F20"/>
                </a:solidFill>
                <a:latin typeface="Times New Roman"/>
                <a:ea typeface="+mn-lt"/>
                <a:cs typeface="Times New Roman"/>
              </a:rPr>
              <a:t>Procedure </a:t>
            </a:r>
            <a:endParaRPr lang="en-US" sz="2800" spc="22" dirty="0">
              <a:solidFill>
                <a:srgbClr val="231F20"/>
              </a:solidFill>
              <a:latin typeface="Times New Roman"/>
              <a:ea typeface="+mn-lt"/>
              <a:cs typeface="Times New Roman"/>
            </a:endParaRPr>
          </a:p>
          <a:p>
            <a:pPr marL="498475" marR="10795" lvl="1">
              <a:lnSpc>
                <a:spcPts val="3600"/>
              </a:lnSpc>
              <a:spcAft>
                <a:spcPts val="1600"/>
              </a:spcAft>
            </a:pPr>
            <a:r>
              <a:rPr lang="en-US" sz="2800" spc="22" dirty="0">
                <a:solidFill>
                  <a:srgbClr val="231F20"/>
                </a:solidFill>
                <a:latin typeface="Times New Roman"/>
                <a:ea typeface="+mn-lt"/>
                <a:cs typeface="Times New Roman"/>
              </a:rPr>
              <a:t>Participants competed an anonymous online survey via Qualtrics assessing for minority stress, childhood adversity, social support, and substance-related outcomes. </a:t>
            </a:r>
          </a:p>
          <a:p>
            <a:pPr marL="498475" marR="10795" lvl="1">
              <a:lnSpc>
                <a:spcPts val="3600"/>
              </a:lnSpc>
              <a:spcAft>
                <a:spcPts val="1600"/>
              </a:spcAft>
            </a:pPr>
            <a:r>
              <a:rPr lang="en-US" sz="2800" b="1" spc="22" dirty="0">
                <a:solidFill>
                  <a:srgbClr val="231F20"/>
                </a:solidFill>
                <a:latin typeface="Times New Roman"/>
                <a:ea typeface="+mn-lt"/>
                <a:cs typeface="Times New Roman"/>
              </a:rPr>
              <a:t>Measures</a:t>
            </a:r>
          </a:p>
          <a:p>
            <a:pPr marL="955675" marR="10795" lvl="1" indent="-457200">
              <a:lnSpc>
                <a:spcPts val="3600"/>
              </a:lnSpc>
              <a:spcAft>
                <a:spcPts val="1600"/>
              </a:spcAft>
              <a:buFont typeface="Arial" panose="020B0604020202020204" pitchFamily="34" charset="0"/>
              <a:buChar char="•"/>
            </a:pPr>
            <a:r>
              <a:rPr lang="en-US" sz="2800" spc="22" dirty="0">
                <a:solidFill>
                  <a:srgbClr val="231F20"/>
                </a:solidFill>
                <a:latin typeface="Times New Roman" panose="02020603050405020304" pitchFamily="18" charset="0"/>
                <a:ea typeface="+mn-lt"/>
                <a:cs typeface="Times New Roman" panose="02020603050405020304" pitchFamily="18" charset="0"/>
              </a:rPr>
              <a:t>Adverse Childhood Experiences Questionnaire; Tranter et al., 2021</a:t>
            </a:r>
          </a:p>
          <a:p>
            <a:pPr marL="955675" marR="10795" lvl="1" indent="-457200">
              <a:lnSpc>
                <a:spcPts val="3600"/>
              </a:lnSpc>
              <a:spcAft>
                <a:spcPts val="1600"/>
              </a:spcAft>
              <a:buFont typeface="Arial" panose="020B0604020202020204" pitchFamily="34" charset="0"/>
              <a:buChar char="•"/>
            </a:pPr>
            <a:r>
              <a:rPr lang="en-US" sz="2800" spc="22" dirty="0">
                <a:solidFill>
                  <a:srgbClr val="231F20"/>
                </a:solidFill>
                <a:latin typeface="Times New Roman" panose="02020603050405020304" pitchFamily="18" charset="0"/>
                <a:ea typeface="+mn-lt"/>
                <a:cs typeface="Times New Roman" panose="02020603050405020304" pitchFamily="18" charset="0"/>
              </a:rPr>
              <a:t>Sexual Minority Stressors Scale; Heron et al., 2018</a:t>
            </a:r>
          </a:p>
          <a:p>
            <a:pPr marL="955675" marR="10795" lvl="1" indent="-457200">
              <a:lnSpc>
                <a:spcPts val="3600"/>
              </a:lnSpc>
              <a:spcAft>
                <a:spcPts val="1600"/>
              </a:spcAft>
              <a:buFont typeface="Arial" panose="020B0604020202020204" pitchFamily="34" charset="0"/>
              <a:buChar char="•"/>
            </a:pPr>
            <a:r>
              <a:rPr lang="en-US" sz="2800" spc="22" dirty="0">
                <a:solidFill>
                  <a:srgbClr val="231F20"/>
                </a:solidFill>
                <a:latin typeface="Times New Roman" panose="02020603050405020304" pitchFamily="18" charset="0"/>
                <a:ea typeface="+mn-lt"/>
                <a:cs typeface="Times New Roman" panose="02020603050405020304" pitchFamily="18" charset="0"/>
              </a:rPr>
              <a:t>Clinical Measure of Internalized Homonegativity; Solomon et al., 2021</a:t>
            </a:r>
          </a:p>
          <a:p>
            <a:pPr marL="955675" marR="10795" lvl="1" indent="-457200">
              <a:lnSpc>
                <a:spcPts val="3600"/>
              </a:lnSpc>
              <a:spcAft>
                <a:spcPts val="1600"/>
              </a:spcAft>
              <a:buFont typeface="Arial" panose="020B0604020202020204" pitchFamily="34" charset="0"/>
              <a:buChar char="•"/>
            </a:pPr>
            <a:r>
              <a:rPr lang="en-US" sz="2800" spc="22" dirty="0">
                <a:solidFill>
                  <a:srgbClr val="231F20"/>
                </a:solidFill>
                <a:latin typeface="Times New Roman" panose="02020603050405020304" pitchFamily="18" charset="0"/>
                <a:ea typeface="+mn-lt"/>
                <a:cs typeface="Times New Roman" panose="02020603050405020304" pitchFamily="18" charset="0"/>
              </a:rPr>
              <a:t>Functional Social Support Questionnaire; Broadhead et al., 1988</a:t>
            </a:r>
          </a:p>
          <a:p>
            <a:pPr marL="955675" marR="10795" lvl="1" indent="-457200">
              <a:lnSpc>
                <a:spcPts val="3600"/>
              </a:lnSpc>
              <a:spcAft>
                <a:spcPts val="1600"/>
              </a:spcAft>
              <a:buFont typeface="Arial" panose="020B0604020202020204" pitchFamily="34" charset="0"/>
              <a:buChar char="•"/>
            </a:pPr>
            <a:r>
              <a:rPr lang="en-US" sz="2800" spc="22" dirty="0">
                <a:solidFill>
                  <a:srgbClr val="231F20"/>
                </a:solidFill>
                <a:latin typeface="Times New Roman" panose="02020603050405020304" pitchFamily="18" charset="0"/>
                <a:ea typeface="+mn-lt"/>
                <a:cs typeface="Times New Roman" panose="02020603050405020304" pitchFamily="18" charset="0"/>
              </a:rPr>
              <a:t>Short Inventory of Problems–Revised; Kiluk et al., 2013</a:t>
            </a:r>
          </a:p>
          <a:p>
            <a:pPr marL="955675" marR="10795" lvl="1" indent="-457200">
              <a:lnSpc>
                <a:spcPts val="3600"/>
              </a:lnSpc>
              <a:spcAft>
                <a:spcPts val="1600"/>
              </a:spcAft>
              <a:buFont typeface="Arial" panose="020B0604020202020204" pitchFamily="34" charset="0"/>
              <a:buChar char="•"/>
            </a:pPr>
            <a:r>
              <a:rPr lang="en-US" sz="2800" spc="22" dirty="0">
                <a:solidFill>
                  <a:srgbClr val="231F20"/>
                </a:solidFill>
                <a:latin typeface="Times New Roman"/>
                <a:ea typeface="+mn-lt"/>
                <a:cs typeface="Times New Roman"/>
              </a:rPr>
              <a:t>Substance Use Motives Measure; </a:t>
            </a:r>
            <a:r>
              <a:rPr lang="en-US" sz="2800" spc="22" dirty="0" err="1">
                <a:solidFill>
                  <a:srgbClr val="231F20"/>
                </a:solidFill>
                <a:latin typeface="Times New Roman"/>
                <a:ea typeface="+mn-lt"/>
                <a:cs typeface="Times New Roman"/>
              </a:rPr>
              <a:t>Biolcati</a:t>
            </a:r>
            <a:r>
              <a:rPr lang="en-US" sz="2800" spc="22" dirty="0">
                <a:solidFill>
                  <a:srgbClr val="231F20"/>
                </a:solidFill>
                <a:latin typeface="Times New Roman"/>
                <a:ea typeface="+mn-lt"/>
                <a:cs typeface="Times New Roman"/>
              </a:rPr>
              <a:t> &amp; Passini, 2019</a:t>
            </a:r>
          </a:p>
          <a:p>
            <a:pPr marL="498475" marR="10795" lvl="1">
              <a:lnSpc>
                <a:spcPts val="3600"/>
              </a:lnSpc>
              <a:spcAft>
                <a:spcPts val="1600"/>
              </a:spcAft>
            </a:pPr>
            <a:r>
              <a:rPr lang="en-US" sz="2800" b="1" spc="22" dirty="0">
                <a:solidFill>
                  <a:srgbClr val="231F20"/>
                </a:solidFill>
                <a:latin typeface="Times New Roman"/>
                <a:ea typeface="+mn-lt"/>
                <a:cs typeface="Times New Roman"/>
              </a:rPr>
              <a:t>Analytic Plan</a:t>
            </a:r>
            <a:endParaRPr lang="en-US" sz="2800" spc="22" dirty="0">
              <a:solidFill>
                <a:srgbClr val="231F20"/>
              </a:solidFill>
              <a:latin typeface="Times New Roman"/>
              <a:ea typeface="+mn-lt"/>
              <a:cs typeface="Times New Roman"/>
            </a:endParaRPr>
          </a:p>
          <a:p>
            <a:pPr marL="498475" marR="10795" lvl="1">
              <a:lnSpc>
                <a:spcPts val="3600"/>
              </a:lnSpc>
              <a:spcAft>
                <a:spcPts val="1600"/>
              </a:spcAft>
            </a:pPr>
            <a:r>
              <a:rPr lang="en-US" sz="2800" spc="22" dirty="0">
                <a:solidFill>
                  <a:srgbClr val="231F20"/>
                </a:solidFill>
                <a:latin typeface="Times New Roman"/>
                <a:ea typeface="+mn-lt"/>
                <a:cs typeface="Times New Roman"/>
              </a:rPr>
              <a:t>To test the hypotheses, moderation analyses were conducted using PROCESS Macro version 4.3 (Hayes &amp; Little, 2018) in SPSS. In each model, coping motives for substance use and gender minority status were included as covariates to control for their potential influence on substance use outcomes. </a:t>
            </a:r>
          </a:p>
          <a:p>
            <a:pPr marL="498475" marR="10795" lvl="1">
              <a:lnSpc>
                <a:spcPts val="3600"/>
              </a:lnSpc>
              <a:spcAft>
                <a:spcPts val="1600"/>
              </a:spcAft>
            </a:pPr>
            <a:endParaRPr lang="en-US" sz="2600" spc="22" dirty="0">
              <a:solidFill>
                <a:srgbClr val="231F20"/>
              </a:solidFill>
              <a:latin typeface="Times New Roman" panose="02020603050405020304" pitchFamily="18" charset="0"/>
              <a:ea typeface="+mn-lt"/>
              <a:cs typeface="Times New Roman" panose="02020603050405020304" pitchFamily="18" charset="0"/>
            </a:endParaRPr>
          </a:p>
          <a:p>
            <a:pPr marL="498475" marR="10795" lvl="1">
              <a:lnSpc>
                <a:spcPts val="3600"/>
              </a:lnSpc>
              <a:spcAft>
                <a:spcPts val="1600"/>
              </a:spcAft>
            </a:pPr>
            <a:endParaRPr lang="en-US" sz="2600" spc="22" dirty="0">
              <a:solidFill>
                <a:srgbClr val="231F20"/>
              </a:solidFill>
              <a:latin typeface="Times New Roman" panose="02020603050405020304" pitchFamily="18" charset="0"/>
              <a:ea typeface="+mn-lt"/>
              <a:cs typeface="Times New Roman" panose="02020603050405020304" pitchFamily="18" charset="0"/>
            </a:endParaRPr>
          </a:p>
        </p:txBody>
      </p:sp>
      <p:sp>
        <p:nvSpPr>
          <p:cNvPr id="28" name="object 4"/>
          <p:cNvSpPr txBox="1"/>
          <p:nvPr/>
        </p:nvSpPr>
        <p:spPr>
          <a:xfrm>
            <a:off x="23133980" y="5629378"/>
            <a:ext cx="9519734" cy="2653044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200"/>
              </a:spcAft>
            </a:pPr>
            <a:r>
              <a:rPr lang="en-US" sz="4000" b="1" spc="22">
                <a:solidFill>
                  <a:srgbClr val="231F20"/>
                </a:solidFill>
                <a:latin typeface="Times New Roman" panose="02020603050405020304" pitchFamily="18" charset="0"/>
                <a:cs typeface="Times New Roman" panose="02020603050405020304" pitchFamily="18" charset="0"/>
              </a:rPr>
              <a:t>RESULTS</a:t>
            </a:r>
          </a:p>
          <a:p>
            <a:pPr>
              <a:lnSpc>
                <a:spcPts val="4000"/>
              </a:lnSpc>
              <a:spcAft>
                <a:spcPts val="1200"/>
              </a:spcAft>
            </a:pPr>
            <a:r>
              <a:rPr lang="en-US" sz="2800" b="1" spc="22">
                <a:solidFill>
                  <a:srgbClr val="231F20"/>
                </a:solidFill>
                <a:latin typeface="Times New Roman"/>
                <a:ea typeface="+mn-lt"/>
                <a:cs typeface="Times New Roman"/>
              </a:rPr>
              <a:t>Hypothesis I</a:t>
            </a:r>
          </a:p>
          <a:p>
            <a:pPr>
              <a:lnSpc>
                <a:spcPts val="4000"/>
              </a:lnSpc>
              <a:spcAft>
                <a:spcPts val="1200"/>
              </a:spcAft>
            </a:pPr>
            <a:r>
              <a:rPr lang="en-US" sz="2800" spc="22">
                <a:solidFill>
                  <a:srgbClr val="231F20"/>
                </a:solidFill>
                <a:latin typeface="Times New Roman"/>
                <a:cs typeface="Times New Roman"/>
              </a:rPr>
              <a:t>The overall model was significant</a:t>
            </a:r>
          </a:p>
          <a:p>
            <a:pPr>
              <a:lnSpc>
                <a:spcPts val="4000"/>
              </a:lnSpc>
              <a:spcAft>
                <a:spcPts val="1200"/>
              </a:spcAft>
            </a:pPr>
            <a:r>
              <a:rPr lang="en-US" sz="2800" spc="22">
                <a:solidFill>
                  <a:srgbClr val="231F20"/>
                </a:solidFill>
                <a:latin typeface="Times New Roman"/>
                <a:cs typeface="Times New Roman"/>
              </a:rPr>
              <a:t>F(5, 89) = 13.25, p &lt; .001, R² = .43</a:t>
            </a:r>
          </a:p>
          <a:p>
            <a:pPr>
              <a:lnSpc>
                <a:spcPts val="4000"/>
              </a:lnSpc>
              <a:spcAft>
                <a:spcPts val="1200"/>
              </a:spcAft>
            </a:pPr>
            <a:r>
              <a:rPr lang="en-US" sz="2800" spc="22">
                <a:solidFill>
                  <a:srgbClr val="231F20"/>
                </a:solidFill>
                <a:latin typeface="Times New Roman"/>
                <a:cs typeface="Times New Roman"/>
              </a:rPr>
              <a:t>Results indicated a significant interaction between experienced prejudice and functional social support (b = -.09, p = .041), suggesting moderation. </a:t>
            </a:r>
          </a:p>
          <a:p>
            <a:pPr>
              <a:lnSpc>
                <a:spcPts val="4000"/>
              </a:lnSpc>
              <a:spcAft>
                <a:spcPts val="1200"/>
              </a:spcAft>
            </a:pPr>
            <a:endParaRPr lang="en-US" sz="3400"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endParaRPr lang="en-US" sz="3400" b="1" spc="22">
              <a:solidFill>
                <a:srgbClr val="231F20"/>
              </a:solidFill>
              <a:latin typeface="Times New Roman" panose="02020603050405020304" pitchFamily="18" charset="0"/>
              <a:ea typeface="+mn-lt"/>
              <a:cs typeface="Times New Roman" panose="02020603050405020304" pitchFamily="18" charset="0"/>
            </a:endParaRPr>
          </a:p>
          <a:p>
            <a:pPr>
              <a:lnSpc>
                <a:spcPts val="4000"/>
              </a:lnSpc>
              <a:spcAft>
                <a:spcPts val="1200"/>
              </a:spcAft>
            </a:pPr>
            <a:r>
              <a:rPr lang="en-US" sz="2800" b="1" spc="22">
                <a:solidFill>
                  <a:srgbClr val="231F20"/>
                </a:solidFill>
                <a:latin typeface="Times New Roman"/>
                <a:ea typeface="+mn-lt"/>
                <a:cs typeface="Times New Roman"/>
              </a:rPr>
              <a:t>Hypothesis II</a:t>
            </a:r>
          </a:p>
          <a:p>
            <a:pPr>
              <a:lnSpc>
                <a:spcPts val="4000"/>
              </a:lnSpc>
              <a:spcAft>
                <a:spcPts val="1200"/>
              </a:spcAft>
            </a:pPr>
            <a:r>
              <a:rPr lang="en-US" sz="2800" spc="22">
                <a:solidFill>
                  <a:srgbClr val="231F20"/>
                </a:solidFill>
                <a:latin typeface="Times New Roman"/>
                <a:cs typeface="Times New Roman"/>
              </a:rPr>
              <a:t>The overall model was significant</a:t>
            </a:r>
          </a:p>
          <a:p>
            <a:pPr>
              <a:lnSpc>
                <a:spcPts val="4000"/>
              </a:lnSpc>
              <a:spcAft>
                <a:spcPts val="1200"/>
              </a:spcAft>
            </a:pPr>
            <a:r>
              <a:rPr lang="en-US" sz="2800" spc="22">
                <a:solidFill>
                  <a:srgbClr val="231F20"/>
                </a:solidFill>
                <a:latin typeface="Times New Roman"/>
                <a:cs typeface="Times New Roman"/>
              </a:rPr>
              <a:t>F(5, 89) = 11.40, p = &lt; .001, R² = .39</a:t>
            </a:r>
          </a:p>
          <a:p>
            <a:pPr>
              <a:lnSpc>
                <a:spcPts val="4000"/>
              </a:lnSpc>
              <a:spcAft>
                <a:spcPts val="1200"/>
              </a:spcAft>
            </a:pPr>
            <a:r>
              <a:rPr lang="en-US" sz="2800" spc="22">
                <a:solidFill>
                  <a:srgbClr val="231F20"/>
                </a:solidFill>
                <a:latin typeface="Times New Roman"/>
                <a:cs typeface="Times New Roman"/>
              </a:rPr>
              <a:t>The interaction between distal and proximal stress was not significant (b = -.03, p = .502), indicating no evidence of moderation.</a:t>
            </a:r>
          </a:p>
          <a:p>
            <a:pPr>
              <a:lnSpc>
                <a:spcPts val="4000"/>
              </a:lnSpc>
              <a:spcAft>
                <a:spcPts val="1200"/>
              </a:spcAft>
            </a:pPr>
            <a:endParaRPr lang="en-US" sz="2800" spc="22">
              <a:solidFill>
                <a:srgbClr val="231F20"/>
              </a:solidFill>
              <a:latin typeface="Times New Roman" panose="02020603050405020304" pitchFamily="18" charset="0"/>
              <a:cs typeface="Times New Roman" panose="02020603050405020304" pitchFamily="18" charset="0"/>
            </a:endParaRPr>
          </a:p>
          <a:p>
            <a:pPr>
              <a:lnSpc>
                <a:spcPts val="4000"/>
              </a:lnSpc>
              <a:spcAft>
                <a:spcPts val="1200"/>
              </a:spcAft>
            </a:pPr>
            <a:r>
              <a:rPr lang="en-US" sz="2800" b="1" spc="22">
                <a:solidFill>
                  <a:srgbClr val="231F20"/>
                </a:solidFill>
                <a:latin typeface="Times New Roman"/>
                <a:ea typeface="+mn-lt"/>
                <a:cs typeface="Times New Roman"/>
              </a:rPr>
              <a:t>Hypothesis III</a:t>
            </a:r>
          </a:p>
          <a:p>
            <a:pPr>
              <a:lnSpc>
                <a:spcPts val="4000"/>
              </a:lnSpc>
              <a:spcAft>
                <a:spcPts val="1200"/>
              </a:spcAft>
            </a:pPr>
            <a:r>
              <a:rPr lang="en-US" sz="2800" spc="22">
                <a:solidFill>
                  <a:srgbClr val="231F20"/>
                </a:solidFill>
                <a:latin typeface="Times New Roman"/>
                <a:cs typeface="Times New Roman"/>
              </a:rPr>
              <a:t>The overall model was significant</a:t>
            </a:r>
          </a:p>
          <a:p>
            <a:pPr>
              <a:lnSpc>
                <a:spcPts val="4000"/>
              </a:lnSpc>
              <a:spcAft>
                <a:spcPts val="1200"/>
              </a:spcAft>
            </a:pPr>
            <a:r>
              <a:rPr lang="en-US" sz="2800" spc="22">
                <a:solidFill>
                  <a:srgbClr val="231F20"/>
                </a:solidFill>
                <a:latin typeface="Times New Roman"/>
                <a:ea typeface="+mn-lt"/>
                <a:cs typeface="Times New Roman"/>
              </a:rPr>
              <a:t>F(5, 89) = 16.88, p &lt; .001, R² = .49</a:t>
            </a:r>
          </a:p>
          <a:p>
            <a:pPr>
              <a:lnSpc>
                <a:spcPts val="4000"/>
              </a:lnSpc>
              <a:spcAft>
                <a:spcPts val="1200"/>
              </a:spcAft>
            </a:pPr>
            <a:r>
              <a:rPr lang="en-US" sz="2800" spc="22">
                <a:solidFill>
                  <a:srgbClr val="231F20"/>
                </a:solidFill>
                <a:latin typeface="Times New Roman"/>
                <a:ea typeface="+mn-lt"/>
                <a:cs typeface="Times New Roman"/>
              </a:rPr>
              <a:t>Results revealed a significant interaction between ACEs and homonegativity (b = .04, p = .004), indicating moderation. </a:t>
            </a:r>
          </a:p>
          <a:p>
            <a:pPr>
              <a:lnSpc>
                <a:spcPts val="4000"/>
              </a:lnSpc>
              <a:spcAft>
                <a:spcPts val="1200"/>
              </a:spcAft>
            </a:pPr>
            <a:endParaRPr lang="en-US" sz="2800" spc="22">
              <a:solidFill>
                <a:srgbClr val="231F20"/>
              </a:solidFill>
              <a:latin typeface="Arial"/>
              <a:cs typeface="Arial"/>
            </a:endParaRPr>
          </a:p>
          <a:p>
            <a:pPr>
              <a:lnSpc>
                <a:spcPts val="4000"/>
              </a:lnSpc>
              <a:spcAft>
                <a:spcPts val="1200"/>
              </a:spcAft>
            </a:pPr>
            <a:endParaRPr lang="en-US" sz="4000" b="1" spc="22">
              <a:solidFill>
                <a:srgbClr val="231F20"/>
              </a:solidFill>
              <a:latin typeface="Arial"/>
              <a:cs typeface="Arial"/>
            </a:endParaRPr>
          </a:p>
          <a:p>
            <a:pPr>
              <a:lnSpc>
                <a:spcPts val="4000"/>
              </a:lnSpc>
              <a:spcAft>
                <a:spcPts val="1200"/>
              </a:spcAft>
            </a:pPr>
            <a:endParaRPr lang="en-US" sz="4000" b="1" spc="22">
              <a:solidFill>
                <a:srgbClr val="231F20"/>
              </a:solidFill>
              <a:latin typeface="Arial"/>
              <a:cs typeface="Arial"/>
            </a:endParaRPr>
          </a:p>
          <a:p>
            <a:pPr>
              <a:lnSpc>
                <a:spcPts val="4000"/>
              </a:lnSpc>
              <a:spcAft>
                <a:spcPts val="1200"/>
              </a:spcAft>
            </a:pPr>
            <a:endParaRPr lang="en-US" sz="4000" spc="22">
              <a:solidFill>
                <a:srgbClr val="231F20"/>
              </a:solidFill>
              <a:latin typeface="Arial"/>
              <a:cs typeface="Arial"/>
            </a:endParaRPr>
          </a:p>
        </p:txBody>
      </p:sp>
      <p:sp>
        <p:nvSpPr>
          <p:cNvPr id="17" name="object 4"/>
          <p:cNvSpPr txBox="1"/>
          <p:nvPr/>
        </p:nvSpPr>
        <p:spPr>
          <a:xfrm>
            <a:off x="32913628" y="5629378"/>
            <a:ext cx="10384258" cy="268097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gn="ctr">
              <a:lnSpc>
                <a:spcPts val="4000"/>
              </a:lnSpc>
              <a:spcAft>
                <a:spcPts val="1200"/>
              </a:spcAft>
            </a:pPr>
            <a:r>
              <a:rPr lang="en-US" sz="4000" b="1" spc="22">
                <a:solidFill>
                  <a:srgbClr val="231F20"/>
                </a:solidFill>
                <a:latin typeface="Times New Roman"/>
                <a:cs typeface="Times New Roman"/>
              </a:rPr>
              <a:t>DISCUSSION</a:t>
            </a:r>
            <a:endParaRPr lang="en-US" sz="4000">
              <a:latin typeface="Times New Roman"/>
              <a:ea typeface="Calibri"/>
              <a:cs typeface="Times New Roman"/>
            </a:endParaRPr>
          </a:p>
          <a:p>
            <a:pPr>
              <a:lnSpc>
                <a:spcPts val="4000"/>
              </a:lnSpc>
              <a:spcAft>
                <a:spcPts val="1200"/>
              </a:spcAft>
            </a:pPr>
            <a:r>
              <a:rPr lang="en-US" sz="2800" b="1" spc="22">
                <a:solidFill>
                  <a:srgbClr val="231F20"/>
                </a:solidFill>
                <a:latin typeface="Times New Roman"/>
                <a:cs typeface="Times New Roman"/>
              </a:rPr>
              <a:t>Clinical Implications</a:t>
            </a:r>
          </a:p>
          <a:p>
            <a:pPr>
              <a:lnSpc>
                <a:spcPts val="4000"/>
              </a:lnSpc>
              <a:spcAft>
                <a:spcPts val="1200"/>
              </a:spcAft>
            </a:pPr>
            <a:r>
              <a:rPr lang="en-US" sz="2800" spc="22">
                <a:solidFill>
                  <a:srgbClr val="231F20"/>
                </a:solidFill>
                <a:latin typeface="Times New Roman"/>
                <a:cs typeface="Times New Roman"/>
              </a:rPr>
              <a:t>Due to the significant moderating effect of social support on substance problems for sexual minorities experiencing external prejudice, improving access to social resources may be a valid target of intervention for those exposed to distal minority stress. It is possible that reducing levels of internalized homonegativity could protect against substance problems, specifically for those with a history of childhood trauma. Therefore, internalized homonegativity should be considered a relevant treatment target for sexual minorities. </a:t>
            </a:r>
          </a:p>
          <a:p>
            <a:pPr>
              <a:lnSpc>
                <a:spcPts val="4000"/>
              </a:lnSpc>
              <a:spcAft>
                <a:spcPts val="1200"/>
              </a:spcAft>
            </a:pPr>
            <a:r>
              <a:rPr lang="en-US" sz="2800" b="1" spc="22">
                <a:solidFill>
                  <a:srgbClr val="231F20"/>
                </a:solidFill>
                <a:latin typeface="Times New Roman"/>
                <a:cs typeface="Times New Roman"/>
              </a:rPr>
              <a:t>Limitations &amp; </a:t>
            </a:r>
            <a:r>
              <a:rPr lang="en-US" sz="2800" b="1" spc="22">
                <a:solidFill>
                  <a:srgbClr val="231F20"/>
                </a:solidFill>
                <a:latin typeface="Times New Roman"/>
                <a:ea typeface="+mn-lt"/>
                <a:cs typeface="Times New Roman"/>
              </a:rPr>
              <a:t>Future Directions</a:t>
            </a:r>
            <a:endParaRPr lang="en-US" sz="2800" b="1" spc="22">
              <a:solidFill>
                <a:srgbClr val="231F20"/>
              </a:solidFill>
              <a:latin typeface="Times New Roman"/>
              <a:cs typeface="Times New Roman"/>
            </a:endParaRPr>
          </a:p>
          <a:p>
            <a:pPr marL="457200" indent="-457200">
              <a:lnSpc>
                <a:spcPts val="4000"/>
              </a:lnSpc>
              <a:spcAft>
                <a:spcPts val="1200"/>
              </a:spcAft>
              <a:buFont typeface="Arial"/>
              <a:buChar char="•"/>
            </a:pPr>
            <a:r>
              <a:rPr lang="en-US" sz="2800" i="1" spc="22">
                <a:solidFill>
                  <a:srgbClr val="231F20"/>
                </a:solidFill>
                <a:latin typeface="Times New Roman"/>
                <a:cs typeface="Times New Roman"/>
              </a:rPr>
              <a:t>Limited Racial Diversity: </a:t>
            </a:r>
            <a:r>
              <a:rPr lang="en-US" sz="2800" spc="22">
                <a:solidFill>
                  <a:srgbClr val="231F20"/>
                </a:solidFill>
                <a:latin typeface="Times New Roman"/>
                <a:cs typeface="Times New Roman"/>
              </a:rPr>
              <a:t>The sample was primarily white (90%), limiting generalizability to racially diverse sexual minority populations and intersectional identities.</a:t>
            </a:r>
          </a:p>
          <a:p>
            <a:pPr marL="457200" indent="-457200">
              <a:lnSpc>
                <a:spcPts val="4000"/>
              </a:lnSpc>
              <a:spcAft>
                <a:spcPts val="1200"/>
              </a:spcAft>
              <a:buFont typeface="Arial"/>
              <a:buChar char="•"/>
            </a:pPr>
            <a:r>
              <a:rPr lang="en-US" sz="2800" i="1" spc="22">
                <a:solidFill>
                  <a:srgbClr val="231F20"/>
                </a:solidFill>
                <a:latin typeface="Times New Roman"/>
                <a:cs typeface="Times New Roman"/>
              </a:rPr>
              <a:t>Recruitment from affirming spaces: </a:t>
            </a:r>
            <a:r>
              <a:rPr lang="en-US" sz="2800" spc="22">
                <a:solidFill>
                  <a:srgbClr val="231F20"/>
                </a:solidFill>
                <a:latin typeface="Times New Roman"/>
                <a:cs typeface="Times New Roman"/>
              </a:rPr>
              <a:t>Participants were largely recruited from LGBTQ-affirming platforms, which may have resulted in lower levels of internalized homonegativity than in the broader population.</a:t>
            </a:r>
          </a:p>
          <a:p>
            <a:pPr marL="457200" indent="-457200">
              <a:lnSpc>
                <a:spcPts val="4000"/>
              </a:lnSpc>
              <a:spcAft>
                <a:spcPts val="1200"/>
              </a:spcAft>
              <a:buFont typeface="Arial"/>
              <a:buChar char="•"/>
            </a:pPr>
            <a:r>
              <a:rPr lang="en-US" sz="2800" i="1" spc="22">
                <a:solidFill>
                  <a:srgbClr val="231F20"/>
                </a:solidFill>
                <a:latin typeface="Times New Roman"/>
                <a:cs typeface="Times New Roman"/>
              </a:rPr>
              <a:t>Cross-sectional design: </a:t>
            </a:r>
            <a:r>
              <a:rPr lang="en-US" sz="2800" spc="22">
                <a:solidFill>
                  <a:srgbClr val="231F20"/>
                </a:solidFill>
                <a:latin typeface="Times New Roman"/>
                <a:cs typeface="Times New Roman"/>
              </a:rPr>
              <a:t>Because data was collected at one time point, causal direction cannot be determined </a:t>
            </a:r>
          </a:p>
          <a:p>
            <a:pPr marL="457200" indent="-457200">
              <a:lnSpc>
                <a:spcPts val="4000"/>
              </a:lnSpc>
              <a:spcAft>
                <a:spcPts val="1200"/>
              </a:spcAft>
              <a:buFont typeface="Arial"/>
              <a:buChar char="•"/>
            </a:pPr>
            <a:r>
              <a:rPr lang="en-US" sz="2800" i="1" spc="22">
                <a:solidFill>
                  <a:srgbClr val="231F20"/>
                </a:solidFill>
                <a:latin typeface="Times New Roman"/>
                <a:cs typeface="Times New Roman"/>
              </a:rPr>
              <a:t>Self-report measures: </a:t>
            </a:r>
            <a:r>
              <a:rPr lang="en-US" sz="2800" spc="22">
                <a:solidFill>
                  <a:srgbClr val="231F20"/>
                </a:solidFill>
                <a:latin typeface="Times New Roman"/>
                <a:cs typeface="Times New Roman"/>
              </a:rPr>
              <a:t>Responses may be influenced by recall bias or social desirability </a:t>
            </a:r>
          </a:p>
          <a:p>
            <a:pPr marR="10795">
              <a:lnSpc>
                <a:spcPts val="3600"/>
              </a:lnSpc>
              <a:spcAft>
                <a:spcPts val="1600"/>
              </a:spcAft>
            </a:pPr>
            <a:r>
              <a:rPr lang="en-US" sz="2800" spc="22">
                <a:solidFill>
                  <a:srgbClr val="231F20"/>
                </a:solidFill>
                <a:latin typeface="Times New Roman"/>
                <a:ea typeface="+mn-lt"/>
                <a:cs typeface="Times New Roman"/>
              </a:rPr>
              <a:t>Future research should examine these processes longitudinally to clarify possible causal relationships between minority stress, internalized homonegativity, ACEs, and substance use outcomes. Additionally, studies should differentiate sexual and gender minority experiences rather than grouping them together. </a:t>
            </a:r>
          </a:p>
          <a:p>
            <a:pPr marR="10795" algn="ctr">
              <a:lnSpc>
                <a:spcPts val="3600"/>
              </a:lnSpc>
              <a:spcAft>
                <a:spcPts val="1600"/>
              </a:spcAft>
            </a:pPr>
            <a:r>
              <a:rPr lang="en-US" sz="2800" b="1" spc="22">
                <a:solidFill>
                  <a:srgbClr val="231F20"/>
                </a:solidFill>
                <a:latin typeface="Times New Roman"/>
                <a:ea typeface="Calibri"/>
                <a:cs typeface="Times New Roman"/>
              </a:rPr>
              <a:t>References</a:t>
            </a:r>
          </a:p>
          <a:p>
            <a:r>
              <a:rPr lang="en-US" spc="22" err="1">
                <a:solidFill>
                  <a:srgbClr val="231F20"/>
                </a:solidFill>
                <a:latin typeface="Times New Roman" panose="02020603050405020304" pitchFamily="18" charset="0"/>
                <a:ea typeface="+mn-lt"/>
                <a:cs typeface="Times New Roman" panose="02020603050405020304" pitchFamily="18" charset="0"/>
              </a:rPr>
              <a:t>Biolcati</a:t>
            </a:r>
            <a:r>
              <a:rPr lang="en-US" spc="22">
                <a:solidFill>
                  <a:srgbClr val="231F20"/>
                </a:solidFill>
                <a:latin typeface="Times New Roman" panose="02020603050405020304" pitchFamily="18" charset="0"/>
                <a:ea typeface="+mn-lt"/>
                <a:cs typeface="Times New Roman" panose="02020603050405020304" pitchFamily="18" charset="0"/>
              </a:rPr>
              <a:t>, R., &amp; Passini, S. (2019). Development of the Substance Use Motives Measure (SUMM): 	A comprehensive eight-factor model for alcohol/drugs consumption. Addictive Behaviors 	Reports, 10, 	100199. </a:t>
            </a:r>
            <a:r>
              <a:rPr lang="en-US" spc="22">
                <a:solidFill>
                  <a:srgbClr val="231F20"/>
                </a:solidFill>
                <a:latin typeface="Times New Roman" panose="02020603050405020304" pitchFamily="18" charset="0"/>
                <a:ea typeface="+mn-lt"/>
                <a:cs typeface="Times New Roman" panose="02020603050405020304" pitchFamily="18" charset="0"/>
                <a:hlinkClick r:id="rId5"/>
              </a:rPr>
              <a:t>https://doi.org/10.1016/j.abrep.2019.100199</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Broadhead, W. E., Gehlbach, S. H., de Gruy, F. V., &amp; Kaplan, B. H. (1988). The Duke–UNC 	Functional 	Social Support Questionnaire: Measurement of social support in family 	medicine patients. Medical 	Care, 26(7), 709–723.</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Dyar, C., Lee, C. M., Rhew, I. C., &amp; Kaysen, D. (2023). Sexual minority stress and substance use: 	An 	investigation of when and under what circumstances minority stress predicts alcohol and 	cannabis use. 	Journal of Psychopathology and Clinical Science, 132(4), 475–489. 	</a:t>
            </a:r>
            <a:r>
              <a:rPr lang="en-US" spc="22">
                <a:solidFill>
                  <a:srgbClr val="231F20"/>
                </a:solidFill>
                <a:latin typeface="Times New Roman" panose="02020603050405020304" pitchFamily="18" charset="0"/>
                <a:ea typeface="+mn-lt"/>
                <a:cs typeface="Times New Roman" panose="02020603050405020304" pitchFamily="18" charset="0"/>
                <a:hlinkClick r:id="rId6"/>
              </a:rPr>
              <a:t>https://doi.org/10.1037/abn0000819</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Hayes, A. F., &amp; Little, T. D. (2018). Introduction to mediation, moderation, and conditional process 	analysis: 	A regression-based approach (2nd ed.). Guilford Press.</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Helgeson, V. S. (2003). Social support and quality of life. Quality of Life Research, 12(Suppl 1), 	25–31.</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Heron, K. E., Braitman, A. L., Lewis, R. J., </a:t>
            </a:r>
            <a:r>
              <a:rPr lang="en-US" spc="22" err="1">
                <a:solidFill>
                  <a:srgbClr val="231F20"/>
                </a:solidFill>
                <a:latin typeface="Times New Roman" panose="02020603050405020304" pitchFamily="18" charset="0"/>
                <a:ea typeface="+mn-lt"/>
                <a:cs typeface="Times New Roman" panose="02020603050405020304" pitchFamily="18" charset="0"/>
              </a:rPr>
              <a:t>Shappie</a:t>
            </a:r>
            <a:r>
              <a:rPr lang="en-US" spc="22">
                <a:solidFill>
                  <a:srgbClr val="231F20"/>
                </a:solidFill>
                <a:latin typeface="Times New Roman" panose="02020603050405020304" pitchFamily="18" charset="0"/>
                <a:ea typeface="+mn-lt"/>
                <a:cs typeface="Times New Roman" panose="02020603050405020304" pitchFamily="18" charset="0"/>
              </a:rPr>
              <a:t>, A. T., &amp; Hitson, P. T. (2018). Measuring 	sexual minority 	stressors in lesbian women’s daily lives: Initial scale development. 	Psychology of Sexual Orientation and Gender Diversity, 5(3), 387–395.</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Kiluk, B. D., Dreifuss, J. A., Weiss, R. D., Morgenstern, J., &amp; Carroll, K. M. (2013). The Short 	Inventory of 	Problems–Revised (SIP-R).</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Meyer, I. H. (2003). Prejudice, social stress, and mental health in lesbian, gay, and bisexual 	populations: Conceptual issues and research evidence. Psychological Bulletin, 129(5), 674–	697.</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Solberg, M. A., Blair, L. M., Schlegel, E. C., &amp; Kurzer, J. A. M. J. (2023). Health disparities 	among sexual and gender minorities with adverse childhood experiences. American Journal of 	Public Health, 113(12), 1343–1351.</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Solomon, D. T., Morey, K. E., Williams, C. J., Grist, C. L., &amp; Malesky, L. A. (2021). Internalized 	stigma and health behaviors in a sexual minority sample. Psychology of Sexual Orientation 	and Gender Diversity, 8(2), 159–171.</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Tranter, H., Brooks, M., &amp; Khan, R. (2021). Adverse Childhood Experiences Questionnaire—	Amended Version. </a:t>
            </a:r>
            <a:r>
              <a:rPr lang="en-US" spc="22" err="1">
                <a:solidFill>
                  <a:srgbClr val="231F20"/>
                </a:solidFill>
                <a:latin typeface="Times New Roman" panose="02020603050405020304" pitchFamily="18" charset="0"/>
                <a:ea typeface="+mn-lt"/>
                <a:cs typeface="Times New Roman" panose="02020603050405020304" pitchFamily="18" charset="0"/>
              </a:rPr>
              <a:t>PsycTESTS</a:t>
            </a:r>
            <a:r>
              <a:rPr lang="en-US" spc="22">
                <a:solidFill>
                  <a:srgbClr val="231F20"/>
                </a:solidFill>
                <a:latin typeface="Times New Roman" panose="02020603050405020304" pitchFamily="18" charset="0"/>
                <a:ea typeface="+mn-lt"/>
                <a:cs typeface="Times New Roman" panose="02020603050405020304" pitchFamily="18" charset="0"/>
              </a:rPr>
              <a:t>.</a:t>
            </a:r>
            <a:endParaRPr lang="en-US">
              <a:latin typeface="Times New Roman" panose="02020603050405020304" pitchFamily="18" charset="0"/>
              <a:ea typeface="Calibri"/>
              <a:cs typeface="Times New Roman" panose="02020603050405020304" pitchFamily="18" charset="0"/>
            </a:endParaRPr>
          </a:p>
          <a:p>
            <a:r>
              <a:rPr lang="en-US" spc="22">
                <a:solidFill>
                  <a:srgbClr val="231F20"/>
                </a:solidFill>
                <a:latin typeface="Times New Roman" panose="02020603050405020304" pitchFamily="18" charset="0"/>
                <a:ea typeface="+mn-lt"/>
                <a:cs typeface="Times New Roman" panose="02020603050405020304" pitchFamily="18" charset="0"/>
              </a:rPr>
              <a:t>Zaso, M. J., Read, J. P., &amp; Colder, C. R. (2023). Coping-motivated escalations in adolescent 	alcohol problems following early adversity. Psychology of Addictive Behaviors, 37(2), 331–	340. </a:t>
            </a:r>
            <a:r>
              <a:rPr lang="en-US" spc="22">
                <a:solidFill>
                  <a:srgbClr val="231F20"/>
                </a:solidFill>
                <a:latin typeface="Times New Roman" panose="02020603050405020304" pitchFamily="18" charset="0"/>
                <a:ea typeface="+mn-lt"/>
                <a:cs typeface="Times New Roman" panose="02020603050405020304" pitchFamily="18" charset="0"/>
                <a:hlinkClick r:id="rId7"/>
              </a:rPr>
              <a:t>https://doi.org/10.1037/adb0000788</a:t>
            </a:r>
            <a:endParaRPr lang="en-US">
              <a:latin typeface="Times New Roman" panose="02020603050405020304" pitchFamily="18" charset="0"/>
              <a:ea typeface="Calibri"/>
              <a:cs typeface="Times New Roman" panose="02020603050405020304" pitchFamily="18" charset="0"/>
            </a:endParaRPr>
          </a:p>
          <a:p>
            <a:endParaRPr lang="en-US" sz="1800">
              <a:ea typeface="Calibri"/>
              <a:cs typeface="Calibri"/>
            </a:endParaRPr>
          </a:p>
          <a:p>
            <a:endParaRPr lang="en-US" sz="2800" spc="22">
              <a:solidFill>
                <a:srgbClr val="231F20"/>
              </a:solidFill>
              <a:ea typeface="Calibri"/>
              <a:cs typeface="Calibri"/>
            </a:endParaRPr>
          </a:p>
        </p:txBody>
      </p:sp>
      <p:pic>
        <p:nvPicPr>
          <p:cNvPr id="2" name="Picture 1" descr="A graph of stress and social support&#10;&#10;AI-generated content may be incorrect.">
            <a:extLst>
              <a:ext uri="{FF2B5EF4-FFF2-40B4-BE49-F238E27FC236}">
                <a16:creationId xmlns:a16="http://schemas.microsoft.com/office/drawing/2014/main" id="{DED06E3E-1E88-3EE6-AEE5-27EFEF40436D}"/>
              </a:ext>
            </a:extLst>
          </p:cNvPr>
          <p:cNvPicPr>
            <a:picLocks noChangeAspect="1"/>
          </p:cNvPicPr>
          <p:nvPr/>
        </p:nvPicPr>
        <p:blipFill>
          <a:blip r:embed="rId8"/>
          <a:stretch>
            <a:fillRect/>
          </a:stretch>
        </p:blipFill>
        <p:spPr>
          <a:xfrm>
            <a:off x="22803574" y="10651748"/>
            <a:ext cx="9446499" cy="6360691"/>
          </a:xfrm>
          <a:prstGeom prst="rect">
            <a:avLst/>
          </a:prstGeom>
        </p:spPr>
      </p:pic>
      <p:pic>
        <p:nvPicPr>
          <p:cNvPr id="3" name="Picture 2" descr="A graph of the same level of the same level of the same level of the same level of the same level of the same level of the same level of the same level of the same level of&#10;&#10;AI-generated content may be incorrect.">
            <a:extLst>
              <a:ext uri="{FF2B5EF4-FFF2-40B4-BE49-F238E27FC236}">
                <a16:creationId xmlns:a16="http://schemas.microsoft.com/office/drawing/2014/main" id="{A4609155-F109-EFF9-A481-FCC88518E4DE}"/>
              </a:ext>
            </a:extLst>
          </p:cNvPr>
          <p:cNvPicPr>
            <a:picLocks noChangeAspect="1"/>
          </p:cNvPicPr>
          <p:nvPr/>
        </p:nvPicPr>
        <p:blipFill>
          <a:blip r:embed="rId9"/>
          <a:stretch>
            <a:fillRect/>
          </a:stretch>
        </p:blipFill>
        <p:spPr>
          <a:xfrm>
            <a:off x="22683071" y="24807727"/>
            <a:ext cx="9858457" cy="6762444"/>
          </a:xfrm>
          <a:prstGeom prst="rect">
            <a:avLst/>
          </a:prstGeom>
        </p:spPr>
      </p:pic>
      <p:grpSp>
        <p:nvGrpSpPr>
          <p:cNvPr id="7" name="Group 6">
            <a:extLst>
              <a:ext uri="{FF2B5EF4-FFF2-40B4-BE49-F238E27FC236}">
                <a16:creationId xmlns:a16="http://schemas.microsoft.com/office/drawing/2014/main" id="{13AB186A-CF21-9040-BEDB-0644B2E99BB4}"/>
              </a:ext>
            </a:extLst>
          </p:cNvPr>
          <p:cNvGrpSpPr/>
          <p:nvPr/>
        </p:nvGrpSpPr>
        <p:grpSpPr>
          <a:xfrm>
            <a:off x="11482922" y="15086404"/>
            <a:ext cx="11253379" cy="4947487"/>
            <a:chOff x="11546010" y="13371376"/>
            <a:chExt cx="11253379" cy="4947487"/>
          </a:xfrm>
        </p:grpSpPr>
        <p:grpSp>
          <p:nvGrpSpPr>
            <p:cNvPr id="38" name="Group 37">
              <a:extLst>
                <a:ext uri="{FF2B5EF4-FFF2-40B4-BE49-F238E27FC236}">
                  <a16:creationId xmlns:a16="http://schemas.microsoft.com/office/drawing/2014/main" id="{44178FD0-408B-88FB-C288-3D435A022423}"/>
                </a:ext>
              </a:extLst>
            </p:cNvPr>
            <p:cNvGrpSpPr/>
            <p:nvPr/>
          </p:nvGrpSpPr>
          <p:grpSpPr>
            <a:xfrm>
              <a:off x="11546010" y="13592091"/>
              <a:ext cx="11253379" cy="4726772"/>
              <a:chOff x="11440922" y="18321251"/>
              <a:chExt cx="11253379" cy="4726772"/>
            </a:xfrm>
          </p:grpSpPr>
          <p:grpSp>
            <p:nvGrpSpPr>
              <p:cNvPr id="35" name="Group 34">
                <a:extLst>
                  <a:ext uri="{FF2B5EF4-FFF2-40B4-BE49-F238E27FC236}">
                    <a16:creationId xmlns:a16="http://schemas.microsoft.com/office/drawing/2014/main" id="{4AAC1878-46D6-232C-BC0A-41F0D376806E}"/>
                  </a:ext>
                </a:extLst>
              </p:cNvPr>
              <p:cNvGrpSpPr/>
              <p:nvPr/>
            </p:nvGrpSpPr>
            <p:grpSpPr>
              <a:xfrm>
                <a:off x="11440922" y="18321251"/>
                <a:ext cx="11253379" cy="4726772"/>
                <a:chOff x="11305360" y="17776556"/>
                <a:chExt cx="11253379" cy="4726772"/>
              </a:xfrm>
            </p:grpSpPr>
            <p:pic>
              <p:nvPicPr>
                <p:cNvPr id="12" name="Picture 11" descr="A purple pie chart with white text&#10;&#10;AI-generated content may be incorrect.">
                  <a:extLst>
                    <a:ext uri="{FF2B5EF4-FFF2-40B4-BE49-F238E27FC236}">
                      <a16:creationId xmlns:a16="http://schemas.microsoft.com/office/drawing/2014/main" id="{7378BF60-4179-3259-F401-26D143A1D46B}"/>
                    </a:ext>
                  </a:extLst>
                </p:cNvPr>
                <p:cNvPicPr>
                  <a:picLocks noChangeAspect="1"/>
                </p:cNvPicPr>
                <p:nvPr/>
              </p:nvPicPr>
              <p:blipFill>
                <a:blip r:embed="rId10"/>
                <a:srcRect l="7401" t="6026" r="5924" b="5885"/>
                <a:stretch>
                  <a:fillRect/>
                </a:stretch>
              </p:blipFill>
              <p:spPr>
                <a:xfrm>
                  <a:off x="11305360" y="17776556"/>
                  <a:ext cx="3815326" cy="4293030"/>
                </a:xfrm>
                <a:prstGeom prst="rect">
                  <a:avLst/>
                </a:prstGeom>
              </p:spPr>
            </p:pic>
            <p:pic>
              <p:nvPicPr>
                <p:cNvPr id="34" name="Picture 33" descr="A diagram of a gender identity&#10;&#10;AI-generated content may be incorrect.">
                  <a:extLst>
                    <a:ext uri="{FF2B5EF4-FFF2-40B4-BE49-F238E27FC236}">
                      <a16:creationId xmlns:a16="http://schemas.microsoft.com/office/drawing/2014/main" id="{F7B74951-1DD4-B28F-1F27-BE02EB06DAC3}"/>
                    </a:ext>
                  </a:extLst>
                </p:cNvPr>
                <p:cNvPicPr>
                  <a:picLocks noChangeAspect="1"/>
                </p:cNvPicPr>
                <p:nvPr/>
              </p:nvPicPr>
              <p:blipFill>
                <a:blip r:embed="rId11"/>
                <a:srcRect l="6160" t="8527" r="4456"/>
                <a:stretch>
                  <a:fillRect/>
                </a:stretch>
              </p:blipFill>
              <p:spPr>
                <a:xfrm>
                  <a:off x="15126097" y="17776556"/>
                  <a:ext cx="3934578" cy="4726772"/>
                </a:xfrm>
                <a:prstGeom prst="rect">
                  <a:avLst/>
                </a:prstGeom>
              </p:spPr>
            </p:pic>
            <p:pic>
              <p:nvPicPr>
                <p:cNvPr id="32" name="Picture 31" descr="A pie chart with different colored circles&#10;&#10;AI-generated content may be incorrect.">
                  <a:extLst>
                    <a:ext uri="{FF2B5EF4-FFF2-40B4-BE49-F238E27FC236}">
                      <a16:creationId xmlns:a16="http://schemas.microsoft.com/office/drawing/2014/main" id="{60F36CD3-83CD-B570-7D8F-67AE9F3B94A0}"/>
                    </a:ext>
                  </a:extLst>
                </p:cNvPr>
                <p:cNvPicPr>
                  <a:picLocks noChangeAspect="1"/>
                </p:cNvPicPr>
                <p:nvPr/>
              </p:nvPicPr>
              <p:blipFill>
                <a:blip r:embed="rId12"/>
                <a:srcRect t="7483" r="10953"/>
                <a:stretch>
                  <a:fillRect/>
                </a:stretch>
              </p:blipFill>
              <p:spPr>
                <a:xfrm>
                  <a:off x="19220114" y="17776556"/>
                  <a:ext cx="3338625" cy="4306024"/>
                </a:xfrm>
                <a:prstGeom prst="rect">
                  <a:avLst/>
                </a:prstGeom>
              </p:spPr>
            </p:pic>
          </p:grpSp>
          <p:pic>
            <p:nvPicPr>
              <p:cNvPr id="37" name="Picture 36">
                <a:extLst>
                  <a:ext uri="{FF2B5EF4-FFF2-40B4-BE49-F238E27FC236}">
                    <a16:creationId xmlns:a16="http://schemas.microsoft.com/office/drawing/2014/main" id="{D525435F-8BCC-4027-1A20-E19E23D1ECA7}"/>
                  </a:ext>
                </a:extLst>
              </p:cNvPr>
              <p:cNvPicPr>
                <a:picLocks noChangeAspect="1"/>
              </p:cNvPicPr>
              <p:nvPr/>
            </p:nvPicPr>
            <p:blipFill>
              <a:blip r:embed="rId13"/>
              <a:stretch>
                <a:fillRect/>
              </a:stretch>
            </p:blipFill>
            <p:spPr>
              <a:xfrm>
                <a:off x="19579782" y="22341169"/>
                <a:ext cx="942383" cy="209419"/>
              </a:xfrm>
              <a:prstGeom prst="rect">
                <a:avLst/>
              </a:prstGeom>
            </p:spPr>
          </p:pic>
        </p:grpSp>
        <p:cxnSp>
          <p:nvCxnSpPr>
            <p:cNvPr id="40" name="Straight Connector 39">
              <a:extLst>
                <a:ext uri="{FF2B5EF4-FFF2-40B4-BE49-F238E27FC236}">
                  <a16:creationId xmlns:a16="http://schemas.microsoft.com/office/drawing/2014/main" id="{A301E1F6-42A7-6626-A9A4-4071AF471827}"/>
                </a:ext>
              </a:extLst>
            </p:cNvPr>
            <p:cNvCxnSpPr/>
            <p:nvPr/>
          </p:nvCxnSpPr>
          <p:spPr>
            <a:xfrm flipV="1">
              <a:off x="15307126" y="13375037"/>
              <a:ext cx="0" cy="4910885"/>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687A754-6EE0-AA71-00EA-8E2F05AD96F9}"/>
                </a:ext>
              </a:extLst>
            </p:cNvPr>
            <p:cNvCxnSpPr/>
            <p:nvPr/>
          </p:nvCxnSpPr>
          <p:spPr>
            <a:xfrm flipV="1">
              <a:off x="19488916" y="13371376"/>
              <a:ext cx="0" cy="4910885"/>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1026" name="Picture 2" descr="582,000+ Helping Others Stock Illustrations, Royalty-Free Vector Graphics &amp; Clip  Art - iStock | Volunteer, Charity, Community">
            <a:extLst>
              <a:ext uri="{FF2B5EF4-FFF2-40B4-BE49-F238E27FC236}">
                <a16:creationId xmlns:a16="http://schemas.microsoft.com/office/drawing/2014/main" id="{C04B2C65-2B2B-F026-3B13-EBBEDD75C1E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571" b="13181"/>
          <a:stretch>
            <a:fillRect/>
          </a:stretch>
        </p:blipFill>
        <p:spPr bwMode="auto">
          <a:xfrm>
            <a:off x="543320" y="27106355"/>
            <a:ext cx="10541922" cy="531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6588EF-7FF9-43C2-AB8F-C865BD40F84D}"/>
</file>

<file path=customXml/itemProps2.xml><?xml version="1.0" encoding="utf-8"?>
<ds:datastoreItem xmlns:ds="http://schemas.openxmlformats.org/officeDocument/2006/customXml" ds:itemID="{367F5D9E-9C20-4AA4-BF96-A213263AA684}"/>
</file>

<file path=customXml/itemProps3.xml><?xml version="1.0" encoding="utf-8"?>
<ds:datastoreItem xmlns:ds="http://schemas.openxmlformats.org/officeDocument/2006/customXml" ds:itemID="{FAD9923A-237E-431B-9397-D9C88C47A4C6}"/>
</file>

<file path=docProps/app.xml><?xml version="1.0" encoding="utf-8"?>
<Properties xmlns="http://schemas.openxmlformats.org/officeDocument/2006/extended-properties" xmlns:vt="http://schemas.openxmlformats.org/officeDocument/2006/docPropsVTypes">
  <TotalTime>0</TotalTime>
  <Words>1631</Words>
  <Application>Microsoft Macintosh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Jess Minieri</cp:lastModifiedBy>
  <cp:revision>2</cp:revision>
  <dcterms:created xsi:type="dcterms:W3CDTF">2018-03-07T15:08:45Z</dcterms:created>
  <dcterms:modified xsi:type="dcterms:W3CDTF">2026-03-03T16:28:39Z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Method">
    <vt:lpwstr>Standard</vt:lpwstr>
  </property>
  <property fmtid="{D5CDD505-2E9C-101B-9397-08002B2CF9AE}" pid="4" name="MSIP_Label_8d321b5f-a4ea-42e4-9273-2f91b9a1a708_Name">
    <vt:lpwstr>Low Confidentiality - Green</vt:lpwstr>
  </property>
  <property fmtid="{D5CDD505-2E9C-101B-9397-08002B2CF9AE}" pid="5" name="MSIP_Label_8d321b5f-a4ea-42e4-9273-2f91b9a1a708_SiteId">
    <vt:lpwstr>c5b35b5a-16d5-4414-8ee1-7bde70543f1b</vt:lpwstr>
  </property>
  <property fmtid="{D5CDD505-2E9C-101B-9397-08002B2CF9AE}" pid="6" name="MSIP_Label_8d321b5f-a4ea-42e4-9273-2f91b9a1a708_ContentBits">
    <vt:lpwstr>0</vt:lpwstr>
  </property>
  <property fmtid="{D5CDD505-2E9C-101B-9397-08002B2CF9AE}" pid="7" name="MSIP_Label_8d321b5f-a4ea-42e4-9273-2f91b9a1a708_ActionId">
    <vt:lpwstr>6bfe0166-67cd-4593-8cef-fb29c62ce435</vt:lpwstr>
  </property>
  <property fmtid="{D5CDD505-2E9C-101B-9397-08002B2CF9AE}" pid="8" name="MSIP_Label_8d321b5f-a4ea-42e4-9273-2f91b9a1a708_SetDate">
    <vt:lpwstr>2026-02-05T15:30:56Z</vt:lpwstr>
  </property>
  <property fmtid="{D5CDD505-2E9C-101B-9397-08002B2CF9AE}" pid="9" name="MSIP_Label_8d321b5f-a4ea-42e4-9273-2f91b9a1a708_Tag">
    <vt:lpwstr>10, 3, 0, 2</vt:lpwstr>
  </property>
  <property fmtid="{D5CDD505-2E9C-101B-9397-08002B2CF9AE}" pid="10" name="ContentTypeId">
    <vt:lpwstr>0x010100A4F00AF83DCA604EA35A9588C58BF52F</vt:lpwstr>
  </property>
</Properties>
</file>