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ppt/charts/chartEx3.xml" ContentType="application/vnd.ms-office.chartex+xml"/>
  <Override PartName="/ppt/charts/style4.xml" ContentType="application/vnd.ms-office.chartstyle+xml"/>
  <Override PartName="/ppt/charts/chartEx4.xml" ContentType="application/vnd.ms-office.chartex+xml"/>
  <Override PartName="/ppt/charts/chartEx5.xml" ContentType="application/vnd.ms-office.chartex+xml"/>
  <Override PartName="/ppt/charts/colors3.xml" ContentType="application/vnd.ms-office.chartcolorstyle+xml"/>
  <Override PartName="/ppt/charts/style5.xml" ContentType="application/vnd.ms-office.chartstyle+xml"/>
  <Override PartName="/ppt/charts/style3.xml" ContentType="application/vnd.ms-office.chartstyle+xml"/>
  <Override PartName="/ppt/charts/colors5.xml" ContentType="application/vnd.ms-office.chartcolorstyle+xml"/>
  <Override PartName="/ppt/charts/colors4.xml" ContentType="application/vnd.ms-office.chartcolor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23" autoAdjust="0"/>
    <p:restoredTop sz="93580" autoAdjust="0"/>
  </p:normalViewPr>
  <p:slideViewPr>
    <p:cSldViewPr snapToGrid="0" snapToObjects="1" showGuides="1">
      <p:cViewPr>
        <p:scale>
          <a:sx n="20" d="100"/>
          <a:sy n="20" d="100"/>
        </p:scale>
        <p:origin x="336" y="56"/>
      </p:cViewPr>
      <p:guideLst>
        <p:guide orient="horz" pos="18474"/>
        <p:guide pos="267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d.docs.live.net/f3263835f3a33366/Documents/researchBIO/Data.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https://d.docs.live.net/f3263835f3a33366/Documents/researchBIO/Data.xlsx" TargetMode="External"/></Relationships>
</file>

<file path=ppt/charts/_rels/chartEx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https://d.docs.live.net/f3263835f3a33366/Documents/researchBIO/Data.xlsx" TargetMode="External"/></Relationships>
</file>

<file path=ppt/charts/_rels/chartEx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https://d.docs.live.net/f3263835f3a33366/Documents/researchBIO/Data.xlsx" TargetMode="External"/></Relationships>
</file>

<file path=ppt/charts/_rels/chartEx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https://d.docs.live.net/f3263835f3a33366/Documents/researchBIO/Data.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'6-8 days'!$A$2:$A$9</cx:f>
        <cx:lvl ptCount="8" formatCode="General">
          <cx:pt idx="0">99.700000000000003</cx:pt>
          <cx:pt idx="1">95.299999999999997</cx:pt>
          <cx:pt idx="2">108.59999999999999</cx:pt>
          <cx:pt idx="3">95.799999999999997</cx:pt>
          <cx:pt idx="4">76.200000000000003</cx:pt>
          <cx:pt idx="5">104.8</cx:pt>
          <cx:pt idx="6">96.099999999999994</cx:pt>
          <cx:pt idx="7">93</cx:pt>
        </cx:lvl>
      </cx:numDim>
    </cx:data>
    <cx:data id="1">
      <cx:numDim type="val">
        <cx:f>'6-8 days'!$B$2:$B$9</cx:f>
        <cx:lvl ptCount="8" formatCode="General">
          <cx:pt idx="0">120.90000000000001</cx:pt>
          <cx:pt idx="1">130.59999999999999</cx:pt>
          <cx:pt idx="2">133.5</cx:pt>
          <cx:pt idx="3">127.5</cx:pt>
          <cx:pt idx="4">112.2</cx:pt>
          <cx:pt idx="5">124.5</cx:pt>
        </cx:lvl>
      </cx:numDim>
    </cx:data>
    <cx:data id="2">
      <cx:numDim type="val">
        <cx:f>'6-8 days'!$C$2:$C$9</cx:f>
        <cx:lvl ptCount="8" formatCode="General">
          <cx:pt idx="0">283.60000000000002</cx:pt>
          <cx:pt idx="1">294.30000000000001</cx:pt>
          <cx:pt idx="2">309.5</cx:pt>
        </cx:lvl>
      </cx:numDim>
    </cx:data>
    <cx:data id="3">
      <cx:numDim type="val">
        <cx:f>'6-8 days'!$D$2:$D$9</cx:f>
        <cx:lvl ptCount="8" formatCode="General">
          <cx:pt idx="0">297.80000000000001</cx:pt>
          <cx:pt idx="1">296</cx:pt>
          <cx:pt idx="2">337</cx:pt>
        </cx:lvl>
      </cx:numDim>
    </cx:data>
    <cx:data id="4">
      <cx:numDim type="val">
        <cx:f>'6-8 days'!$E$2:$E$9</cx:f>
        <cx:lvl ptCount="8" formatCode="General">
          <cx:pt idx="0">293.19999999999999</cx:pt>
          <cx:pt idx="1">249.5</cx:pt>
          <cx:pt idx="2">281.39999999999998</cx:pt>
          <cx:pt idx="3">256.60000000000002</cx:pt>
          <cx:pt idx="4">290.30000000000001</cx:pt>
          <cx:pt idx="5">300.30000000000001</cx:pt>
        </cx:lvl>
      </cx:numDim>
    </cx:data>
    <cx:data id="5">
      <cx:numDim type="val">
        <cx:f>'6-8 days'!$F$2:$F$9</cx:f>
        <cx:lvl ptCount="8" formatCode="General">
          <cx:pt idx="0">374.30000000000001</cx:pt>
          <cx:pt idx="1">342.69999999999999</cx:pt>
          <cx:pt idx="2">335.69999999999999</cx:pt>
        </cx:lvl>
      </cx:numDim>
    </cx:data>
  </cx:chartData>
  <cx:chart>
    <cx:plotArea>
      <cx:plotAreaRegion>
        <cx:series layoutId="boxWhisker" uniqueId="{E48E53B9-7305-4011-906D-B2C62CA31CB4}">
          <cx:tx>
            <cx:txData>
              <cx:f>'6-8 days'!$A$1</cx:f>
              <cx:v>t=878</cx:v>
            </cx:txData>
          </cx:tx>
          <cx:dataLabels>
            <cx:visibility seriesName="0" categoryName="0" value="1"/>
          </cx:dataLabels>
          <cx:dataId val="0"/>
          <cx:layoutPr>
            <cx:visibility meanLine="0" meanMarker="1" nonoutliers="0" outliers="1"/>
            <cx:statistics quartileMethod="exclusive"/>
          </cx:layoutPr>
        </cx:series>
        <cx:series layoutId="boxWhisker" uniqueId="{0A049D23-39CB-4261-BEEB-69246C7A58B3}">
          <cx:tx>
            <cx:txData>
              <cx:f>'6-8 days'!$B$1</cx:f>
              <cx:v>t=1328</cx:v>
            </cx:txData>
          </cx:tx>
          <cx:dataLabels>
            <cx:visibility seriesName="0" categoryName="0" value="1"/>
          </cx:dataLabels>
          <cx:dataId val="1"/>
          <cx:layoutPr>
            <cx:visibility meanLine="0" meanMarker="1" nonoutliers="0" outliers="1"/>
            <cx:statistics quartileMethod="exclusive"/>
          </cx:layoutPr>
        </cx:series>
        <cx:series layoutId="boxWhisker" uniqueId="{1EB06F77-49EF-4E06-B1CF-D89DE82BE2F2}">
          <cx:tx>
            <cx:txData>
              <cx:f>'6-8 days'!$C$1</cx:f>
              <cx:v>t=1340</cx:v>
            </cx:txData>
          </cx:tx>
          <cx:dataLabels>
            <cx:visibility seriesName="0" categoryName="0" value="1"/>
          </cx:dataLabels>
          <cx:dataId val="2"/>
          <cx:layoutPr>
            <cx:visibility meanLine="0" meanMarker="1" nonoutliers="0" outliers="1"/>
            <cx:statistics quartileMethod="exclusive"/>
          </cx:layoutPr>
        </cx:series>
        <cx:series layoutId="boxWhisker" uniqueId="{6FF75E8E-1BAC-4D62-B2BF-F195AB2E75CB}">
          <cx:tx>
            <cx:txData>
              <cx:f>'6-8 days'!$D$1</cx:f>
              <cx:v>t=1380</cx:v>
            </cx:txData>
          </cx:tx>
          <cx:dataLabels>
            <cx:visibility seriesName="0" categoryName="0" value="1"/>
          </cx:dataLabels>
          <cx:dataId val="3"/>
          <cx:layoutPr>
            <cx:visibility meanLine="0" meanMarker="1" nonoutliers="0" outliers="1"/>
            <cx:statistics quartileMethod="exclusive"/>
          </cx:layoutPr>
        </cx:series>
        <cx:series layoutId="boxWhisker" uniqueId="{248B177E-6622-41E4-800D-127F672637AC}">
          <cx:tx>
            <cx:txData>
              <cx:f>'6-8 days'!$E$1</cx:f>
              <cx:v>t=1415</cx:v>
            </cx:txData>
          </cx:tx>
          <cx:dataLabels>
            <cx:visibility seriesName="0" categoryName="0" value="1"/>
          </cx:dataLabels>
          <cx:dataId val="4"/>
          <cx:layoutPr>
            <cx:visibility meanLine="0" meanMarker="1" nonoutliers="0" outliers="1"/>
            <cx:statistics quartileMethod="exclusive"/>
          </cx:layoutPr>
        </cx:series>
        <cx:series layoutId="boxWhisker" uniqueId="{A2BAEA7B-02EB-453E-8C0D-729566DE46B7}">
          <cx:tx>
            <cx:txData>
              <cx:f>'6-8 days'!$F$1</cx:f>
              <cx:v>t=1440</cx:v>
            </cx:txData>
          </cx:tx>
          <cx:dataLabels>
            <cx:visibility seriesName="0" categoryName="0" value="1"/>
          </cx:dataLabels>
          <cx:dataId val="5"/>
          <cx:layoutPr>
            <cx:visibility meanLine="0" meanMarker="1" nonoutliers="0" outliers="1"/>
            <cx:statistics quartileMethod="exclusive"/>
          </cx:layoutPr>
        </cx:series>
      </cx:plotAreaRegion>
      <cx:axis id="0" hidden="1">
        <cx:catScaling gapWidth="1"/>
        <cx:tickLabels/>
      </cx:axis>
      <cx:axis id="1">
        <cx:valScaling/>
        <cx:title>
          <cx:tx>
            <cx:rich>
              <a:bodyPr spcFirstLastPara="1" vertOverflow="ellipsis" horzOverflow="overflow" wrap="square" lIns="0" tIns="0" rIns="0" bIns="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0" u="none" strike="noStrike" baseline="0">
                    <a:solidFill>
                      <a:sysClr val="windowText" lastClr="000000">
                        <a:lumMod val="65000"/>
                        <a:lumOff val="35000"/>
                      </a:sysClr>
                    </a:solidFill>
                    <a:latin typeface="Aptos Narrow" panose="02110004020202020204"/>
                  </a:rPr>
                  <a:t> </a:t>
                </a:r>
                <a:r>
                  <a:rPr lang="en-US" sz="900" b="0" i="0" u="none" strike="noStrike" baseline="0">
                    <a:solidFill>
                      <a:sysClr val="windowText" lastClr="000000">
                        <a:lumMod val="65000"/>
                        <a:lumOff val="35000"/>
                      </a:sysClr>
                    </a:solidFill>
                    <a:effectLst/>
                    <a:latin typeface="Aptos Narrow" panose="02110004020202020204"/>
                    <a:ea typeface="Calibri" panose="020F0502020204030204" pitchFamily="34" charset="0"/>
                    <a:cs typeface="Calibri" panose="020F0502020204030204" pitchFamily="34" charset="0"/>
                  </a:rPr>
                  <a:t>yield (ng/uL)</a:t>
                </a:r>
                <a:endParaRPr lang="en-US">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b="0" i="0" u="none" strike="noStrike" baseline="0">
                  <a:solidFill>
                    <a:sysClr val="windowText" lastClr="000000">
                      <a:lumMod val="65000"/>
                      <a:lumOff val="35000"/>
                    </a:sysClr>
                  </a:solidFill>
                  <a:latin typeface="Aptos Narrow" panose="02110004020202020204"/>
                </a:endParaRPr>
              </a:p>
            </cx:rich>
          </cx:tx>
        </cx:title>
        <cx:majorGridlines/>
        <cx:tickLabels/>
      </cx:axis>
    </cx:plotArea>
    <cx:legend pos="t" align="ctr" overlay="0">
      <cx:txPr>
        <a:bodyPr spcFirstLastPara="1" vertOverflow="ellipsis" horzOverflow="overflow" wrap="square" lIns="0" tIns="0" rIns="0" bIns="0" anchor="ctr" anchorCtr="1"/>
        <a:lstStyle/>
        <a:p>
          <a:pPr algn="ctr" rtl="0">
            <a:defRPr/>
          </a:pPr>
          <a:endParaRPr lang="en-US" sz="900" b="0" i="0" u="none" strike="noStrike" baseline="0">
            <a:solidFill>
              <a:prstClr val="black">
                <a:lumMod val="65000"/>
                <a:lumOff val="35000"/>
              </a:prstClr>
            </a:solidFill>
            <a:latin typeface="Calibri"/>
          </a:endParaRPr>
        </a:p>
      </cx:txPr>
    </cx:legend>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'1281-1339 min'!$A$2:$A$15</cx:f>
        <cx:lvl ptCount="14" formatCode="General">
          <cx:pt idx="0">335.5</cx:pt>
          <cx:pt idx="1">261.80000000000001</cx:pt>
          <cx:pt idx="2">295.80000000000001</cx:pt>
          <cx:pt idx="3">287.39999999999998</cx:pt>
          <cx:pt idx="4">180.40000000000001</cx:pt>
          <cx:pt idx="5">159.5</cx:pt>
          <cx:pt idx="6">153.59999999999999</cx:pt>
          <cx:pt idx="7">119.59999999999999</cx:pt>
          <cx:pt idx="8">139.5</cx:pt>
          <cx:pt idx="9">113</cx:pt>
          <cx:pt idx="10">131.30000000000001</cx:pt>
          <cx:pt idx="11">89.099999999999994</cx:pt>
          <cx:pt idx="12">101.7</cx:pt>
          <cx:pt idx="13">83.900000000000006</cx:pt>
        </cx:lvl>
      </cx:numDim>
    </cx:data>
    <cx:data id="1">
      <cx:numDim type="val">
        <cx:f>'1281-1339 min'!$B$2:$B$15</cx:f>
        <cx:lvl ptCount="14" formatCode="General">
          <cx:pt idx="0">120.90000000000001</cx:pt>
          <cx:pt idx="1">130.59999999999999</cx:pt>
          <cx:pt idx="2">133.5</cx:pt>
          <cx:pt idx="3">127.5</cx:pt>
          <cx:pt idx="4">112.2</cx:pt>
          <cx:pt idx="5">124.5</cx:pt>
        </cx:lvl>
      </cx:numDim>
    </cx:data>
    <cx:data id="2">
      <cx:numDim type="val">
        <cx:f>'1281-1339 min'!$C$2:$C$15</cx:f>
        <cx:lvl ptCount="14" formatCode="General">
          <cx:pt idx="0">153.30000000000001</cx:pt>
          <cx:pt idx="1">169.90000000000001</cx:pt>
          <cx:pt idx="2">121.8</cx:pt>
          <cx:pt idx="3">142.09999999999999</cx:pt>
        </cx:lvl>
      </cx:numDim>
    </cx:data>
  </cx:chartData>
  <cx:chart>
    <cx:plotArea>
      <cx:plotAreaRegion>
        <cx:series layoutId="boxWhisker" uniqueId="{95469063-CDE2-4689-A27B-71DB62A45677}">
          <cx:tx>
            <cx:txData>
              <cx:f>'1281-1339 min'!$A$1</cx:f>
              <cx:v>t=1</cx:v>
            </cx:txData>
          </cx:tx>
          <cx:dataLabels>
            <cx:visibility seriesName="0" categoryName="0" value="1"/>
          </cx:dataLabels>
          <cx:dataId val="0"/>
          <cx:layoutPr>
            <cx:visibility meanLine="0" meanMarker="1" nonoutliers="0" outliers="1"/>
            <cx:statistics quartileMethod="exclusive"/>
          </cx:layoutPr>
        </cx:series>
        <cx:series layoutId="boxWhisker" uniqueId="{D696136D-6B2F-49DB-B740-2E5FBA9F1C56}">
          <cx:tx>
            <cx:txData>
              <cx:f>'1281-1339 min'!$B$1</cx:f>
              <cx:v>t=8</cx:v>
            </cx:txData>
          </cx:tx>
          <cx:dataLabels>
            <cx:visibility seriesName="0" categoryName="0" value="1"/>
          </cx:dataLabels>
          <cx:dataId val="1"/>
          <cx:layoutPr>
            <cx:visibility meanLine="0" meanMarker="1" nonoutliers="0" outliers="1"/>
            <cx:statistics quartileMethod="exclusive"/>
          </cx:layoutPr>
        </cx:series>
        <cx:series layoutId="boxWhisker" uniqueId="{A9F75C8A-6551-40F9-BA80-D313BE3A7A6E}">
          <cx:tx>
            <cx:txData>
              <cx:f>'1281-1339 min'!$C$1</cx:f>
              <cx:v>t=22</cx:v>
            </cx:txData>
          </cx:tx>
          <cx:dataLabels>
            <cx:visibility seriesName="0" categoryName="0" value="1"/>
          </cx:dataLabels>
          <cx:dataId val="2"/>
          <cx:layoutPr>
            <cx:visibility meanLine="0" meanMarker="1" nonoutliers="0" outliers="1"/>
            <cx:statistics quartileMethod="exclusive"/>
          </cx:layoutPr>
        </cx:series>
      </cx:plotAreaRegion>
      <cx:axis id="0" hidden="1">
        <cx:catScaling gapWidth="1"/>
        <cx:tickLabels/>
      </cx:axis>
      <cx:axis id="1">
        <cx:valScaling/>
        <cx:title>
          <cx:tx>
            <cx:rich>
              <a:bodyPr spcFirstLastPara="1" vertOverflow="ellipsis" horzOverflow="overflow" wrap="square" lIns="0" tIns="0" rIns="0" bIns="0" anchor="ctr" anchorCtr="1"/>
              <a:lstStyle/>
              <a:p>
                <a:pPr rtl="0"/>
                <a:r>
                  <a:rPr lang="en-US" sz="900" b="0" i="0" baseline="0">
                    <a:effectLst/>
                  </a:rPr>
                  <a:t>yield (ng/uL)</a:t>
                </a:r>
                <a:endParaRPr lang="en-US" sz="900">
                  <a:effectLst/>
                </a:endParaRPr>
              </a:p>
            </cx:rich>
          </cx:tx>
        </cx:title>
        <cx:majorGridlines/>
        <cx:tickLabels/>
      </cx:axis>
    </cx:plotArea>
    <cx:legend pos="t" align="ctr" overlay="0"/>
  </cx:chart>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'1340-1400 min'!$A$2:$A$8</cx:f>
        <cx:lvl ptCount="7" formatCode="General">
          <cx:pt idx="0">327.89999999999998</cx:pt>
          <cx:pt idx="1">295.30000000000001</cx:pt>
          <cx:pt idx="2">318.89999999999998</cx:pt>
          <cx:pt idx="3">311.89999999999998</cx:pt>
          <cx:pt idx="4">232.80000000000001</cx:pt>
          <cx:pt idx="5">277.60000000000002</cx:pt>
        </cx:lvl>
      </cx:numDim>
    </cx:data>
    <cx:data id="1">
      <cx:numDim type="val">
        <cx:f>'1340-1400 min'!$B$2:$B$8</cx:f>
        <cx:lvl ptCount="7" formatCode="General">
          <cx:pt idx="0">297.80000000000001</cx:pt>
          <cx:pt idx="1">296</cx:pt>
          <cx:pt idx="2">337</cx:pt>
        </cx:lvl>
      </cx:numDim>
    </cx:data>
    <cx:data id="2">
      <cx:numDim type="val">
        <cx:f>'1340-1400 min'!$C$2:$C$8</cx:f>
        <cx:lvl ptCount="7" formatCode="General">
          <cx:pt idx="0">283.60000000000002</cx:pt>
          <cx:pt idx="1">294.30000000000001</cx:pt>
          <cx:pt idx="2">309.5</cx:pt>
        </cx:lvl>
      </cx:numDim>
    </cx:data>
    <cx:data id="3">
      <cx:numDim type="val">
        <cx:f>'1340-1400 min'!$D$2:$D$8</cx:f>
        <cx:lvl ptCount="7" formatCode="General">
          <cx:pt idx="0">314.19999999999999</cx:pt>
          <cx:pt idx="1">292.10000000000002</cx:pt>
          <cx:pt idx="2">303.39999999999998</cx:pt>
        </cx:lvl>
      </cx:numDim>
    </cx:data>
  </cx:chartData>
  <cx:chart>
    <cx:plotArea>
      <cx:plotAreaRegion>
        <cx:series layoutId="boxWhisker" uniqueId="{0489F845-82B9-4DD0-8FC2-70E4BE5D3780}">
          <cx:tx>
            <cx:txData>
              <cx:f>'1340-1400 min'!$A$1</cx:f>
              <cx:v>t=1</cx:v>
            </cx:txData>
          </cx:tx>
          <cx:dataLabels>
            <cx:visibility seriesName="0" categoryName="0" value="1"/>
          </cx:dataLabels>
          <cx:dataId val="0"/>
          <cx:layoutPr>
            <cx:visibility meanLine="0" meanMarker="1" nonoutliers="0" outliers="1"/>
            <cx:statistics quartileMethod="exclusive"/>
          </cx:layoutPr>
        </cx:series>
        <cx:series layoutId="boxWhisker" uniqueId="{16D00976-9A98-4DB6-9FDA-2942D26A5593}">
          <cx:tx>
            <cx:txData>
              <cx:f>'1340-1400 min'!$B$1</cx:f>
              <cx:v>t=7</cx:v>
            </cx:txData>
          </cx:tx>
          <cx:dataLabels>
            <cx:visibility seriesName="0" categoryName="0" value="1"/>
          </cx:dataLabels>
          <cx:dataId val="1"/>
          <cx:layoutPr>
            <cx:visibility meanLine="0" meanMarker="1" nonoutliers="0" outliers="1"/>
            <cx:statistics quartileMethod="exclusive"/>
          </cx:layoutPr>
        </cx:series>
        <cx:series layoutId="boxWhisker" uniqueId="{D7A2CFF0-1F29-45E3-84D6-BE939D2408BB}">
          <cx:tx>
            <cx:txData>
              <cx:f>'1340-1400 min'!$C$1</cx:f>
              <cx:v>t=8</cx:v>
            </cx:txData>
          </cx:tx>
          <cx:dataLabels>
            <cx:visibility seriesName="0" categoryName="0" value="1"/>
          </cx:dataLabels>
          <cx:dataId val="2"/>
          <cx:layoutPr>
            <cx:visibility meanLine="0" meanMarker="1" nonoutliers="0" outliers="1"/>
            <cx:statistics quartileMethod="exclusive"/>
          </cx:layoutPr>
        </cx:series>
        <cx:series layoutId="boxWhisker" uniqueId="{F40C0F30-CF08-4735-B734-295210F60393}">
          <cx:tx>
            <cx:txData>
              <cx:f>'1340-1400 min'!$D$1</cx:f>
              <cx:v>t=16</cx:v>
            </cx:txData>
          </cx:tx>
          <cx:dataLabels>
            <cx:visibility seriesName="0" categoryName="0" value="1"/>
          </cx:dataLabels>
          <cx:dataId val="3"/>
          <cx:layoutPr>
            <cx:visibility meanLine="0" meanMarker="1" nonoutliers="0" outliers="1"/>
            <cx:statistics quartileMethod="exclusive"/>
          </cx:layoutPr>
        </cx:series>
      </cx:plotAreaRegion>
      <cx:axis id="0" hidden="1">
        <cx:catScaling gapWidth="1"/>
        <cx:tickLabels/>
      </cx:axis>
      <cx:axis id="1">
        <cx:valScaling/>
        <cx:title>
          <cx:tx>
            <cx:rich>
              <a:bodyPr spcFirstLastPara="1" vertOverflow="ellipsis" horzOverflow="overflow" wrap="square" lIns="0" tIns="0" rIns="0" bIns="0" anchor="ctr" anchorCtr="1"/>
              <a:lstStyle/>
              <a:p>
                <a:pPr rtl="0"/>
                <a:r>
                  <a:rPr lang="en-US" sz="900" b="0" i="0" baseline="0">
                    <a:effectLst/>
                  </a:rPr>
                  <a:t>yield (ng/uL)</a:t>
                </a:r>
                <a:endParaRPr lang="en-US" sz="900">
                  <a:effectLst/>
                </a:endParaRPr>
              </a:p>
            </cx:rich>
          </cx:tx>
        </cx:title>
        <cx:majorGridlines/>
        <cx:tickLabels/>
      </cx:axis>
    </cx:plotArea>
    <cx:legend pos="t" align="ctr" overlay="0"/>
  </cx:chart>
</cx:chartSpace>
</file>

<file path=ppt/charts/chartEx4.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'One day'!$A$2:$A$11</cx:f>
        <cx:lvl ptCount="10" formatCode="General">
          <cx:pt idx="0">44.100000000000001</cx:pt>
          <cx:pt idx="1">45.100000000000001</cx:pt>
          <cx:pt idx="2">42.200000000000003</cx:pt>
        </cx:lvl>
      </cx:numDim>
    </cx:data>
    <cx:data id="1">
      <cx:numDim type="val">
        <cx:f>'One day'!$B$2:$B$11</cx:f>
        <cx:lvl ptCount="10" formatCode="General">
          <cx:pt idx="0">335.5</cx:pt>
          <cx:pt idx="1">261.80000000000001</cx:pt>
          <cx:pt idx="2">295.80000000000001</cx:pt>
          <cx:pt idx="3">287.39999999999998</cx:pt>
        </cx:lvl>
      </cx:numDim>
    </cx:data>
    <cx:data id="2">
      <cx:numDim type="val">
        <cx:f>'One day'!$C$2:$C$11</cx:f>
        <cx:lvl ptCount="10" formatCode="General">
          <cx:pt idx="0">180.40000000000001</cx:pt>
          <cx:pt idx="1">159.5</cx:pt>
          <cx:pt idx="2">153.59999999999999</cx:pt>
          <cx:pt idx="3">119.59999999999999</cx:pt>
          <cx:pt idx="4">139.5</cx:pt>
          <cx:pt idx="5">113</cx:pt>
          <cx:pt idx="6">131.30000000000001</cx:pt>
          <cx:pt idx="7">89.099999999999994</cx:pt>
          <cx:pt idx="8">101.7</cx:pt>
          <cx:pt idx="9">83.900000000000006</cx:pt>
        </cx:lvl>
      </cx:numDim>
    </cx:data>
    <cx:data id="3">
      <cx:numDim type="val">
        <cx:f>'One day'!$D$2:$D$11</cx:f>
        <cx:lvl ptCount="10" formatCode="General">
          <cx:pt idx="0">311.89999999999998</cx:pt>
          <cx:pt idx="1">232.80000000000001</cx:pt>
          <cx:pt idx="2">277.60000000000002</cx:pt>
        </cx:lvl>
      </cx:numDim>
    </cx:data>
    <cx:data id="4">
      <cx:numDim type="val">
        <cx:f>'One day'!$E$2:$E$11</cx:f>
        <cx:lvl ptCount="10" formatCode="General">
          <cx:pt idx="0">327.89999999999998</cx:pt>
          <cx:pt idx="1">295.30000000000001</cx:pt>
          <cx:pt idx="2">318.89999999999998</cx:pt>
        </cx:lvl>
      </cx:numDim>
    </cx:data>
    <cx:data id="5">
      <cx:numDim type="val">
        <cx:f>'One day'!$F$2:$F$11</cx:f>
        <cx:lvl ptCount="10" formatCode="General">
          <cx:pt idx="0">294.60000000000002</cx:pt>
          <cx:pt idx="1">346.39999999999998</cx:pt>
          <cx:pt idx="2">307.10000000000002</cx:pt>
          <cx:pt idx="3">328.10000000000002</cx:pt>
        </cx:lvl>
      </cx:numDim>
    </cx:data>
  </cx:chartData>
  <cx:chart>
    <cx:plotArea>
      <cx:plotAreaRegion>
        <cx:series layoutId="boxWhisker" uniqueId="{39AF951D-6543-4654-AED1-92904C80964F}">
          <cx:tx>
            <cx:txData>
              <cx:f>'One day'!$A$1</cx:f>
              <cx:v>t=300</cx:v>
            </cx:txData>
          </cx:tx>
          <cx:dataLabels>
            <cx:visibility seriesName="0" categoryName="0" value="1"/>
          </cx:dataLabels>
          <cx:dataId val="0"/>
          <cx:layoutPr>
            <cx:visibility meanLine="0" meanMarker="1" nonoutliers="0" outliers="1"/>
            <cx:statistics quartileMethod="exclusive"/>
          </cx:layoutPr>
        </cx:series>
        <cx:series layoutId="boxWhisker" uniqueId="{F794183C-0FA3-42F3-92B6-128F54C5CB8C}">
          <cx:tx>
            <cx:txData>
              <cx:f>'One day'!$B$1</cx:f>
              <cx:v>t=1295</cx:v>
            </cx:txData>
          </cx:tx>
          <cx:dataLabels>
            <cx:visibility seriesName="0" categoryName="0" value="1"/>
          </cx:dataLabels>
          <cx:dataId val="1"/>
          <cx:layoutPr>
            <cx:visibility meanLine="0" meanMarker="1" nonoutliers="0" outliers="1"/>
            <cx:statistics quartileMethod="exclusive"/>
          </cx:layoutPr>
        </cx:series>
        <cx:series layoutId="boxWhisker" uniqueId="{1D175C75-A236-4E9B-B7DA-D1C9C3E99987}">
          <cx:tx>
            <cx:txData>
              <cx:f>'One day'!$C$1</cx:f>
              <cx:v>t=1305</cx:v>
            </cx:txData>
          </cx:tx>
          <cx:dataLabels>
            <cx:visibility seriesName="0" categoryName="0" value="1"/>
          </cx:dataLabels>
          <cx:dataId val="2"/>
          <cx:layoutPr>
            <cx:visibility meanLine="0" meanMarker="1" nonoutliers="0" outliers="1"/>
            <cx:statistics quartileMethod="exclusive"/>
          </cx:layoutPr>
        </cx:series>
        <cx:series layoutId="boxWhisker" uniqueId="{CE99AFA1-1AAC-43F6-A67E-4D5E99CDD97E}">
          <cx:tx>
            <cx:txData>
              <cx:f>'One day'!$D$1</cx:f>
              <cx:v>t=1342</cx:v>
            </cx:txData>
          </cx:tx>
          <cx:dataLabels>
            <cx:visibility seriesName="0" categoryName="0" value="1"/>
          </cx:dataLabels>
          <cx:dataId val="3"/>
          <cx:layoutPr>
            <cx:visibility meanLine="0" meanMarker="1" nonoutliers="0" outliers="1"/>
            <cx:statistics quartileMethod="exclusive"/>
          </cx:layoutPr>
        </cx:series>
        <cx:series layoutId="boxWhisker" uniqueId="{CA5F320D-1882-4EC2-92DB-5A9A91255F1B}">
          <cx:tx>
            <cx:txData>
              <cx:f>'One day'!$E$1</cx:f>
              <cx:v>t=1340</cx:v>
            </cx:txData>
          </cx:tx>
          <cx:dataLabels>
            <cx:visibility seriesName="0" categoryName="0" value="1"/>
          </cx:dataLabels>
          <cx:dataId val="4"/>
          <cx:layoutPr>
            <cx:visibility meanLine="0" meanMarker="1" nonoutliers="0" outliers="1"/>
            <cx:statistics quartileMethod="exclusive"/>
          </cx:layoutPr>
        </cx:series>
        <cx:series layoutId="boxWhisker" uniqueId="{655CBB42-2FBD-4182-A7E3-ACC2E29D09FF}">
          <cx:tx>
            <cx:txData>
              <cx:f>'One day'!$F$1</cx:f>
              <cx:v>t=1440</cx:v>
            </cx:txData>
          </cx:tx>
          <cx:dataLabels>
            <cx:visibility seriesName="0" categoryName="0" value="1"/>
          </cx:dataLabels>
          <cx:dataId val="5"/>
          <cx:layoutPr>
            <cx:visibility meanLine="0" meanMarker="1" nonoutliers="0" outliers="1"/>
            <cx:statistics quartileMethod="exclusive"/>
          </cx:layoutPr>
        </cx:series>
      </cx:plotAreaRegion>
      <cx:axis id="0" hidden="1">
        <cx:catScaling gapWidth="1"/>
        <cx:tickLabels/>
      </cx:axis>
      <cx:axis id="1">
        <cx:valScaling/>
        <cx:title>
          <cx:tx>
            <cx:txData>
              <cx:v>yield (ng/uL)</cx:v>
            </cx:txData>
          </cx:tx>
          <cx:txPr>
            <a:bodyPr spcFirstLastPara="1" vertOverflow="ellipsis" horzOverflow="overflow" wrap="square" lIns="0" tIns="0" rIns="0" bIns="0" anchor="ctr" anchorCtr="1"/>
            <a:lstStyle/>
            <a:p>
              <a:pPr algn="ctr" rtl="0">
                <a:defRPr/>
              </a:pPr>
              <a:r>
                <a:rPr lang="en-US" sz="900" b="0" i="0" u="none" strike="noStrike" baseline="0">
                  <a:solidFill>
                    <a:sysClr val="windowText" lastClr="000000">
                      <a:lumMod val="65000"/>
                      <a:lumOff val="35000"/>
                    </a:sysClr>
                  </a:solidFill>
                  <a:latin typeface="Aptos Narrow" panose="02110004020202020204"/>
                </a:rPr>
                <a:t>yield (ng/uL)</a:t>
              </a:r>
            </a:p>
          </cx:txPr>
        </cx:title>
        <cx:majorGridlines/>
        <cx:tickLabels/>
      </cx:axis>
    </cx:plotArea>
    <cx:legend pos="t" align="ctr" overlay="0"/>
  </cx:chart>
</cx:chartSpace>
</file>

<file path=ppt/charts/chartEx5.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'1400+ min'!$A$2:$A$7</cx:f>
        <cx:lvl ptCount="6" formatCode="General">
          <cx:pt idx="0">294.60000000000002</cx:pt>
          <cx:pt idx="1">346.39999999999998</cx:pt>
          <cx:pt idx="2">307.10000000000002</cx:pt>
          <cx:pt idx="3">328.10000000000002</cx:pt>
        </cx:lvl>
      </cx:numDim>
    </cx:data>
    <cx:data id="1">
      <cx:numDim type="val">
        <cx:f>'1400+ min'!$B$2:$B$7</cx:f>
        <cx:lvl ptCount="6" formatCode="General">
          <cx:pt idx="0">374.30000000000001</cx:pt>
          <cx:pt idx="1">342.69999999999999</cx:pt>
          <cx:pt idx="2">335.69999999999999</cx:pt>
        </cx:lvl>
      </cx:numDim>
    </cx:data>
    <cx:data id="2">
      <cx:numDim type="val">
        <cx:f>'1400+ min'!$C$2:$C$7</cx:f>
        <cx:lvl ptCount="6" formatCode="General">
          <cx:pt idx="0">293.19999999999999</cx:pt>
          <cx:pt idx="1">249.5</cx:pt>
          <cx:pt idx="2">281.39999999999998</cx:pt>
          <cx:pt idx="3">256.60000000000002</cx:pt>
          <cx:pt idx="4">290.30000000000001</cx:pt>
          <cx:pt idx="5">300.30000000000001</cx:pt>
        </cx:lvl>
      </cx:numDim>
    </cx:data>
  </cx:chartData>
  <cx:chart>
    <cx:plotArea>
      <cx:plotAreaRegion>
        <cx:series layoutId="boxWhisker" uniqueId="{8AFFC969-8C34-4C73-B15E-1B958E949CC8}">
          <cx:tx>
            <cx:txData>
              <cx:f>'1400+ min'!$A$1</cx:f>
              <cx:v>t=1</cx:v>
            </cx:txData>
          </cx:tx>
          <cx:dataLabels>
            <cx:visibility seriesName="0" categoryName="0" value="1"/>
          </cx:dataLabels>
          <cx:dataId val="0"/>
          <cx:layoutPr>
            <cx:visibility meanLine="0" meanMarker="1" nonoutliers="0" outliers="1"/>
            <cx:statistics quartileMethod="exclusive"/>
          </cx:layoutPr>
        </cx:series>
        <cx:series layoutId="boxWhisker" uniqueId="{62EBE56B-24BB-43CE-8D54-5EF02428A201}">
          <cx:tx>
            <cx:txData>
              <cx:f>'1400+ min'!$B$1</cx:f>
              <cx:v>t=7</cx:v>
            </cx:txData>
          </cx:tx>
          <cx:dataLabels>
            <cx:visibility seriesName="0" categoryName="0" value="1"/>
          </cx:dataLabels>
          <cx:dataId val="1"/>
          <cx:layoutPr>
            <cx:visibility meanLine="0" meanMarker="1" nonoutliers="0" outliers="1"/>
            <cx:statistics quartileMethod="exclusive"/>
          </cx:layoutPr>
        </cx:series>
        <cx:series layoutId="boxWhisker" uniqueId="{4ABB2DC0-CEE1-47DF-8D3E-29CE48DB6D8F}">
          <cx:tx>
            <cx:txData>
              <cx:f>'1400+ min'!$C$1</cx:f>
              <cx:v>t=8</cx:v>
            </cx:txData>
          </cx:tx>
          <cx:dataLabels>
            <cx:visibility seriesName="0" categoryName="0" value="1"/>
          </cx:dataLabels>
          <cx:dataId val="2"/>
          <cx:layoutPr>
            <cx:visibility meanLine="0" meanMarker="1" nonoutliers="0" outliers="1"/>
            <cx:statistics quartileMethod="exclusive"/>
          </cx:layoutPr>
        </cx:series>
      </cx:plotAreaRegion>
      <cx:axis id="0" hidden="1">
        <cx:catScaling gapWidth="1"/>
        <cx:tickLabels/>
      </cx:axis>
      <cx:axis id="1">
        <cx:valScaling/>
        <cx:title>
          <cx:tx>
            <cx:rich>
              <a:bodyPr spcFirstLastPara="1" vertOverflow="ellipsis" horzOverflow="overflow" wrap="square" lIns="0" tIns="0" rIns="0" bIns="0" anchor="ctr" anchorCtr="1"/>
              <a:lstStyle/>
              <a:p>
                <a:pPr rtl="0"/>
                <a:r>
                  <a:rPr lang="en-US" sz="900" b="0" i="0" baseline="0">
                    <a:effectLst/>
                  </a:rPr>
                  <a:t>yield (ng/uL)</a:t>
                </a:r>
                <a:endParaRPr lang="en-US" sz="900">
                  <a:effectLst/>
                </a:endParaRPr>
              </a:p>
            </cx:rich>
          </cx:tx>
        </cx:title>
        <cx:majorGridlines/>
        <cx:tickLabels/>
      </cx:axis>
    </cx:plotArea>
    <cx:legend pos="t" align="ctr" overlay="0"/>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2DBD00-9D89-4541-A870-546F1B8D1ECD}" type="datetimeFigureOut">
              <a:rPr lang="en-US" smtClean="0"/>
              <a:t>3/19/2026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2CFBD7-59E5-49AD-BE7C-05C35F1966E0}" type="slidenum">
              <a:rPr lang="en-US" smtClean="0"/>
              <a:t>‹#›</a:t>
            </a:fld>
            <a:endParaRPr lang="en-US"/>
          </a:p>
        </p:txBody>
      </p:sp>
    </p:spTree>
    <p:extLst>
      <p:ext uri="{BB962C8B-B14F-4D97-AF65-F5344CB8AC3E}">
        <p14:creationId xmlns:p14="http://schemas.microsoft.com/office/powerpoint/2010/main" val="2648663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2CFBD7-59E5-49AD-BE7C-05C35F1966E0}" type="slidenum">
              <a:rPr lang="en-US" smtClean="0"/>
              <a:t>1</a:t>
            </a:fld>
            <a:endParaRPr lang="en-US"/>
          </a:p>
        </p:txBody>
      </p:sp>
    </p:spTree>
    <p:extLst>
      <p:ext uri="{BB962C8B-B14F-4D97-AF65-F5344CB8AC3E}">
        <p14:creationId xmlns:p14="http://schemas.microsoft.com/office/powerpoint/2010/main" val="3965239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3/19/2026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14/relationships/chartEx" Target="../charts/chartEx1.xml"/><Relationship Id="rId13" Type="http://schemas.openxmlformats.org/officeDocument/2006/relationships/image" Target="../media/image5.png"/><Relationship Id="rId3" Type="http://schemas.openxmlformats.org/officeDocument/2006/relationships/image" Target="../media/image1.emf"/><Relationship Id="rId7" Type="http://schemas.openxmlformats.org/officeDocument/2006/relationships/hyperlink" Target="https://documents.thermofisher.com/TFS-Assets/LSG/manuals/purelink_quick_plasmid_qrc.pdf" TargetMode="External"/><Relationship Id="rId12" Type="http://schemas.microsoft.com/office/2014/relationships/chartEx" Target="../charts/chartEx3.xml"/><Relationship Id="rId17" Type="http://schemas.openxmlformats.org/officeDocument/2006/relationships/image" Target="../media/image7.png"/><Relationship Id="rId2" Type="http://schemas.openxmlformats.org/officeDocument/2006/relationships/notesSlide" Target="../notesSlides/notesSlide1.xml"/><Relationship Id="rId16" Type="http://schemas.microsoft.com/office/2014/relationships/chartEx" Target="../charts/chartEx5.xml"/><Relationship Id="rId1" Type="http://schemas.openxmlformats.org/officeDocument/2006/relationships/slideLayout" Target="../slideLayouts/slideLayout7.xml"/><Relationship Id="rId6" Type="http://schemas.openxmlformats.org/officeDocument/2006/relationships/hyperlink" Target="https://www.addgene.org/22418/" TargetMode="External"/><Relationship Id="rId11" Type="http://schemas.openxmlformats.org/officeDocument/2006/relationships/image" Target="../media/image4.png"/><Relationship Id="rId5" Type="http://schemas.openxmlformats.org/officeDocument/2006/relationships/hyperlink" Target="https://pubmed.ncbi.nlm.nih.gov/19148225/" TargetMode="External"/><Relationship Id="rId15" Type="http://schemas.openxmlformats.org/officeDocument/2006/relationships/image" Target="../media/image6.png"/><Relationship Id="rId10" Type="http://schemas.microsoft.com/office/2014/relationships/chartEx" Target="../charts/chartEx2.xml"/><Relationship Id="rId4" Type="http://schemas.openxmlformats.org/officeDocument/2006/relationships/image" Target="../media/image2.emf"/><Relationship Id="rId9" Type="http://schemas.openxmlformats.org/officeDocument/2006/relationships/image" Target="../media/image3.png"/><Relationship Id="rId14" Type="http://schemas.microsoft.com/office/2014/relationships/chartEx" Target="../charts/chartEx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0" y="30175200"/>
            <a:ext cx="43891200" cy="2743200"/>
          </a:xfrm>
          <a:prstGeom prst="rect">
            <a:avLst/>
          </a:prstGeom>
        </p:spPr>
      </p:pic>
      <p:pic>
        <p:nvPicPr>
          <p:cNvPr id="5" name="Picture 4"/>
          <p:cNvPicPr>
            <a:picLocks noChangeAspect="1"/>
          </p:cNvPicPr>
          <p:nvPr/>
        </p:nvPicPr>
        <p:blipFill>
          <a:blip r:embed="rId4"/>
          <a:stretch>
            <a:fillRect/>
          </a:stretch>
        </p:blipFill>
        <p:spPr>
          <a:xfrm>
            <a:off x="1000591" y="30810256"/>
            <a:ext cx="3609975" cy="1476375"/>
          </a:xfrm>
          <a:prstGeom prst="rect">
            <a:avLst/>
          </a:prstGeom>
        </p:spPr>
      </p:pic>
      <p:sp>
        <p:nvSpPr>
          <p:cNvPr id="9" name="object 2"/>
          <p:cNvSpPr txBox="1">
            <a:spLocks/>
          </p:cNvSpPr>
          <p:nvPr/>
        </p:nvSpPr>
        <p:spPr>
          <a:xfrm>
            <a:off x="1377950" y="706780"/>
            <a:ext cx="41112081" cy="1987113"/>
          </a:xfrm>
          <a:prstGeom prst="rect">
            <a:avLst/>
          </a:prstGeom>
        </p:spPr>
        <p:txBody>
          <a:bodyPr vert="horz" wrap="square" lIns="0" tIns="0" rIns="0" bIns="0" rtlCol="0" anchor="b" anchorCtr="0">
            <a:noAutofit/>
          </a:bodyPr>
          <a:lstStyle>
            <a:lvl1pPr>
              <a:defRPr sz="5000" b="1" i="0">
                <a:solidFill>
                  <a:schemeClr val="bg1"/>
                </a:solidFill>
                <a:latin typeface="Arial"/>
                <a:ea typeface="+mj-ea"/>
                <a:cs typeface="Arial"/>
              </a:defRPr>
            </a:lvl1pPr>
          </a:lstStyle>
          <a:p>
            <a:pPr defTabSz="1828800">
              <a:lnSpc>
                <a:spcPts val="9000"/>
              </a:lnSpc>
              <a:defRPr/>
            </a:pPr>
            <a:r>
              <a:rPr lang="en-US" sz="10000" kern="0" dirty="0">
                <a:solidFill>
                  <a:schemeClr val="tx1"/>
                </a:solidFill>
              </a:rPr>
              <a:t>Optimization of Isolation Protocols for Plasmids that Code for an Autophagy Protein LC3 Using the Invitrogen Mini-Prep Kit</a:t>
            </a:r>
          </a:p>
        </p:txBody>
      </p:sp>
      <p:sp>
        <p:nvSpPr>
          <p:cNvPr id="10" name="object 3"/>
          <p:cNvSpPr txBox="1"/>
          <p:nvPr/>
        </p:nvSpPr>
        <p:spPr>
          <a:xfrm>
            <a:off x="1377950" y="2748894"/>
            <a:ext cx="32918400" cy="1420893"/>
          </a:xfrm>
          <a:prstGeom prst="rect">
            <a:avLst/>
          </a:prstGeom>
        </p:spPr>
        <p:txBody>
          <a:bodyPr vert="horz" wrap="square" lIns="0" tIns="0" rIns="0" bIns="0" rtlCol="0">
            <a:noAutofit/>
          </a:bodyPr>
          <a:lstStyle/>
          <a:p>
            <a:pPr>
              <a:lnSpc>
                <a:spcPts val="6024"/>
              </a:lnSpc>
            </a:pPr>
            <a:r>
              <a:rPr lang="en-US" sz="5000" spc="-142" dirty="0">
                <a:latin typeface="Arial"/>
                <a:cs typeface="Arial"/>
              </a:rPr>
              <a:t>Kiera Grandell &amp; Heather Coan</a:t>
            </a:r>
          </a:p>
          <a:p>
            <a:pPr>
              <a:lnSpc>
                <a:spcPts val="6024"/>
              </a:lnSpc>
            </a:pPr>
            <a:r>
              <a:rPr lang="en-US" sz="5000" spc="-142" dirty="0">
                <a:latin typeface="Arial"/>
                <a:cs typeface="Arial"/>
              </a:rPr>
              <a:t>Department of Biology, Western Carolina University</a:t>
            </a:r>
            <a:endParaRPr sz="5000" dirty="0">
              <a:latin typeface="Arial"/>
              <a:cs typeface="Arial"/>
            </a:endParaRPr>
          </a:p>
        </p:txBody>
      </p:sp>
      <p:sp>
        <p:nvSpPr>
          <p:cNvPr id="13" name="object 4"/>
          <p:cNvSpPr txBox="1"/>
          <p:nvPr/>
        </p:nvSpPr>
        <p:spPr>
          <a:xfrm>
            <a:off x="1342033" y="5272348"/>
            <a:ext cx="9253728" cy="1280782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200"/>
              </a:spcAft>
            </a:pPr>
            <a:r>
              <a:rPr sz="4000" b="1" dirty="0">
                <a:solidFill>
                  <a:srgbClr val="231F20"/>
                </a:solidFill>
                <a:latin typeface="Arial" panose="020B0604020202020204" pitchFamily="34" charset="0"/>
                <a:cs typeface="Arial" panose="020B0604020202020204" pitchFamily="34" charset="0"/>
              </a:rPr>
              <a:t>ABSTRACT</a:t>
            </a:r>
          </a:p>
          <a:p>
            <a:r>
              <a:rPr lang="en-US" sz="2800" dirty="0" err="1">
                <a:latin typeface="Arial" panose="020B0604020202020204" pitchFamily="34" charset="0"/>
                <a:cs typeface="Arial" panose="020B0604020202020204" pitchFamily="34" charset="0"/>
              </a:rPr>
              <a:t>pBABE</a:t>
            </a:r>
            <a:r>
              <a:rPr lang="en-US" sz="2800" dirty="0">
                <a:latin typeface="Arial" panose="020B0604020202020204" pitchFamily="34" charset="0"/>
                <a:cs typeface="Arial" panose="020B0604020202020204" pitchFamily="34" charset="0"/>
              </a:rPr>
              <a:t>-puro mCherry-EGFP-LC3B is a plasmid that codes for an LC3 protein used to facilitate degradation of biological macromolecules and organelles by autophagy. As a large plasmid, LC3 is notoriously difficult to isolate often resulting in small and less pure yields in the laboratory using the Invitrogen™ </a:t>
            </a:r>
            <a:r>
              <a:rPr lang="en-US" sz="2800" dirty="0" err="1">
                <a:latin typeface="Arial" panose="020B0604020202020204" pitchFamily="34" charset="0"/>
                <a:cs typeface="Arial" panose="020B0604020202020204" pitchFamily="34" charset="0"/>
              </a:rPr>
              <a:t>PureLink</a:t>
            </a:r>
            <a:r>
              <a:rPr lang="en-US" sz="2800" dirty="0">
                <a:latin typeface="Arial" panose="020B0604020202020204" pitchFamily="34" charset="0"/>
                <a:cs typeface="Arial" panose="020B0604020202020204" pitchFamily="34" charset="0"/>
              </a:rPr>
              <a:t>™ Quick Plasmid Miniprep Kit. LC3 was ran multiple times under different plate ages and inoculation times to determine which set of variables produces the highest yields to reduce the need for multiple plasmid vials in experiments utilizing LC3. Patterns show that plasmid yield increases directly with inoculation time and slightly inversely with bacterial plate age. Further study is needed to determine how the results with LC3 would apply to plasmids of different sizes.</a:t>
            </a:r>
          </a:p>
          <a:p>
            <a:pPr marR="11088">
              <a:lnSpc>
                <a:spcPts val="3600"/>
              </a:lnSpc>
              <a:spcAft>
                <a:spcPts val="1600"/>
              </a:spcAft>
            </a:pPr>
            <a:endParaRPr lang="en-US" sz="3000" spc="22" dirty="0">
              <a:solidFill>
                <a:srgbClr val="231F20"/>
              </a:solidFill>
              <a:latin typeface="Arial" panose="020B0604020202020204" pitchFamily="34" charset="0"/>
              <a:cs typeface="Arial" panose="020B0604020202020204" pitchFamily="34" charset="0"/>
            </a:endParaRPr>
          </a:p>
          <a:p>
            <a:pPr marR="11088">
              <a:lnSpc>
                <a:spcPts val="4000"/>
              </a:lnSpc>
              <a:spcAft>
                <a:spcPts val="1200"/>
              </a:spcAft>
            </a:pPr>
            <a:r>
              <a:rPr lang="en-US" sz="4000" b="1" spc="22" dirty="0">
                <a:solidFill>
                  <a:srgbClr val="231F20"/>
                </a:solidFill>
                <a:latin typeface="Arial" panose="020B0604020202020204" pitchFamily="34" charset="0"/>
                <a:cs typeface="Arial" panose="020B0604020202020204" pitchFamily="34" charset="0"/>
              </a:rPr>
              <a:t>OBJECTIVES</a:t>
            </a:r>
          </a:p>
          <a:p>
            <a:pPr marR="11088">
              <a:lnSpc>
                <a:spcPts val="4000"/>
              </a:lnSpc>
              <a:spcAft>
                <a:spcPts val="1200"/>
              </a:spcAft>
            </a:pPr>
            <a:r>
              <a:rPr lang="en-US" sz="2800" spc="22" dirty="0">
                <a:solidFill>
                  <a:srgbClr val="231F20"/>
                </a:solidFill>
                <a:latin typeface="Arial" panose="020B0604020202020204" pitchFamily="34" charset="0"/>
                <a:cs typeface="Arial" panose="020B0604020202020204" pitchFamily="34" charset="0"/>
              </a:rPr>
              <a:t>In the lab, LC3 has shown inconsistent plasmid yields when isolated using the </a:t>
            </a:r>
            <a:r>
              <a:rPr lang="en-US" sz="2800" dirty="0">
                <a:latin typeface="Arial" panose="020B0604020202020204" pitchFamily="34" charset="0"/>
                <a:cs typeface="Arial" panose="020B0604020202020204" pitchFamily="34" charset="0"/>
              </a:rPr>
              <a:t>Invitrogen™ </a:t>
            </a:r>
            <a:r>
              <a:rPr lang="en-US" sz="2800" dirty="0" err="1">
                <a:latin typeface="Arial" panose="020B0604020202020204" pitchFamily="34" charset="0"/>
                <a:cs typeface="Arial" panose="020B0604020202020204" pitchFamily="34" charset="0"/>
              </a:rPr>
              <a:t>PureLink</a:t>
            </a:r>
            <a:r>
              <a:rPr lang="en-US" sz="2800" dirty="0">
                <a:latin typeface="Arial" panose="020B0604020202020204" pitchFamily="34" charset="0"/>
                <a:cs typeface="Arial" panose="020B0604020202020204" pitchFamily="34" charset="0"/>
              </a:rPr>
              <a:t>™ Quick Plasmid Miniprep Kit. The goal of this study was to test a series of parameters to find an ideal set of variables to maximize the yield from each isolation.</a:t>
            </a:r>
          </a:p>
          <a:p>
            <a:pPr marR="11088">
              <a:lnSpc>
                <a:spcPts val="4000"/>
              </a:lnSpc>
              <a:spcAft>
                <a:spcPts val="1200"/>
              </a:spcAft>
            </a:pPr>
            <a:r>
              <a:rPr lang="en-US" sz="2800" spc="22" dirty="0">
                <a:solidFill>
                  <a:srgbClr val="231F20"/>
                </a:solidFill>
                <a:latin typeface="Arial" panose="020B0604020202020204" pitchFamily="34" charset="0"/>
                <a:cs typeface="Arial" panose="020B0604020202020204" pitchFamily="34" charset="0"/>
              </a:rPr>
              <a:t>The variables that were tested in this study were the age of the bacterial plate used in the inoculations and the length of time the inoculation vials spent in the shaker.</a:t>
            </a:r>
          </a:p>
        </p:txBody>
      </p:sp>
      <p:grpSp>
        <p:nvGrpSpPr>
          <p:cNvPr id="11" name="Group 10"/>
          <p:cNvGrpSpPr/>
          <p:nvPr/>
        </p:nvGrpSpPr>
        <p:grpSpPr>
          <a:xfrm>
            <a:off x="11273431" y="5545967"/>
            <a:ext cx="21272502" cy="23781508"/>
            <a:chOff x="11309348" y="6007774"/>
            <a:chExt cx="21272502" cy="25379740"/>
          </a:xfrm>
        </p:grpSpPr>
        <p:sp>
          <p:nvSpPr>
            <p:cNvPr id="14" name="object 140"/>
            <p:cNvSpPr/>
            <p:nvPr/>
          </p:nvSpPr>
          <p:spPr>
            <a:xfrm>
              <a:off x="11309348"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5" name="object 141"/>
            <p:cNvSpPr/>
            <p:nvPr/>
          </p:nvSpPr>
          <p:spPr>
            <a:xfrm>
              <a:off x="219392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6" name="object 142"/>
            <p:cNvSpPr/>
            <p:nvPr/>
          </p:nvSpPr>
          <p:spPr>
            <a:xfrm>
              <a:off x="325818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grpSp>
      <p:sp>
        <p:nvSpPr>
          <p:cNvPr id="21" name="object 4"/>
          <p:cNvSpPr txBox="1"/>
          <p:nvPr/>
        </p:nvSpPr>
        <p:spPr>
          <a:xfrm>
            <a:off x="1342033" y="18165578"/>
            <a:ext cx="9253728" cy="10657999"/>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METHODS</a:t>
            </a:r>
          </a:p>
          <a:p>
            <a:pPr marR="11088">
              <a:lnSpc>
                <a:spcPts val="3600"/>
              </a:lnSpc>
              <a:spcAft>
                <a:spcPts val="1600"/>
              </a:spcAft>
            </a:pPr>
            <a:r>
              <a:rPr lang="en-US" sz="2800" spc="22" dirty="0">
                <a:solidFill>
                  <a:srgbClr val="231F20"/>
                </a:solidFill>
                <a:latin typeface="Arial"/>
                <a:cs typeface="Arial"/>
              </a:rPr>
              <a:t>Preparation for the study included creating plates to be streaked with the LC3 culture- a mixture of nutrient broth, agar, and ampicillin- and nutrient broth for the inoculations</a:t>
            </a:r>
          </a:p>
          <a:p>
            <a:pPr marR="11088">
              <a:lnSpc>
                <a:spcPts val="3600"/>
              </a:lnSpc>
              <a:spcAft>
                <a:spcPts val="1600"/>
              </a:spcAft>
            </a:pPr>
            <a:r>
              <a:rPr lang="en-US" sz="2800" spc="22" dirty="0">
                <a:solidFill>
                  <a:srgbClr val="231F20"/>
                </a:solidFill>
                <a:latin typeface="Arial"/>
                <a:cs typeface="Arial"/>
              </a:rPr>
              <a:t>The full procedure is a three-day process of streaking plates, creating inoculations, and then performing the isolations.</a:t>
            </a:r>
          </a:p>
          <a:p>
            <a:pPr marR="11088">
              <a:lnSpc>
                <a:spcPts val="3600"/>
              </a:lnSpc>
              <a:spcAft>
                <a:spcPts val="1600"/>
              </a:spcAft>
            </a:pPr>
            <a:r>
              <a:rPr lang="en-US" sz="2800" spc="22" dirty="0">
                <a:solidFill>
                  <a:srgbClr val="231F20"/>
                </a:solidFill>
                <a:latin typeface="Arial"/>
                <a:cs typeface="Arial"/>
              </a:rPr>
              <a:t>On day one, a plate was quadrant streaked with LC3 from stock and left to incubate for 24 hours at 30°C</a:t>
            </a:r>
          </a:p>
          <a:p>
            <a:pPr marR="11088">
              <a:lnSpc>
                <a:spcPts val="3600"/>
              </a:lnSpc>
              <a:spcAft>
                <a:spcPts val="1600"/>
              </a:spcAft>
            </a:pPr>
            <a:r>
              <a:rPr lang="en-US" sz="2800" spc="22" dirty="0">
                <a:solidFill>
                  <a:srgbClr val="231F20"/>
                </a:solidFill>
                <a:latin typeface="Arial"/>
                <a:cs typeface="Arial"/>
              </a:rPr>
              <a:t>On day two, the plate is removed from the incubator, and 3-6 inoculation vials are made from that plate and a plate from the weeks previous with 5mL of nutrient broth each time. The inoculations are placed into a heated shaker, and an alarm is set for their removal and isolation the next day</a:t>
            </a:r>
          </a:p>
          <a:p>
            <a:pPr marR="11088">
              <a:lnSpc>
                <a:spcPts val="3600"/>
              </a:lnSpc>
              <a:spcAft>
                <a:spcPts val="1600"/>
              </a:spcAft>
            </a:pPr>
            <a:r>
              <a:rPr lang="en-US" sz="2800" spc="22" dirty="0">
                <a:solidFill>
                  <a:srgbClr val="231F20"/>
                </a:solidFill>
                <a:latin typeface="Arial"/>
                <a:cs typeface="Arial"/>
              </a:rPr>
              <a:t>On day three the inoculations are removed and the plasmids are isolated following the protocol for the miniprep kit. The resuspension buffer and spin columns are kept on ice during the process, and the optional wash (w10) is included every time.</a:t>
            </a:r>
          </a:p>
        </p:txBody>
      </p:sp>
      <p:sp>
        <p:nvSpPr>
          <p:cNvPr id="24" name="object 58"/>
          <p:cNvSpPr txBox="1"/>
          <p:nvPr/>
        </p:nvSpPr>
        <p:spPr>
          <a:xfrm>
            <a:off x="11968917" y="12654886"/>
            <a:ext cx="9253728" cy="756784"/>
          </a:xfrm>
          <a:prstGeom prst="rect">
            <a:avLst/>
          </a:prstGeom>
        </p:spPr>
        <p:txBody>
          <a:bodyPr vert="horz" wrap="square" lIns="0" tIns="0" rIns="0" bIns="0" rtlCol="0">
            <a:noAutofit/>
          </a:bodyPr>
          <a:lstStyle/>
          <a:p>
            <a:pPr>
              <a:lnSpc>
                <a:spcPts val="3200"/>
              </a:lnSpc>
              <a:spcAft>
                <a:spcPts val="1000"/>
              </a:spcAft>
            </a:pPr>
            <a:r>
              <a:rPr lang="en-US" sz="1800" b="1" spc="22" dirty="0">
                <a:solidFill>
                  <a:srgbClr val="231F20"/>
                </a:solidFill>
                <a:latin typeface="Arial"/>
                <a:cs typeface="Arial"/>
              </a:rPr>
              <a:t>Figure 1. </a:t>
            </a:r>
            <a:r>
              <a:rPr lang="en-US" sz="1800" spc="22" dirty="0">
                <a:solidFill>
                  <a:srgbClr val="231F20"/>
                </a:solidFill>
                <a:latin typeface="Arial"/>
                <a:cs typeface="Arial"/>
              </a:rPr>
              <a:t>Inoculation time impacts plasmid yield. Inoculation time is shown in minutes, and plasmid yield is shown in ng/</a:t>
            </a:r>
            <a:r>
              <a:rPr lang="en-US" sz="1800" spc="22" dirty="0" err="1">
                <a:solidFill>
                  <a:srgbClr val="231F20"/>
                </a:solidFill>
                <a:latin typeface="Arial"/>
                <a:cs typeface="Arial"/>
              </a:rPr>
              <a:t>uL</a:t>
            </a:r>
            <a:r>
              <a:rPr lang="en-US" sz="1800" spc="22" dirty="0">
                <a:solidFill>
                  <a:srgbClr val="231F20"/>
                </a:solidFill>
                <a:latin typeface="Arial"/>
                <a:cs typeface="Arial"/>
              </a:rPr>
              <a:t>. All measurements were taken one day old plates.</a:t>
            </a:r>
            <a:endParaRPr lang="en-US" sz="1800" dirty="0">
              <a:latin typeface="Arial"/>
              <a:cs typeface="Arial"/>
            </a:endParaRPr>
          </a:p>
        </p:txBody>
      </p:sp>
      <p:sp>
        <p:nvSpPr>
          <p:cNvPr id="27" name="object 107"/>
          <p:cNvSpPr txBox="1"/>
          <p:nvPr/>
        </p:nvSpPr>
        <p:spPr>
          <a:xfrm>
            <a:off x="11406325" y="6071513"/>
            <a:ext cx="10594813" cy="413788"/>
          </a:xfrm>
          <a:prstGeom prst="rect">
            <a:avLst/>
          </a:prstGeom>
        </p:spPr>
        <p:txBody>
          <a:bodyPr vert="horz" wrap="square" lIns="0" tIns="0" rIns="0" bIns="0" rtlCol="0">
            <a:noAutofit/>
          </a:bodyPr>
          <a:lstStyle/>
          <a:p>
            <a:pPr>
              <a:lnSpc>
                <a:spcPts val="3200"/>
              </a:lnSpc>
              <a:spcAft>
                <a:spcPts val="1000"/>
              </a:spcAft>
            </a:pPr>
            <a:endParaRPr sz="2800" dirty="0">
              <a:latin typeface="Arial"/>
              <a:cs typeface="Arial"/>
            </a:endParaRPr>
          </a:p>
        </p:txBody>
      </p:sp>
      <p:sp>
        <p:nvSpPr>
          <p:cNvPr id="28" name="object 4"/>
          <p:cNvSpPr txBox="1"/>
          <p:nvPr/>
        </p:nvSpPr>
        <p:spPr>
          <a:xfrm>
            <a:off x="22611517" y="5257645"/>
            <a:ext cx="9253728" cy="9160969"/>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RESULTS</a:t>
            </a:r>
          </a:p>
          <a:p>
            <a:pPr marR="11088">
              <a:lnSpc>
                <a:spcPts val="3600"/>
              </a:lnSpc>
              <a:spcAft>
                <a:spcPts val="1600"/>
              </a:spcAft>
            </a:pPr>
            <a:r>
              <a:rPr lang="en-US" sz="2800" spc="22" dirty="0">
                <a:solidFill>
                  <a:srgbClr val="231F20"/>
                </a:solidFill>
                <a:latin typeface="Arial"/>
                <a:cs typeface="Arial"/>
              </a:rPr>
              <a:t>Inoculation time has a major effect on isolation yield, with major increases beginning around minute 1340 (22 hours 20 minutes) (Figures 1 &amp; 2). There was a drop in yield from data at minutes 1305 which may indicate external errors in the procedure at that time, likely a buffer that was past expiration, when compared with the data from the surrounding groups.</a:t>
            </a:r>
          </a:p>
          <a:p>
            <a:pPr marR="11088">
              <a:lnSpc>
                <a:spcPts val="3600"/>
              </a:lnSpc>
              <a:spcAft>
                <a:spcPts val="1600"/>
              </a:spcAft>
            </a:pPr>
            <a:r>
              <a:rPr lang="en-US" sz="2800" spc="22" dirty="0">
                <a:solidFill>
                  <a:srgbClr val="231F20"/>
                </a:solidFill>
                <a:latin typeface="Arial"/>
                <a:cs typeface="Arial"/>
              </a:rPr>
              <a:t>The data shows no significant effect by the age of plate on isolation yield, though there appears to be a minor trend downwards after several days and the one-week time point (Figures 3, 4, &amp; 5)</a:t>
            </a:r>
          </a:p>
          <a:p>
            <a:pPr marR="11088">
              <a:lnSpc>
                <a:spcPts val="3600"/>
              </a:lnSpc>
              <a:spcAft>
                <a:spcPts val="1600"/>
              </a:spcAft>
            </a:pPr>
            <a:r>
              <a:rPr lang="en-US" sz="2800" spc="22" dirty="0">
                <a:solidFill>
                  <a:srgbClr val="231F20"/>
                </a:solidFill>
                <a:latin typeface="Arial"/>
                <a:cs typeface="Arial"/>
              </a:rPr>
              <a:t>Based on a minimum recommended yield of 60 ng/</a:t>
            </a:r>
            <a:r>
              <a:rPr lang="en-US" sz="2800" spc="22" dirty="0" err="1">
                <a:solidFill>
                  <a:srgbClr val="231F20"/>
                </a:solidFill>
                <a:latin typeface="Arial"/>
                <a:cs typeface="Arial"/>
              </a:rPr>
              <a:t>uL</a:t>
            </a:r>
            <a:r>
              <a:rPr lang="en-US" sz="2800" spc="22" dirty="0">
                <a:solidFill>
                  <a:srgbClr val="231F20"/>
                </a:solidFill>
                <a:latin typeface="Arial"/>
                <a:cs typeface="Arial"/>
              </a:rPr>
              <a:t>, the minimum time recommended for inoculation would be 720 minutes or 12 hours. Recommended time for inoculation is 1320-1440 minutes or 22-24 hours.</a:t>
            </a:r>
          </a:p>
        </p:txBody>
      </p:sp>
      <p:sp>
        <p:nvSpPr>
          <p:cNvPr id="17" name="object 4"/>
          <p:cNvSpPr txBox="1"/>
          <p:nvPr/>
        </p:nvSpPr>
        <p:spPr>
          <a:xfrm>
            <a:off x="33236305" y="5058264"/>
            <a:ext cx="9253728" cy="15342512"/>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CONCLUSIONS AND RECOMMENDATIONS</a:t>
            </a:r>
          </a:p>
          <a:p>
            <a:pPr marR="11088">
              <a:lnSpc>
                <a:spcPts val="3600"/>
              </a:lnSpc>
              <a:spcAft>
                <a:spcPts val="1600"/>
              </a:spcAft>
            </a:pPr>
            <a:r>
              <a:rPr lang="en-US" sz="2800" spc="22" dirty="0">
                <a:solidFill>
                  <a:srgbClr val="231F20"/>
                </a:solidFill>
                <a:latin typeface="Arial"/>
                <a:cs typeface="Arial"/>
              </a:rPr>
              <a:t>The data shows no significant effect by the age of plate on isolation yield, though there appears to be a minor trend downwards after several days or the one-week mark.</a:t>
            </a:r>
          </a:p>
          <a:p>
            <a:pPr marR="11088">
              <a:lnSpc>
                <a:spcPts val="3600"/>
              </a:lnSpc>
              <a:spcAft>
                <a:spcPts val="1600"/>
              </a:spcAft>
            </a:pPr>
            <a:r>
              <a:rPr lang="en-US" sz="2800" spc="22" dirty="0">
                <a:solidFill>
                  <a:srgbClr val="231F20"/>
                </a:solidFill>
                <a:latin typeface="Arial"/>
                <a:cs typeface="Arial"/>
              </a:rPr>
              <a:t> Inoculation time has a major effect on isolation yield, with major increases beginning around minute 1340 (22 hours 20 minutes) according to the data. There was a drop in yield from data at minutes 1305 which may indicate external errors in the procedure at that time, likely a buffer that was past expiration, when compared with the data from the surrounding groups.</a:t>
            </a:r>
          </a:p>
          <a:p>
            <a:pPr marR="11088">
              <a:lnSpc>
                <a:spcPts val="3600"/>
              </a:lnSpc>
              <a:spcAft>
                <a:spcPts val="1600"/>
              </a:spcAft>
            </a:pPr>
            <a:r>
              <a:rPr lang="en-US" sz="2800" spc="22" dirty="0">
                <a:solidFill>
                  <a:srgbClr val="231F20"/>
                </a:solidFill>
                <a:latin typeface="Arial"/>
                <a:cs typeface="Arial"/>
              </a:rPr>
              <a:t>Based on a minimum recommended yield of 60 ng/</a:t>
            </a:r>
            <a:r>
              <a:rPr lang="en-US" sz="2800" spc="22" dirty="0" err="1">
                <a:solidFill>
                  <a:srgbClr val="231F20"/>
                </a:solidFill>
                <a:latin typeface="Arial"/>
                <a:cs typeface="Arial"/>
              </a:rPr>
              <a:t>uL</a:t>
            </a:r>
            <a:r>
              <a:rPr lang="en-US" sz="2800" spc="22" dirty="0">
                <a:solidFill>
                  <a:srgbClr val="231F20"/>
                </a:solidFill>
                <a:latin typeface="Arial"/>
                <a:cs typeface="Arial"/>
              </a:rPr>
              <a:t>, the minimum time recommended for inoculation would be 720 minutes or 12 hours. Recommended time for inoculation is 1320-1440 minutes or 22-24 hours.</a:t>
            </a:r>
          </a:p>
          <a:p>
            <a:pPr marR="11088">
              <a:lnSpc>
                <a:spcPts val="3600"/>
              </a:lnSpc>
              <a:spcAft>
                <a:spcPts val="1600"/>
              </a:spcAft>
            </a:pPr>
            <a:r>
              <a:rPr lang="en-US" sz="2800" spc="22" dirty="0">
                <a:solidFill>
                  <a:srgbClr val="231F20"/>
                </a:solidFill>
                <a:latin typeface="Arial"/>
                <a:cs typeface="Arial"/>
              </a:rPr>
              <a:t>Further research would focus on finding a maximum recommended inoculation time, when the yield plateaus or begins to trend down. Research could also be applied to plasmids of other sizes to see if trends continue or plasmids could be compared that have the same vs different antibiotic resistances to see if that effects yield or the inoculation time required.</a:t>
            </a:r>
          </a:p>
          <a:p>
            <a:pPr marR="11088">
              <a:lnSpc>
                <a:spcPts val="3600"/>
              </a:lnSpc>
              <a:spcAft>
                <a:spcPts val="1600"/>
              </a:spcAft>
            </a:pPr>
            <a:r>
              <a:rPr lang="en-US" sz="2800" spc="22" dirty="0">
                <a:solidFill>
                  <a:srgbClr val="231F20"/>
                </a:solidFill>
                <a:latin typeface="Arial"/>
                <a:cs typeface="Arial"/>
              </a:rPr>
              <a:t>While these experiments can give us some general guidelines to follow when isolation plasmids, more carefully controlled experiments could better inform the study. For example, the size of the bacterial colony that was inoculated for growth might impact isolation yield. Also, the inoculations could have been measured for bacterial concentration prior to isolation, so that bacterial grown could be used to control for plasmid isolation.</a:t>
            </a:r>
          </a:p>
          <a:p>
            <a:pPr marR="11088">
              <a:lnSpc>
                <a:spcPts val="3600"/>
              </a:lnSpc>
              <a:spcAft>
                <a:spcPts val="1600"/>
              </a:spcAft>
            </a:pPr>
            <a:r>
              <a:rPr lang="en-US" sz="2800" spc="22" dirty="0">
                <a:solidFill>
                  <a:srgbClr val="231F20"/>
                </a:solidFill>
                <a:latin typeface="Arial"/>
                <a:cs typeface="Arial"/>
              </a:rPr>
              <a:t>In conclusion, this study sets some general parameters for the lab to use when isolating LC3 plasmids for use, but further study is needed to refine method recommendations.  </a:t>
            </a:r>
          </a:p>
        </p:txBody>
      </p:sp>
      <p:sp>
        <p:nvSpPr>
          <p:cNvPr id="31" name="object 4"/>
          <p:cNvSpPr txBox="1"/>
          <p:nvPr/>
        </p:nvSpPr>
        <p:spPr>
          <a:xfrm>
            <a:off x="33272221" y="23494577"/>
            <a:ext cx="9253728" cy="11405921"/>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spcAft>
                <a:spcPts val="1000"/>
              </a:spcAft>
            </a:pPr>
            <a:r>
              <a:rPr lang="en-US" sz="2800" b="1" dirty="0">
                <a:solidFill>
                  <a:srgbClr val="000000"/>
                </a:solidFill>
                <a:latin typeface="Arial"/>
                <a:cs typeface="Arial"/>
              </a:rPr>
              <a:t>References</a:t>
            </a:r>
          </a:p>
          <a:p>
            <a:pPr marL="274320" indent="-274320">
              <a:lnSpc>
                <a:spcPts val="2200"/>
              </a:lnSpc>
              <a:spcAft>
                <a:spcPts val="1000"/>
              </a:spcAft>
            </a:pPr>
            <a:r>
              <a:rPr lang="en-US" sz="1800" dirty="0">
                <a:solidFill>
                  <a:srgbClr val="000000"/>
                </a:solidFill>
                <a:latin typeface="Arial"/>
                <a:cs typeface="Arial"/>
              </a:rPr>
              <a:t>1.	</a:t>
            </a:r>
            <a:r>
              <a:rPr lang="en-US" dirty="0"/>
              <a:t>N’Diaye </a:t>
            </a:r>
            <a:r>
              <a:rPr lang="en-US" dirty="0" err="1"/>
              <a:t>EN;Kajihara</a:t>
            </a:r>
            <a:r>
              <a:rPr lang="en-US" dirty="0"/>
              <a:t> </a:t>
            </a:r>
            <a:r>
              <a:rPr lang="en-US" dirty="0" err="1"/>
              <a:t>KK;Hsieh</a:t>
            </a:r>
            <a:r>
              <a:rPr lang="en-US" dirty="0"/>
              <a:t> </a:t>
            </a:r>
            <a:r>
              <a:rPr lang="en-US" dirty="0" err="1"/>
              <a:t>I;Morisaki</a:t>
            </a:r>
            <a:r>
              <a:rPr lang="en-US" dirty="0"/>
              <a:t> </a:t>
            </a:r>
            <a:r>
              <a:rPr lang="en-US" dirty="0" err="1"/>
              <a:t>H;Debnath</a:t>
            </a:r>
            <a:r>
              <a:rPr lang="en-US" dirty="0"/>
              <a:t> </a:t>
            </a:r>
            <a:r>
              <a:rPr lang="en-US" dirty="0" err="1"/>
              <a:t>J;Brown</a:t>
            </a:r>
            <a:r>
              <a:rPr lang="en-US" dirty="0"/>
              <a:t> EJ;, E.-N., </a:t>
            </a:r>
            <a:r>
              <a:rPr lang="en-US" dirty="0" err="1"/>
              <a:t>Kajihara</a:t>
            </a:r>
            <a:r>
              <a:rPr lang="en-US" dirty="0"/>
              <a:t>, K. K., Hsieh, I., Morisaki, H., Debnath, J., &amp; Brown, E. J. (n.d.). </a:t>
            </a:r>
            <a:r>
              <a:rPr lang="en-US" i="1" dirty="0"/>
              <a:t>PLIC proteins or </a:t>
            </a:r>
            <a:r>
              <a:rPr lang="en-US" i="1" dirty="0" err="1"/>
              <a:t>ubiquilins</a:t>
            </a:r>
            <a:r>
              <a:rPr lang="en-US" i="1" dirty="0"/>
              <a:t> regulate autophagy-dependent cell survival during nutrient starvation</a:t>
            </a:r>
            <a:r>
              <a:rPr lang="en-US" dirty="0"/>
              <a:t>. EMBO reports. </a:t>
            </a:r>
            <a:r>
              <a:rPr lang="en-US" dirty="0">
                <a:hlinkClick r:id="rId5"/>
              </a:rPr>
              <a:t>https://pubmed.ncbi.nlm.nih.gov/19148225/</a:t>
            </a:r>
            <a:r>
              <a:rPr lang="en-US" dirty="0"/>
              <a:t>  </a:t>
            </a:r>
            <a:r>
              <a:rPr lang="en-US" sz="1800" dirty="0">
                <a:solidFill>
                  <a:srgbClr val="000000"/>
                </a:solidFill>
                <a:latin typeface="Arial"/>
                <a:cs typeface="Arial"/>
              </a:rPr>
              <a:t>. </a:t>
            </a:r>
          </a:p>
          <a:p>
            <a:pPr marL="457200" indent="-457200">
              <a:buAutoNum type="arabicPeriod" startAt="2"/>
            </a:pPr>
            <a:r>
              <a:rPr lang="en-US" i="1" dirty="0"/>
              <a:t>PBABE-puro mcherry-EGFP-LC3B (plasmid #22418)</a:t>
            </a:r>
            <a:r>
              <a:rPr lang="en-US" dirty="0"/>
              <a:t>. </a:t>
            </a:r>
            <a:r>
              <a:rPr lang="en-US" dirty="0" err="1"/>
              <a:t>Addgene</a:t>
            </a:r>
            <a:r>
              <a:rPr lang="en-US" dirty="0"/>
              <a:t>. (n.d.). </a:t>
            </a:r>
            <a:r>
              <a:rPr lang="en-US" dirty="0">
                <a:hlinkClick r:id="rId6"/>
              </a:rPr>
              <a:t>https://www.addgene.org/22418/</a:t>
            </a:r>
            <a:r>
              <a:rPr lang="en-US" dirty="0"/>
              <a:t>  </a:t>
            </a:r>
          </a:p>
          <a:p>
            <a:pPr marL="457200" indent="-457200">
              <a:buAutoNum type="arabicPeriod" startAt="2"/>
            </a:pPr>
            <a:endParaRPr lang="en-US" dirty="0"/>
          </a:p>
          <a:p>
            <a:pPr marL="457200" indent="-457200">
              <a:buAutoNum type="arabicPeriod" startAt="2"/>
            </a:pPr>
            <a:r>
              <a:rPr lang="en-US" dirty="0" err="1"/>
              <a:t>PureLinkTM</a:t>
            </a:r>
            <a:r>
              <a:rPr lang="en-US" dirty="0"/>
              <a:t> quick Plasmid Miniprep Kit - User Guide. (n.d.). </a:t>
            </a:r>
            <a:r>
              <a:rPr lang="en-US" dirty="0">
                <a:hlinkClick r:id="rId7"/>
              </a:rPr>
              <a:t>https://documents.thermofisher.com/TFS-Assets/LSG/manuals/purelink_quick_plasmid_qrc.pdf</a:t>
            </a:r>
            <a:r>
              <a:rPr lang="en-US" dirty="0"/>
              <a:t>  </a:t>
            </a:r>
          </a:p>
          <a:p>
            <a:r>
              <a:rPr lang="en-US" dirty="0"/>
              <a:t> </a:t>
            </a:r>
            <a:endParaRPr lang="en-US" sz="2800" b="1" dirty="0">
              <a:solidFill>
                <a:srgbClr val="000000"/>
              </a:solidFill>
              <a:latin typeface="Arial"/>
              <a:cs typeface="Arial"/>
            </a:endParaRPr>
          </a:p>
          <a:p>
            <a:pPr>
              <a:lnSpc>
                <a:spcPts val="3360"/>
              </a:lnSpc>
              <a:spcAft>
                <a:spcPts val="1000"/>
              </a:spcAft>
            </a:pPr>
            <a:r>
              <a:rPr lang="en-US" sz="2800" b="1" dirty="0">
                <a:solidFill>
                  <a:srgbClr val="000000"/>
                </a:solidFill>
                <a:latin typeface="Arial"/>
                <a:cs typeface="Arial"/>
              </a:rPr>
              <a:t>Acknowledgements</a:t>
            </a:r>
          </a:p>
          <a:p>
            <a:pPr lvl="0" defTabSz="2194560">
              <a:lnSpc>
                <a:spcPts val="3360"/>
              </a:lnSpc>
              <a:spcAft>
                <a:spcPts val="1000"/>
              </a:spcAft>
            </a:pPr>
            <a:r>
              <a:rPr lang="en-US" sz="2800" dirty="0">
                <a:solidFill>
                  <a:srgbClr val="000000"/>
                </a:solidFill>
                <a:latin typeface="Arial"/>
                <a:cs typeface="Arial"/>
              </a:rPr>
              <a:t>Thank you to the NSF LSAMP program for funding to complete this project and to the Biology Department and College of Arts and Sciences for equipment and lab support.</a:t>
            </a:r>
          </a:p>
          <a:p>
            <a:pPr>
              <a:spcAft>
                <a:spcPts val="1000"/>
              </a:spcAft>
            </a:pPr>
            <a:endParaRPr lang="en-US" sz="1800" i="1" dirty="0">
              <a:solidFill>
                <a:srgbClr val="000000"/>
              </a:solidFill>
              <a:latin typeface="Arial"/>
              <a:cs typeface="Arial"/>
            </a:endParaRPr>
          </a:p>
        </p:txBody>
      </p:sp>
      <p:sp>
        <p:nvSpPr>
          <p:cNvPr id="32" name="object 140"/>
          <p:cNvSpPr/>
          <p:nvPr/>
        </p:nvSpPr>
        <p:spPr>
          <a:xfrm rot="5400000" flipH="1">
            <a:off x="21893173" y="-16059458"/>
            <a:ext cx="45719" cy="41147999"/>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30" name="object 3"/>
          <p:cNvSpPr txBox="1"/>
          <p:nvPr/>
        </p:nvSpPr>
        <p:spPr>
          <a:xfrm>
            <a:off x="9607549" y="30677068"/>
            <a:ext cx="32918400" cy="1765090"/>
          </a:xfrm>
          <a:prstGeom prst="rect">
            <a:avLst/>
          </a:prstGeom>
        </p:spPr>
        <p:txBody>
          <a:bodyPr vert="horz" wrap="square" lIns="0" tIns="0" rIns="0" bIns="0" rtlCol="0" anchor="ctr">
            <a:noAutofit/>
          </a:bodyPr>
          <a:lstStyle/>
          <a:p>
            <a:pPr algn="r">
              <a:lnSpc>
                <a:spcPts val="4322"/>
              </a:lnSpc>
            </a:pPr>
            <a:r>
              <a:rPr lang="en-US" sz="3600" i="1" spc="-22" dirty="0">
                <a:solidFill>
                  <a:srgbClr val="C1A775"/>
                </a:solidFill>
                <a:latin typeface="Arial"/>
                <a:cs typeface="Arial"/>
              </a:rPr>
              <a:t>Department of Biology, College of Arts and Sciences</a:t>
            </a:r>
            <a:endParaRPr sz="3600" dirty="0">
              <a:latin typeface="Arial"/>
              <a:cs typeface="Arial"/>
            </a:endParaRPr>
          </a:p>
        </p:txBody>
      </p:sp>
      <p:sp>
        <p:nvSpPr>
          <p:cNvPr id="6" name="object 107">
            <a:extLst>
              <a:ext uri="{FF2B5EF4-FFF2-40B4-BE49-F238E27FC236}">
                <a16:creationId xmlns:a16="http://schemas.microsoft.com/office/drawing/2014/main" id="{34E102E2-2681-0686-4E19-4B2E247BDB0E}"/>
              </a:ext>
            </a:extLst>
          </p:cNvPr>
          <p:cNvSpPr txBox="1"/>
          <p:nvPr/>
        </p:nvSpPr>
        <p:spPr>
          <a:xfrm>
            <a:off x="11456343" y="14483448"/>
            <a:ext cx="10594813" cy="413788"/>
          </a:xfrm>
          <a:prstGeom prst="rect">
            <a:avLst/>
          </a:prstGeom>
        </p:spPr>
        <p:txBody>
          <a:bodyPr vert="horz" wrap="square" lIns="0" tIns="0" rIns="0" bIns="0" rtlCol="0">
            <a:noAutofit/>
          </a:bodyPr>
          <a:lstStyle/>
          <a:p>
            <a:pPr>
              <a:lnSpc>
                <a:spcPts val="3200"/>
              </a:lnSpc>
              <a:spcAft>
                <a:spcPts val="1000"/>
              </a:spcAft>
            </a:pPr>
            <a:endParaRPr sz="2800" dirty="0">
              <a:latin typeface="Arial"/>
              <a:cs typeface="Arial"/>
            </a:endParaRPr>
          </a:p>
        </p:txBody>
      </p:sp>
      <p:sp>
        <p:nvSpPr>
          <p:cNvPr id="8" name="object 58">
            <a:extLst>
              <a:ext uri="{FF2B5EF4-FFF2-40B4-BE49-F238E27FC236}">
                <a16:creationId xmlns:a16="http://schemas.microsoft.com/office/drawing/2014/main" id="{687559E0-D0F9-7C04-D99F-1554BDB4706F}"/>
              </a:ext>
            </a:extLst>
          </p:cNvPr>
          <p:cNvSpPr txBox="1"/>
          <p:nvPr/>
        </p:nvSpPr>
        <p:spPr>
          <a:xfrm>
            <a:off x="12009305" y="19680494"/>
            <a:ext cx="9253728" cy="756784"/>
          </a:xfrm>
          <a:prstGeom prst="rect">
            <a:avLst/>
          </a:prstGeom>
        </p:spPr>
        <p:txBody>
          <a:bodyPr vert="horz" wrap="square" lIns="0" tIns="0" rIns="0" bIns="0" rtlCol="0">
            <a:noAutofit/>
          </a:bodyPr>
          <a:lstStyle/>
          <a:p>
            <a:pPr>
              <a:lnSpc>
                <a:spcPts val="3200"/>
              </a:lnSpc>
              <a:spcAft>
                <a:spcPts val="1000"/>
              </a:spcAft>
            </a:pPr>
            <a:r>
              <a:rPr lang="en-US" sz="1800" b="1" spc="22" dirty="0">
                <a:solidFill>
                  <a:srgbClr val="231F20"/>
                </a:solidFill>
                <a:latin typeface="Arial"/>
                <a:cs typeface="Arial"/>
              </a:rPr>
              <a:t>Figure 2. </a:t>
            </a:r>
            <a:r>
              <a:rPr lang="en-US" sz="1800" spc="22" dirty="0">
                <a:solidFill>
                  <a:srgbClr val="231F20"/>
                </a:solidFill>
                <a:latin typeface="Arial"/>
                <a:cs typeface="Arial"/>
              </a:rPr>
              <a:t>Inoculation time impacts plasmid yield. Inoculation time is shown in minutes, and plasmid yield is shown in ng/</a:t>
            </a:r>
            <a:r>
              <a:rPr lang="en-US" sz="1800" spc="22" dirty="0" err="1">
                <a:solidFill>
                  <a:srgbClr val="231F20"/>
                </a:solidFill>
                <a:latin typeface="Arial"/>
                <a:cs typeface="Arial"/>
              </a:rPr>
              <a:t>uL</a:t>
            </a:r>
            <a:r>
              <a:rPr lang="en-US" sz="1800" spc="22" dirty="0">
                <a:solidFill>
                  <a:srgbClr val="231F20"/>
                </a:solidFill>
                <a:latin typeface="Arial"/>
                <a:cs typeface="Arial"/>
              </a:rPr>
              <a:t>. All measurements are taken in 6-8 days plates.</a:t>
            </a:r>
            <a:endParaRPr lang="en-US" sz="1800" dirty="0">
              <a:latin typeface="Arial"/>
              <a:cs typeface="Arial"/>
            </a:endParaRPr>
          </a:p>
        </p:txBody>
      </p:sp>
      <mc:AlternateContent xmlns:mc="http://schemas.openxmlformats.org/markup-compatibility/2006" xmlns:cx1="http://schemas.microsoft.com/office/drawing/2015/9/8/chartex">
        <mc:Choice Requires="cx1">
          <p:graphicFrame>
            <p:nvGraphicFramePr>
              <p:cNvPr id="18" name="Chart 17">
                <a:extLst>
                  <a:ext uri="{FF2B5EF4-FFF2-40B4-BE49-F238E27FC236}">
                    <a16:creationId xmlns:a16="http://schemas.microsoft.com/office/drawing/2014/main" id="{FCFD9C49-AC4B-557D-991A-DE3949A88481}"/>
                  </a:ext>
                </a:extLst>
              </p:cNvPr>
              <p:cNvGraphicFramePr/>
              <p:nvPr>
                <p:extLst>
                  <p:ext uri="{D42A27DB-BD31-4B8C-83A1-F6EECF244321}">
                    <p14:modId xmlns:p14="http://schemas.microsoft.com/office/powerpoint/2010/main" val="2514187004"/>
                  </p:ext>
                </p:extLst>
              </p:nvPr>
            </p:nvGraphicFramePr>
            <p:xfrm>
              <a:off x="11252988" y="14045739"/>
              <a:ext cx="10586840" cy="5816551"/>
            </p:xfrm>
            <a:graphic>
              <a:graphicData uri="http://schemas.microsoft.com/office/drawing/2014/chartex">
                <cx:chart xmlns:cx="http://schemas.microsoft.com/office/drawing/2014/chartex" xmlns:r="http://schemas.openxmlformats.org/officeDocument/2006/relationships" r:id="rId8"/>
              </a:graphicData>
            </a:graphic>
          </p:graphicFrame>
        </mc:Choice>
        <mc:Fallback xmlns="">
          <p:pic>
            <p:nvPicPr>
              <p:cNvPr id="18" name="Chart 17">
                <a:extLst>
                  <a:ext uri="{FF2B5EF4-FFF2-40B4-BE49-F238E27FC236}">
                    <a16:creationId xmlns:a16="http://schemas.microsoft.com/office/drawing/2014/main" id="{FCFD9C49-AC4B-557D-991A-DE3949A88481}"/>
                  </a:ext>
                </a:extLst>
              </p:cNvPr>
              <p:cNvPicPr>
                <a:picLocks noGrp="1" noRot="1" noChangeAspect="1" noMove="1" noResize="1" noEditPoints="1" noAdjustHandles="1" noChangeArrowheads="1" noChangeShapeType="1"/>
              </p:cNvPicPr>
              <p:nvPr/>
            </p:nvPicPr>
            <p:blipFill>
              <a:blip r:embed="rId9"/>
              <a:stretch>
                <a:fillRect/>
              </a:stretch>
            </p:blipFill>
            <p:spPr>
              <a:xfrm>
                <a:off x="11252988" y="14045739"/>
                <a:ext cx="10586840" cy="5816551"/>
              </a:xfrm>
              <a:prstGeom prst="rect">
                <a:avLst/>
              </a:prstGeom>
            </p:spPr>
          </p:pic>
        </mc:Fallback>
      </mc:AlternateContent>
      <mc:AlternateContent xmlns:mc="http://schemas.openxmlformats.org/markup-compatibility/2006" xmlns:cx1="http://schemas.microsoft.com/office/drawing/2015/9/8/chartex">
        <mc:Choice Requires="cx1">
          <p:graphicFrame>
            <p:nvGraphicFramePr>
              <p:cNvPr id="35" name="Chart 34">
                <a:extLst>
                  <a:ext uri="{FF2B5EF4-FFF2-40B4-BE49-F238E27FC236}">
                    <a16:creationId xmlns:a16="http://schemas.microsoft.com/office/drawing/2014/main" id="{8DC1E900-D6C9-9798-2FBB-874C7AC4681C}"/>
                  </a:ext>
                </a:extLst>
              </p:cNvPr>
              <p:cNvGraphicFramePr/>
              <p:nvPr>
                <p:extLst>
                  <p:ext uri="{D42A27DB-BD31-4B8C-83A1-F6EECF244321}">
                    <p14:modId xmlns:p14="http://schemas.microsoft.com/office/powerpoint/2010/main" val="1380549720"/>
                  </p:ext>
                </p:extLst>
              </p:nvPr>
            </p:nvGraphicFramePr>
            <p:xfrm>
              <a:off x="11371236" y="21108354"/>
              <a:ext cx="10264078" cy="6038666"/>
            </p:xfrm>
            <a:graphic>
              <a:graphicData uri="http://schemas.microsoft.com/office/drawing/2014/chartex">
                <cx:chart xmlns:cx="http://schemas.microsoft.com/office/drawing/2014/chartex" xmlns:r="http://schemas.openxmlformats.org/officeDocument/2006/relationships" r:id="rId10"/>
              </a:graphicData>
            </a:graphic>
          </p:graphicFrame>
        </mc:Choice>
        <mc:Fallback xmlns="">
          <p:pic>
            <p:nvPicPr>
              <p:cNvPr id="35" name="Chart 34">
                <a:extLst>
                  <a:ext uri="{FF2B5EF4-FFF2-40B4-BE49-F238E27FC236}">
                    <a16:creationId xmlns:a16="http://schemas.microsoft.com/office/drawing/2014/main" id="{8DC1E900-D6C9-9798-2FBB-874C7AC4681C}"/>
                  </a:ext>
                </a:extLst>
              </p:cNvPr>
              <p:cNvPicPr>
                <a:picLocks noGrp="1" noRot="1" noChangeAspect="1" noMove="1" noResize="1" noEditPoints="1" noAdjustHandles="1" noChangeArrowheads="1" noChangeShapeType="1"/>
              </p:cNvPicPr>
              <p:nvPr/>
            </p:nvPicPr>
            <p:blipFill>
              <a:blip r:embed="rId11"/>
              <a:stretch>
                <a:fillRect/>
              </a:stretch>
            </p:blipFill>
            <p:spPr>
              <a:xfrm>
                <a:off x="11371236" y="21108354"/>
                <a:ext cx="10264078" cy="6038666"/>
              </a:xfrm>
              <a:prstGeom prst="rect">
                <a:avLst/>
              </a:prstGeom>
            </p:spPr>
          </p:pic>
        </mc:Fallback>
      </mc:AlternateContent>
      <p:sp>
        <p:nvSpPr>
          <p:cNvPr id="36" name="object 107">
            <a:extLst>
              <a:ext uri="{FF2B5EF4-FFF2-40B4-BE49-F238E27FC236}">
                <a16:creationId xmlns:a16="http://schemas.microsoft.com/office/drawing/2014/main" id="{A103F560-87A3-1EB2-F8B4-4B093A213ABD}"/>
              </a:ext>
            </a:extLst>
          </p:cNvPr>
          <p:cNvSpPr txBox="1"/>
          <p:nvPr/>
        </p:nvSpPr>
        <p:spPr>
          <a:xfrm>
            <a:off x="11667562" y="21932915"/>
            <a:ext cx="10594813" cy="413788"/>
          </a:xfrm>
          <a:prstGeom prst="rect">
            <a:avLst/>
          </a:prstGeom>
        </p:spPr>
        <p:txBody>
          <a:bodyPr vert="horz" wrap="square" lIns="0" tIns="0" rIns="0" bIns="0" rtlCol="0">
            <a:noAutofit/>
          </a:bodyPr>
          <a:lstStyle/>
          <a:p>
            <a:pPr>
              <a:lnSpc>
                <a:spcPts val="3200"/>
              </a:lnSpc>
              <a:spcAft>
                <a:spcPts val="1000"/>
              </a:spcAft>
            </a:pPr>
            <a:endParaRPr sz="2800" dirty="0">
              <a:latin typeface="Arial"/>
              <a:cs typeface="Arial"/>
            </a:endParaRPr>
          </a:p>
        </p:txBody>
      </p:sp>
      <mc:AlternateContent xmlns:mc="http://schemas.openxmlformats.org/markup-compatibility/2006" xmlns:cx1="http://schemas.microsoft.com/office/drawing/2015/9/8/chartex">
        <mc:Choice Requires="cx1">
          <p:graphicFrame>
            <p:nvGraphicFramePr>
              <p:cNvPr id="37" name="Chart 36">
                <a:extLst>
                  <a:ext uri="{FF2B5EF4-FFF2-40B4-BE49-F238E27FC236}">
                    <a16:creationId xmlns:a16="http://schemas.microsoft.com/office/drawing/2014/main" id="{6D1FC0C4-D242-1960-206C-1EB7E2C91D8B}"/>
                  </a:ext>
                </a:extLst>
              </p:cNvPr>
              <p:cNvGraphicFramePr/>
              <p:nvPr>
                <p:extLst>
                  <p:ext uri="{D42A27DB-BD31-4B8C-83A1-F6EECF244321}">
                    <p14:modId xmlns:p14="http://schemas.microsoft.com/office/powerpoint/2010/main" val="1081919706"/>
                  </p:ext>
                </p:extLst>
              </p:nvPr>
            </p:nvGraphicFramePr>
            <p:xfrm>
              <a:off x="22226792" y="13759540"/>
              <a:ext cx="10107813" cy="5944415"/>
            </p:xfrm>
            <a:graphic>
              <a:graphicData uri="http://schemas.microsoft.com/office/drawing/2014/chartex">
                <cx:chart xmlns:cx="http://schemas.microsoft.com/office/drawing/2014/chartex" xmlns:r="http://schemas.openxmlformats.org/officeDocument/2006/relationships" r:id="rId12"/>
              </a:graphicData>
            </a:graphic>
          </p:graphicFrame>
        </mc:Choice>
        <mc:Fallback xmlns="">
          <p:pic>
            <p:nvPicPr>
              <p:cNvPr id="37" name="Chart 36">
                <a:extLst>
                  <a:ext uri="{FF2B5EF4-FFF2-40B4-BE49-F238E27FC236}">
                    <a16:creationId xmlns:a16="http://schemas.microsoft.com/office/drawing/2014/main" id="{6D1FC0C4-D242-1960-206C-1EB7E2C91D8B}"/>
                  </a:ext>
                </a:extLst>
              </p:cNvPr>
              <p:cNvPicPr>
                <a:picLocks noGrp="1" noRot="1" noChangeAspect="1" noMove="1" noResize="1" noEditPoints="1" noAdjustHandles="1" noChangeArrowheads="1" noChangeShapeType="1"/>
              </p:cNvPicPr>
              <p:nvPr/>
            </p:nvPicPr>
            <p:blipFill>
              <a:blip r:embed="rId13"/>
              <a:stretch>
                <a:fillRect/>
              </a:stretch>
            </p:blipFill>
            <p:spPr>
              <a:xfrm>
                <a:off x="22226792" y="13759540"/>
                <a:ext cx="10107813" cy="5944415"/>
              </a:xfrm>
              <a:prstGeom prst="rect">
                <a:avLst/>
              </a:prstGeom>
            </p:spPr>
          </p:pic>
        </mc:Fallback>
      </mc:AlternateContent>
      <p:sp>
        <p:nvSpPr>
          <p:cNvPr id="38" name="object 107">
            <a:extLst>
              <a:ext uri="{FF2B5EF4-FFF2-40B4-BE49-F238E27FC236}">
                <a16:creationId xmlns:a16="http://schemas.microsoft.com/office/drawing/2014/main" id="{50B25B5F-D2E5-F158-A62E-9BD8CBD79C2B}"/>
              </a:ext>
            </a:extLst>
          </p:cNvPr>
          <p:cNvSpPr txBox="1"/>
          <p:nvPr/>
        </p:nvSpPr>
        <p:spPr>
          <a:xfrm>
            <a:off x="22561046" y="13269331"/>
            <a:ext cx="10594813" cy="413788"/>
          </a:xfrm>
          <a:prstGeom prst="rect">
            <a:avLst/>
          </a:prstGeom>
        </p:spPr>
        <p:txBody>
          <a:bodyPr vert="horz" wrap="square" lIns="0" tIns="0" rIns="0" bIns="0" rtlCol="0">
            <a:noAutofit/>
          </a:bodyPr>
          <a:lstStyle/>
          <a:p>
            <a:pPr>
              <a:lnSpc>
                <a:spcPts val="3200"/>
              </a:lnSpc>
              <a:spcAft>
                <a:spcPts val="1000"/>
              </a:spcAft>
            </a:pPr>
            <a:endParaRPr sz="2800" dirty="0">
              <a:latin typeface="Arial"/>
              <a:cs typeface="Arial"/>
            </a:endParaRPr>
          </a:p>
        </p:txBody>
      </p:sp>
      <p:sp>
        <p:nvSpPr>
          <p:cNvPr id="39" name="object 58">
            <a:extLst>
              <a:ext uri="{FF2B5EF4-FFF2-40B4-BE49-F238E27FC236}">
                <a16:creationId xmlns:a16="http://schemas.microsoft.com/office/drawing/2014/main" id="{6C0501F0-6E2F-9326-7CE7-5A7C9A5F9A50}"/>
              </a:ext>
            </a:extLst>
          </p:cNvPr>
          <p:cNvSpPr txBox="1"/>
          <p:nvPr/>
        </p:nvSpPr>
        <p:spPr>
          <a:xfrm>
            <a:off x="11913732" y="27044335"/>
            <a:ext cx="9253728" cy="1779241"/>
          </a:xfrm>
          <a:prstGeom prst="rect">
            <a:avLst/>
          </a:prstGeom>
        </p:spPr>
        <p:txBody>
          <a:bodyPr vert="horz" wrap="square" lIns="0" tIns="0" rIns="0" bIns="0" rtlCol="0">
            <a:noAutofit/>
          </a:bodyPr>
          <a:lstStyle/>
          <a:p>
            <a:pPr>
              <a:lnSpc>
                <a:spcPts val="3200"/>
              </a:lnSpc>
              <a:spcAft>
                <a:spcPts val="1000"/>
              </a:spcAft>
            </a:pPr>
            <a:r>
              <a:rPr lang="en-US" sz="1800" b="1" spc="22" dirty="0">
                <a:solidFill>
                  <a:srgbClr val="231F20"/>
                </a:solidFill>
                <a:latin typeface="Arial"/>
                <a:cs typeface="Arial"/>
              </a:rPr>
              <a:t>Figure 3. </a:t>
            </a:r>
            <a:r>
              <a:rPr lang="en-US" sz="1800" spc="22" dirty="0">
                <a:solidFill>
                  <a:srgbClr val="231F20"/>
                </a:solidFill>
                <a:latin typeface="Arial"/>
                <a:cs typeface="Arial"/>
              </a:rPr>
              <a:t>The age of the plate does not appear to impact plasmid yield, but the large variance observed in 1-day old plates may be due to error and results are inconclusive. Age of plate is shown in days, and plasmid yield is shown in ng/</a:t>
            </a:r>
            <a:r>
              <a:rPr lang="en-US" sz="1800" spc="22" dirty="0" err="1">
                <a:solidFill>
                  <a:srgbClr val="231F20"/>
                </a:solidFill>
                <a:latin typeface="Arial"/>
                <a:cs typeface="Arial"/>
              </a:rPr>
              <a:t>uL</a:t>
            </a:r>
            <a:r>
              <a:rPr lang="en-US" sz="1800" spc="22" dirty="0">
                <a:solidFill>
                  <a:srgbClr val="231F20"/>
                </a:solidFill>
                <a:latin typeface="Arial"/>
                <a:cs typeface="Arial"/>
              </a:rPr>
              <a:t>. Inoculations were timed to be consistent, and all occurred between 1279-1339 minutes.</a:t>
            </a:r>
            <a:endParaRPr lang="en-US" sz="1800" dirty="0">
              <a:latin typeface="Arial"/>
              <a:cs typeface="Arial"/>
            </a:endParaRPr>
          </a:p>
        </p:txBody>
      </p:sp>
      <p:sp>
        <p:nvSpPr>
          <p:cNvPr id="40" name="object 58">
            <a:extLst>
              <a:ext uri="{FF2B5EF4-FFF2-40B4-BE49-F238E27FC236}">
                <a16:creationId xmlns:a16="http://schemas.microsoft.com/office/drawing/2014/main" id="{8A6B3238-2C04-A97F-1FCC-A10EDE663685}"/>
              </a:ext>
            </a:extLst>
          </p:cNvPr>
          <p:cNvSpPr txBox="1"/>
          <p:nvPr/>
        </p:nvSpPr>
        <p:spPr>
          <a:xfrm>
            <a:off x="22611517" y="19910508"/>
            <a:ext cx="9253728" cy="1021055"/>
          </a:xfrm>
          <a:prstGeom prst="rect">
            <a:avLst/>
          </a:prstGeom>
        </p:spPr>
        <p:txBody>
          <a:bodyPr vert="horz" wrap="square" lIns="0" tIns="0" rIns="0" bIns="0" rtlCol="0">
            <a:noAutofit/>
          </a:bodyPr>
          <a:lstStyle/>
          <a:p>
            <a:pPr marR="11088">
              <a:lnSpc>
                <a:spcPts val="2200"/>
              </a:lnSpc>
            </a:pPr>
            <a:r>
              <a:rPr lang="en-US" sz="1800" b="1" spc="22" dirty="0">
                <a:solidFill>
                  <a:srgbClr val="231F20"/>
                </a:solidFill>
                <a:latin typeface="Arial"/>
                <a:cs typeface="Arial"/>
              </a:rPr>
              <a:t>Figure 4. </a:t>
            </a:r>
            <a:r>
              <a:rPr lang="en-US" sz="1800" spc="22" dirty="0">
                <a:solidFill>
                  <a:srgbClr val="231F20"/>
                </a:solidFill>
                <a:latin typeface="Arial"/>
                <a:cs typeface="Arial"/>
              </a:rPr>
              <a:t>The age of the plate does not appear to impact isolation yields. Age of plate is shown in days, and plasmid yield is shown in ng/</a:t>
            </a:r>
            <a:r>
              <a:rPr lang="en-US" sz="1800" spc="22" dirty="0" err="1">
                <a:solidFill>
                  <a:srgbClr val="231F20"/>
                </a:solidFill>
                <a:latin typeface="Arial"/>
                <a:cs typeface="Arial"/>
              </a:rPr>
              <a:t>uL</a:t>
            </a:r>
            <a:r>
              <a:rPr lang="en-US" sz="1800" spc="22" dirty="0">
                <a:solidFill>
                  <a:srgbClr val="231F20"/>
                </a:solidFill>
                <a:latin typeface="Arial"/>
                <a:cs typeface="Arial"/>
              </a:rPr>
              <a:t>. Inoculations were timed to be consistent, and all occurred between 1340-1400 minutes. </a:t>
            </a:r>
            <a:endParaRPr lang="en-US" sz="1800" dirty="0">
              <a:latin typeface="Arial"/>
              <a:cs typeface="Arial"/>
            </a:endParaRPr>
          </a:p>
          <a:p>
            <a:pPr marR="11088">
              <a:lnSpc>
                <a:spcPts val="2200"/>
              </a:lnSpc>
            </a:pPr>
            <a:endParaRPr sz="1400" dirty="0">
              <a:latin typeface="Arial"/>
              <a:cs typeface="Arial"/>
            </a:endParaRPr>
          </a:p>
        </p:txBody>
      </p:sp>
      <mc:AlternateContent xmlns:mc="http://schemas.openxmlformats.org/markup-compatibility/2006" xmlns:cx1="http://schemas.microsoft.com/office/drawing/2015/9/8/chartex">
        <mc:Choice Requires="cx1">
          <p:graphicFrame>
            <p:nvGraphicFramePr>
              <p:cNvPr id="41" name="Chart 40">
                <a:extLst>
                  <a:ext uri="{FF2B5EF4-FFF2-40B4-BE49-F238E27FC236}">
                    <a16:creationId xmlns:a16="http://schemas.microsoft.com/office/drawing/2014/main" id="{ABE7D052-89DF-BA8B-27A1-99291E0FE5F0}"/>
                  </a:ext>
                </a:extLst>
              </p:cNvPr>
              <p:cNvGraphicFramePr/>
              <p:nvPr>
                <p:extLst>
                  <p:ext uri="{D42A27DB-BD31-4B8C-83A1-F6EECF244321}">
                    <p14:modId xmlns:p14="http://schemas.microsoft.com/office/powerpoint/2010/main" val="3411545320"/>
                  </p:ext>
                </p:extLst>
              </p:nvPr>
            </p:nvGraphicFramePr>
            <p:xfrm>
              <a:off x="11402625" y="5577057"/>
              <a:ext cx="10467089" cy="7218100"/>
            </p:xfrm>
            <a:graphic>
              <a:graphicData uri="http://schemas.microsoft.com/office/drawing/2014/chartex">
                <cx:chart xmlns:cx="http://schemas.microsoft.com/office/drawing/2014/chartex" xmlns:r="http://schemas.openxmlformats.org/officeDocument/2006/relationships" r:id="rId14"/>
              </a:graphicData>
            </a:graphic>
          </p:graphicFrame>
        </mc:Choice>
        <mc:Fallback xmlns="">
          <p:pic>
            <p:nvPicPr>
              <p:cNvPr id="41" name="Chart 40">
                <a:extLst>
                  <a:ext uri="{FF2B5EF4-FFF2-40B4-BE49-F238E27FC236}">
                    <a16:creationId xmlns:a16="http://schemas.microsoft.com/office/drawing/2014/main" id="{ABE7D052-89DF-BA8B-27A1-99291E0FE5F0}"/>
                  </a:ext>
                </a:extLst>
              </p:cNvPr>
              <p:cNvPicPr>
                <a:picLocks noGrp="1" noRot="1" noChangeAspect="1" noMove="1" noResize="1" noEditPoints="1" noAdjustHandles="1" noChangeArrowheads="1" noChangeShapeType="1"/>
              </p:cNvPicPr>
              <p:nvPr/>
            </p:nvPicPr>
            <p:blipFill>
              <a:blip r:embed="rId15"/>
              <a:stretch>
                <a:fillRect/>
              </a:stretch>
            </p:blipFill>
            <p:spPr>
              <a:xfrm>
                <a:off x="11402625" y="5577057"/>
                <a:ext cx="10467089" cy="7218100"/>
              </a:xfrm>
              <a:prstGeom prst="rect">
                <a:avLst/>
              </a:prstGeom>
            </p:spPr>
          </p:pic>
        </mc:Fallback>
      </mc:AlternateContent>
      <mc:AlternateContent xmlns:mc="http://schemas.openxmlformats.org/markup-compatibility/2006" xmlns:cx1="http://schemas.microsoft.com/office/drawing/2015/9/8/chartex">
        <mc:Choice Requires="cx1">
          <p:graphicFrame>
            <p:nvGraphicFramePr>
              <p:cNvPr id="42" name="Chart 41">
                <a:extLst>
                  <a:ext uri="{FF2B5EF4-FFF2-40B4-BE49-F238E27FC236}">
                    <a16:creationId xmlns:a16="http://schemas.microsoft.com/office/drawing/2014/main" id="{5A3A0656-717B-5445-0E22-78D75FA71AD5}"/>
                  </a:ext>
                </a:extLst>
              </p:cNvPr>
              <p:cNvGraphicFramePr/>
              <p:nvPr>
                <p:extLst>
                  <p:ext uri="{D42A27DB-BD31-4B8C-83A1-F6EECF244321}">
                    <p14:modId xmlns:p14="http://schemas.microsoft.com/office/powerpoint/2010/main" val="3102077954"/>
                  </p:ext>
                </p:extLst>
              </p:nvPr>
            </p:nvGraphicFramePr>
            <p:xfrm>
              <a:off x="22001138" y="21355426"/>
              <a:ext cx="10409669" cy="5688910"/>
            </p:xfrm>
            <a:graphic>
              <a:graphicData uri="http://schemas.microsoft.com/office/drawing/2014/chartex">
                <cx:chart xmlns:cx="http://schemas.microsoft.com/office/drawing/2014/chartex" xmlns:r="http://schemas.openxmlformats.org/officeDocument/2006/relationships" r:id="rId16"/>
              </a:graphicData>
            </a:graphic>
          </p:graphicFrame>
        </mc:Choice>
        <mc:Fallback xmlns="">
          <p:pic>
            <p:nvPicPr>
              <p:cNvPr id="42" name="Chart 41">
                <a:extLst>
                  <a:ext uri="{FF2B5EF4-FFF2-40B4-BE49-F238E27FC236}">
                    <a16:creationId xmlns:a16="http://schemas.microsoft.com/office/drawing/2014/main" id="{5A3A0656-717B-5445-0E22-78D75FA71AD5}"/>
                  </a:ext>
                </a:extLst>
              </p:cNvPr>
              <p:cNvPicPr>
                <a:picLocks noGrp="1" noRot="1" noChangeAspect="1" noMove="1" noResize="1" noEditPoints="1" noAdjustHandles="1" noChangeArrowheads="1" noChangeShapeType="1"/>
              </p:cNvPicPr>
              <p:nvPr/>
            </p:nvPicPr>
            <p:blipFill>
              <a:blip r:embed="rId17"/>
              <a:stretch>
                <a:fillRect/>
              </a:stretch>
            </p:blipFill>
            <p:spPr>
              <a:xfrm>
                <a:off x="22001138" y="21355426"/>
                <a:ext cx="10409669" cy="5688910"/>
              </a:xfrm>
              <a:prstGeom prst="rect">
                <a:avLst/>
              </a:prstGeom>
            </p:spPr>
          </p:pic>
        </mc:Fallback>
      </mc:AlternateContent>
      <p:sp>
        <p:nvSpPr>
          <p:cNvPr id="43" name="object 107">
            <a:extLst>
              <a:ext uri="{FF2B5EF4-FFF2-40B4-BE49-F238E27FC236}">
                <a16:creationId xmlns:a16="http://schemas.microsoft.com/office/drawing/2014/main" id="{5F67AF8B-7D84-157F-2E23-5125E09A6131}"/>
              </a:ext>
            </a:extLst>
          </p:cNvPr>
          <p:cNvSpPr txBox="1"/>
          <p:nvPr/>
        </p:nvSpPr>
        <p:spPr>
          <a:xfrm>
            <a:off x="22497604" y="21321670"/>
            <a:ext cx="10594813" cy="413788"/>
          </a:xfrm>
          <a:prstGeom prst="rect">
            <a:avLst/>
          </a:prstGeom>
        </p:spPr>
        <p:txBody>
          <a:bodyPr vert="horz" wrap="square" lIns="0" tIns="0" rIns="0" bIns="0" rtlCol="0">
            <a:noAutofit/>
          </a:bodyPr>
          <a:lstStyle/>
          <a:p>
            <a:pPr>
              <a:lnSpc>
                <a:spcPts val="3200"/>
              </a:lnSpc>
              <a:spcAft>
                <a:spcPts val="1000"/>
              </a:spcAft>
            </a:pPr>
            <a:endParaRPr sz="2800" dirty="0">
              <a:latin typeface="Arial"/>
              <a:cs typeface="Arial"/>
            </a:endParaRPr>
          </a:p>
        </p:txBody>
      </p:sp>
      <p:sp>
        <p:nvSpPr>
          <p:cNvPr id="44" name="object 58">
            <a:extLst>
              <a:ext uri="{FF2B5EF4-FFF2-40B4-BE49-F238E27FC236}">
                <a16:creationId xmlns:a16="http://schemas.microsoft.com/office/drawing/2014/main" id="{0D416A1C-20FB-42E7-A4C2-1BFF862B1131}"/>
              </a:ext>
            </a:extLst>
          </p:cNvPr>
          <p:cNvSpPr txBox="1"/>
          <p:nvPr/>
        </p:nvSpPr>
        <p:spPr>
          <a:xfrm>
            <a:off x="22726723" y="27152199"/>
            <a:ext cx="9253728" cy="1603896"/>
          </a:xfrm>
          <a:prstGeom prst="rect">
            <a:avLst/>
          </a:prstGeom>
        </p:spPr>
        <p:txBody>
          <a:bodyPr vert="horz" wrap="square" lIns="0" tIns="0" rIns="0" bIns="0" rtlCol="0">
            <a:noAutofit/>
          </a:bodyPr>
          <a:lstStyle/>
          <a:p>
            <a:pPr>
              <a:lnSpc>
                <a:spcPts val="3200"/>
              </a:lnSpc>
              <a:spcAft>
                <a:spcPts val="1000"/>
              </a:spcAft>
            </a:pPr>
            <a:r>
              <a:rPr lang="en-US" sz="1800" b="1" spc="22" dirty="0">
                <a:solidFill>
                  <a:srgbClr val="231F20"/>
                </a:solidFill>
                <a:latin typeface="Arial"/>
                <a:cs typeface="Arial"/>
              </a:rPr>
              <a:t>Figure 5. </a:t>
            </a:r>
            <a:r>
              <a:rPr lang="en-US" sz="1800" spc="22" dirty="0">
                <a:solidFill>
                  <a:srgbClr val="231F20"/>
                </a:solidFill>
                <a:latin typeface="Arial"/>
                <a:cs typeface="Arial"/>
              </a:rPr>
              <a:t>The age of the plate does not appear to impact isolation yields. Age of plate is shown in days, and plasmid yield is shown in ng/</a:t>
            </a:r>
            <a:r>
              <a:rPr lang="en-US" sz="1800" spc="22" dirty="0" err="1">
                <a:solidFill>
                  <a:srgbClr val="231F20"/>
                </a:solidFill>
                <a:latin typeface="Arial"/>
                <a:cs typeface="Arial"/>
              </a:rPr>
              <a:t>uL</a:t>
            </a:r>
            <a:r>
              <a:rPr lang="en-US" sz="1800" spc="22" dirty="0">
                <a:solidFill>
                  <a:srgbClr val="231F20"/>
                </a:solidFill>
                <a:latin typeface="Arial"/>
                <a:cs typeface="Arial"/>
              </a:rPr>
              <a:t>. Inoculations were timed to be consistent, and all occurred at or above 1400+ minutes. </a:t>
            </a:r>
            <a:endParaRPr lang="en-US" sz="1800" dirty="0">
              <a:latin typeface="Arial"/>
              <a:cs typeface="Arial"/>
            </a:endParaRPr>
          </a:p>
        </p:txBody>
      </p:sp>
    </p:spTree>
    <p:extLst>
      <p:ext uri="{BB962C8B-B14F-4D97-AF65-F5344CB8AC3E}">
        <p14:creationId xmlns:p14="http://schemas.microsoft.com/office/powerpoint/2010/main" val="534812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425A89381BE546A64276585C94CC0A" ma:contentTypeVersion="11" ma:contentTypeDescription="Create a new document." ma:contentTypeScope="" ma:versionID="653df6754f23e409460bde09e793d376">
  <xsd:schema xmlns:xsd="http://www.w3.org/2001/XMLSchema" xmlns:xs="http://www.w3.org/2001/XMLSchema" xmlns:p="http://schemas.microsoft.com/office/2006/metadata/properties" xmlns:ns2="e080cbaf-3218-40e2-a5b9-08dbf7600045" xmlns:ns3="e43979d7-feab-4939-91f5-47a36863e5bc" targetNamespace="http://schemas.microsoft.com/office/2006/metadata/properties" ma:root="true" ma:fieldsID="d0018374f7b880cf654c6c417a79b872" ns2:_="" ns3:_="">
    <xsd:import namespace="e080cbaf-3218-40e2-a5b9-08dbf7600045"/>
    <xsd:import namespace="e43979d7-feab-4939-91f5-47a36863e5bc"/>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80cbaf-3218-40e2-a5b9-08dbf7600045"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43979d7-feab-4939-91f5-47a36863e5bc"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80d435f-3ed9-4f92-a565-457cdf908735}" ma:internalName="TaxCatchAll" ma:showField="CatchAllData" ma:web="e43979d7-feab-4939-91f5-47a36863e5b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080cbaf-3218-40e2-a5b9-08dbf7600045">
      <Terms xmlns="http://schemas.microsoft.com/office/infopath/2007/PartnerControls"/>
    </lcf76f155ced4ddcb4097134ff3c332f>
    <TaxCatchAll xmlns="e43979d7-feab-4939-91f5-47a36863e5bc" xsi:nil="true"/>
    <ReferenceId xmlns="e080cbaf-3218-40e2-a5b9-08dbf7600045" xsi:nil="true"/>
  </documentManagement>
</p:properties>
</file>

<file path=customXml/itemProps1.xml><?xml version="1.0" encoding="utf-8"?>
<ds:datastoreItem xmlns:ds="http://schemas.openxmlformats.org/officeDocument/2006/customXml" ds:itemID="{D6E7309D-7806-469E-B314-56FF9ADAE420}"/>
</file>

<file path=customXml/itemProps2.xml><?xml version="1.0" encoding="utf-8"?>
<ds:datastoreItem xmlns:ds="http://schemas.openxmlformats.org/officeDocument/2006/customXml" ds:itemID="{41BC4034-37C3-498C-986F-097FFCD9ACB8}"/>
</file>

<file path=customXml/itemProps3.xml><?xml version="1.0" encoding="utf-8"?>
<ds:datastoreItem xmlns:ds="http://schemas.openxmlformats.org/officeDocument/2006/customXml" ds:itemID="{CA3E35E5-CFEB-4F88-BA6E-1B31395E005E}"/>
</file>

<file path=docProps/app.xml><?xml version="1.0" encoding="utf-8"?>
<Properties xmlns="http://schemas.openxmlformats.org/officeDocument/2006/extended-properties" xmlns:vt="http://schemas.openxmlformats.org/officeDocument/2006/docPropsVTypes">
  <TotalTime>9135</TotalTime>
  <Words>1333</Words>
  <Application>Microsoft Office PowerPoint</Application>
  <PresentationFormat>Custom</PresentationFormat>
  <Paragraphs>46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Narrow</vt:lpstr>
      <vt:lpstr>Arial</vt:lpstr>
      <vt:lpstr>Calibri</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Balentine</dc:creator>
  <cp:keywords/>
  <dc:description/>
  <cp:lastModifiedBy>Kiera Grandell</cp:lastModifiedBy>
  <cp:revision>34</cp:revision>
  <dcterms:created xsi:type="dcterms:W3CDTF">2018-03-07T15:08:45Z</dcterms:created>
  <dcterms:modified xsi:type="dcterms:W3CDTF">2026-03-19T20:16:08Z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2026-03-19T18:21:38Z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f2c70e19-6e03-460e-b86e-52903645ac4e</vt:lpwstr>
  </property>
  <property fmtid="{D5CDD505-2E9C-101B-9397-08002B2CF9AE}" pid="8" name="MSIP_Label_8d321b5f-a4ea-42e4-9273-2f91b9a1a708_ContentBits">
    <vt:lpwstr>0</vt:lpwstr>
  </property>
  <property fmtid="{D5CDD505-2E9C-101B-9397-08002B2CF9AE}" pid="9" name="MSIP_Label_8d321b5f-a4ea-42e4-9273-2f91b9a1a708_Tag">
    <vt:lpwstr>50, 3, 0, 1</vt:lpwstr>
  </property>
  <property fmtid="{D5CDD505-2E9C-101B-9397-08002B2CF9AE}" pid="10" name="ContentTypeId">
    <vt:lpwstr>0x010100D8425A89381BE546A64276585C94CC0A</vt:lpwstr>
  </property>
</Properties>
</file>