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95" autoAdjust="0"/>
  </p:normalViewPr>
  <p:slideViewPr>
    <p:cSldViewPr snapToGrid="0" snapToObjects="1" showGuides="1">
      <p:cViewPr>
        <p:scale>
          <a:sx n="48" d="100"/>
          <a:sy n="48" d="100"/>
        </p:scale>
        <p:origin x="-3608" y="144"/>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4CB09-97FD-E447-89ED-C438C57B945D}" type="datetimeFigureOut">
              <a:rPr lang="en-US" smtClean="0"/>
              <a:t>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2D9EC-2327-704E-B6FF-9A1F0C5830CB}" type="slidenum">
              <a:rPr lang="en-US" smtClean="0"/>
              <a:t>‹#›</a:t>
            </a:fld>
            <a:endParaRPr lang="en-US"/>
          </a:p>
        </p:txBody>
      </p:sp>
    </p:spTree>
    <p:extLst>
      <p:ext uri="{BB962C8B-B14F-4D97-AF65-F5344CB8AC3E}">
        <p14:creationId xmlns:p14="http://schemas.microsoft.com/office/powerpoint/2010/main" val="270718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2D9EC-2327-704E-B6FF-9A1F0C5830CB}" type="slidenum">
              <a:rPr lang="en-US" smtClean="0"/>
              <a:t>1</a:t>
            </a:fld>
            <a:endParaRPr lang="en-US"/>
          </a:p>
        </p:txBody>
      </p:sp>
    </p:spTree>
    <p:extLst>
      <p:ext uri="{BB962C8B-B14F-4D97-AF65-F5344CB8AC3E}">
        <p14:creationId xmlns:p14="http://schemas.microsoft.com/office/powerpoint/2010/main" val="187336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60716"/>
            <a:ext cx="43891200" cy="5156879"/>
          </a:xfrm>
          <a:prstGeom prst="rect">
            <a:avLst/>
          </a:prstGeom>
        </p:spPr>
      </p:pic>
      <p:pic>
        <p:nvPicPr>
          <p:cNvPr id="5" name="Picture 4"/>
          <p:cNvPicPr>
            <a:picLocks noChangeAspect="1"/>
          </p:cNvPicPr>
          <p:nvPr/>
        </p:nvPicPr>
        <p:blipFill>
          <a:blip r:embed="rId4"/>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a:buNone/>
            </a:pPr>
            <a:br>
              <a:rPr lang="en-US" dirty="0"/>
            </a:br>
            <a:r>
              <a:rPr lang="en-US" dirty="0"/>
              <a:t>How Much has Partisanship Changed in the Senate: Comparing the 103</a:t>
            </a:r>
            <a:r>
              <a:rPr lang="en-US" baseline="30000" dirty="0"/>
              <a:t>rd</a:t>
            </a:r>
            <a:r>
              <a:rPr lang="en-US" dirty="0"/>
              <a:t> to the 118</a:t>
            </a:r>
            <a:r>
              <a:rPr lang="en-US" baseline="30000" dirty="0"/>
              <a:t>th</a:t>
            </a:r>
            <a:r>
              <a:rPr lang="en-US" dirty="0"/>
              <a:t> </a:t>
            </a:r>
            <a:endParaRPr lang="en-US" sz="10000" kern="0" dirty="0">
              <a:solidFill>
                <a:sysClr val="window" lastClr="FFFFFF"/>
              </a:solidFill>
            </a:endParaRPr>
          </a:p>
        </p:txBody>
      </p:sp>
      <p:sp>
        <p:nvSpPr>
          <p:cNvPr id="10" name="object 3"/>
          <p:cNvSpPr txBox="1"/>
          <p:nvPr/>
        </p:nvSpPr>
        <p:spPr>
          <a:xfrm>
            <a:off x="1377950" y="2902830"/>
            <a:ext cx="32918400" cy="1420893"/>
          </a:xfrm>
          <a:prstGeom prst="rect">
            <a:avLst/>
          </a:prstGeom>
        </p:spPr>
        <p:txBody>
          <a:bodyPr vert="horz" wrap="square" lIns="0" tIns="0" rIns="0" bIns="0" rtlCol="0">
            <a:noAutofit/>
          </a:bodyPr>
          <a:lstStyle/>
          <a:p>
            <a:pPr>
              <a:lnSpc>
                <a:spcPts val="6024"/>
              </a:lnSpc>
            </a:pPr>
            <a:r>
              <a:rPr lang="en-US" sz="5000" spc="-142" dirty="0">
                <a:solidFill>
                  <a:srgbClr val="FFFFFF"/>
                </a:solidFill>
                <a:latin typeface="Arial"/>
                <a:cs typeface="Arial"/>
              </a:rPr>
              <a:t>Kenneth Beacham Jr. </a:t>
            </a:r>
            <a:endParaRPr sz="5000" dirty="0">
              <a:latin typeface="Arial"/>
              <a:cs typeface="Arial"/>
            </a:endParaRPr>
          </a:p>
          <a:p>
            <a:pPr>
              <a:lnSpc>
                <a:spcPts val="4322"/>
              </a:lnSpc>
            </a:pPr>
            <a:r>
              <a:rPr lang="en-US" sz="3600" i="1" spc="-22" dirty="0">
                <a:solidFill>
                  <a:srgbClr val="C1A775"/>
                </a:solidFill>
                <a:latin typeface="Arial"/>
                <a:cs typeface="Arial"/>
              </a:rPr>
              <a:t>Political Science</a:t>
            </a:r>
            <a:r>
              <a:rPr sz="3600" i="1" spc="-22" dirty="0">
                <a:solidFill>
                  <a:srgbClr val="C1A775"/>
                </a:solidFill>
                <a:latin typeface="Arial"/>
                <a:cs typeface="Arial"/>
              </a:rPr>
              <a:t>, </a:t>
            </a:r>
            <a:r>
              <a:rPr lang="en-US" sz="3600" i="1" spc="-10" dirty="0">
                <a:solidFill>
                  <a:srgbClr val="C1A775"/>
                </a:solidFill>
                <a:latin typeface="Arial"/>
                <a:cs typeface="Arial"/>
              </a:rPr>
              <a:t>College of Arts</a:t>
            </a:r>
            <a:endParaRPr sz="3600" dirty="0">
              <a:latin typeface="Arial"/>
              <a:cs typeface="Arial"/>
            </a:endParaRPr>
          </a:p>
        </p:txBody>
      </p:sp>
      <p:sp>
        <p:nvSpPr>
          <p:cNvPr id="13" name="object 4"/>
          <p:cNvSpPr txBox="1"/>
          <p:nvPr/>
        </p:nvSpPr>
        <p:spPr>
          <a:xfrm>
            <a:off x="1377950" y="6181343"/>
            <a:ext cx="9253728" cy="2673705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spcAft>
                <a:spcPts val="1200"/>
              </a:spcAft>
            </a:pPr>
            <a:r>
              <a:rPr sz="4000" b="1" dirty="0">
                <a:solidFill>
                  <a:srgbClr val="231F20"/>
                </a:solidFill>
                <a:latin typeface="Arial"/>
                <a:cs typeface="Arial"/>
              </a:rPr>
              <a:t>ABSTRACT</a:t>
            </a:r>
          </a:p>
          <a:p>
            <a:pPr marR="11088">
              <a:lnSpc>
                <a:spcPts val="3600"/>
              </a:lnSpc>
              <a:spcAft>
                <a:spcPts val="1600"/>
              </a:spcAft>
            </a:pPr>
            <a:r>
              <a:rPr lang="en-US" sz="2800" spc="22" dirty="0">
                <a:solidFill>
                  <a:srgbClr val="231F20"/>
                </a:solidFill>
                <a:latin typeface="Arial"/>
                <a:cs typeface="Arial"/>
              </a:rPr>
              <a:t>This poster is a visual summary of the data I collected specifically tracking how partisanship and polarization has changed in the Senate. I am using the Lugar Index, a model that tracks each individual member of Congress and gives them a score based on how often they Co-sponsor a bill or how often their proposed legislation is Co-sponsored by member of the opposite party. After the conclusion of the research, I found that that the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has more extreme outliers as well as higher numbers on the zero line. The Republican party also has more extreme outliers than the Democrat Party. This is a change from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where scores are more condensed with less outliers.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also has much less extreme outliers.</a:t>
            </a:r>
            <a:endParaRPr lang="en-US" sz="2800" spc="22" dirty="0">
              <a:solidFill>
                <a:schemeClr val="accent2"/>
              </a:solidFill>
              <a:latin typeface="Arial"/>
              <a:cs typeface="Arial"/>
            </a:endParaRPr>
          </a:p>
          <a:p>
            <a:pPr marR="11088" algn="ctr">
              <a:lnSpc>
                <a:spcPts val="3600"/>
              </a:lnSpc>
              <a:spcAft>
                <a:spcPts val="1600"/>
              </a:spcAft>
            </a:pPr>
            <a:r>
              <a:rPr lang="en-US" sz="4000" b="1" spc="22" dirty="0">
                <a:solidFill>
                  <a:srgbClr val="231F20"/>
                </a:solidFill>
                <a:latin typeface="Arial"/>
                <a:cs typeface="Arial"/>
              </a:rPr>
              <a:t>INTRO </a:t>
            </a:r>
          </a:p>
          <a:p>
            <a:pPr marR="11088">
              <a:lnSpc>
                <a:spcPts val="3600"/>
              </a:lnSpc>
              <a:spcAft>
                <a:spcPts val="1600"/>
              </a:spcAft>
            </a:pPr>
            <a:r>
              <a:rPr lang="en-US" sz="2800" spc="22" dirty="0">
                <a:solidFill>
                  <a:srgbClr val="231F20"/>
                </a:solidFill>
                <a:latin typeface="Arial"/>
                <a:cs typeface="Arial"/>
              </a:rPr>
              <a:t>In a time where it seems that constant fighting within in Congress is the current norm, it is important to understand just how much our legislators are trying to work together as well. This is important to the field because it can help paint the larger picture of just how much out senators truly work together. It also allows us to be able and see in a condensed easy way, which Senators specifically value working with the other party. The Lugar Index is not used much in the field, so this is a way to give a different angle than roll call votes or other commonly used methods would. </a:t>
            </a:r>
          </a:p>
          <a:p>
            <a:pPr marR="11088">
              <a:lnSpc>
                <a:spcPts val="3600"/>
              </a:lnSpc>
              <a:spcAft>
                <a:spcPts val="1600"/>
              </a:spcAft>
            </a:pPr>
            <a:r>
              <a:rPr lang="en-US" sz="2800" spc="22" dirty="0">
                <a:solidFill>
                  <a:srgbClr val="231F20"/>
                </a:solidFill>
                <a:latin typeface="Arial"/>
                <a:cs typeface="Arial"/>
              </a:rPr>
              <a:t>In this research, I hope to better understand the Senate, and how much Senators try to work together. I want to create a visual representation by comparing a relatively effective Senate in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to the most recent Senate the Lugar Index has created in the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a:t>
            </a:r>
          </a:p>
          <a:p>
            <a:pPr marR="11088">
              <a:lnSpc>
                <a:spcPts val="3600"/>
              </a:lnSpc>
              <a:spcAft>
                <a:spcPts val="1600"/>
              </a:spcAft>
            </a:pPr>
            <a:r>
              <a:rPr lang="en-US" sz="2800" spc="22" dirty="0">
                <a:solidFill>
                  <a:srgbClr val="231F20"/>
                </a:solidFill>
                <a:latin typeface="Arial"/>
                <a:cs typeface="Arial"/>
              </a:rPr>
              <a:t>The objectives on this presentation is to compare the past to the present and see how much it has changed. In a time where Congress is reaching some of its lowest approval ratings ever seeing how well our Senators work together is critical. I want to be able and shine light upon how much these Senators work with each other and how much they do not. I hypothesize that the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will be more extreme than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because we know partisanship has been steadily increasing since the 1970’s</a:t>
            </a:r>
            <a:endParaRPr lang="en-US" sz="2800" spc="22" dirty="0">
              <a:solidFill>
                <a:schemeClr val="accent2"/>
              </a:solidFill>
              <a:latin typeface="Arial"/>
              <a:cs typeface="Arial"/>
            </a:endParaRPr>
          </a:p>
          <a:p>
            <a:pPr marR="11088" algn="ctr">
              <a:lnSpc>
                <a:spcPts val="3600"/>
              </a:lnSpc>
              <a:spcAft>
                <a:spcPts val="1600"/>
              </a:spcAft>
            </a:pPr>
            <a:r>
              <a:rPr lang="en-US" sz="4000" b="1" spc="22" dirty="0">
                <a:solidFill>
                  <a:srgbClr val="231F20"/>
                </a:solidFill>
                <a:latin typeface="Arial"/>
                <a:cs typeface="Arial"/>
              </a:rPr>
              <a:t>The Lugar Index </a:t>
            </a:r>
          </a:p>
          <a:p>
            <a:pPr marR="11088">
              <a:lnSpc>
                <a:spcPts val="3600"/>
              </a:lnSpc>
              <a:spcAft>
                <a:spcPts val="1600"/>
              </a:spcAft>
            </a:pPr>
            <a:r>
              <a:rPr lang="en-US" sz="2800" spc="22" dirty="0">
                <a:solidFill>
                  <a:srgbClr val="231F20"/>
                </a:solidFill>
                <a:latin typeface="Arial"/>
                <a:cs typeface="Arial"/>
              </a:rPr>
              <a:t>The Lugar Index is a scale that measures and tracks how bipartisan individual members of Congress are. The Index is created by The Lugar Center and Georgetown University's McCourt School of Public Policy. These two work together by seeing how much legislation a </a:t>
            </a:r>
            <a:r>
              <a:rPr lang="en-US" sz="2800" spc="22" dirty="0" err="1">
                <a:solidFill>
                  <a:srgbClr val="231F20"/>
                </a:solidFill>
                <a:latin typeface="Arial"/>
                <a:cs typeface="Arial"/>
              </a:rPr>
              <a:t>MoC</a:t>
            </a:r>
            <a:r>
              <a:rPr lang="en-US" sz="2800" spc="22" dirty="0">
                <a:solidFill>
                  <a:srgbClr val="231F20"/>
                </a:solidFill>
                <a:latin typeface="Arial"/>
                <a:cs typeface="Arial"/>
              </a:rPr>
              <a:t> co-sponsors with someone of the opposite party or how much of their legislation is co-sponsored by someone of the other party. A score below -.5 is poor below -1.0 is very poor the opposite apply for .5 and 1.0The limitations are that sometimes there is less legislation proposed, which can lead to a decrease in bipartisan legislation being able to be cosponsored.</a:t>
            </a:r>
            <a:endParaRPr lang="en-US" sz="2800" b="1" spc="22" dirty="0">
              <a:solidFill>
                <a:srgbClr val="231F20"/>
              </a:solidFill>
              <a:latin typeface="Arial"/>
              <a:cs typeface="Arial"/>
            </a:endParaRPr>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1807368" y="6168464"/>
            <a:ext cx="9839327" cy="615171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200"/>
              </a:spcAft>
            </a:pPr>
            <a:r>
              <a:rPr lang="en-US" sz="4000" b="1" spc="22" dirty="0">
                <a:solidFill>
                  <a:srgbClr val="231F20"/>
                </a:solidFill>
                <a:latin typeface="Arial"/>
                <a:cs typeface="Arial"/>
              </a:rPr>
              <a:t>METHODS</a:t>
            </a:r>
          </a:p>
          <a:p>
            <a:pPr marR="11088">
              <a:lnSpc>
                <a:spcPts val="3600"/>
              </a:lnSpc>
              <a:spcAft>
                <a:spcPts val="1600"/>
              </a:spcAft>
            </a:pPr>
            <a:r>
              <a:rPr lang="en-US" sz="2800" spc="22" dirty="0">
                <a:solidFill>
                  <a:srgbClr val="231F20"/>
                </a:solidFill>
                <a:latin typeface="Arial"/>
                <a:cs typeface="Arial"/>
              </a:rPr>
              <a:t>Within Excel, I transcribed the results of the Lugar Index from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Senate along with the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Senate. I wrote down the Names of the members, their party affiliation, the state they represent, and their bipartisan index score. The Index itself also excludes all party leadership and senators who served less than 10 months of the full Congress. Below will show the graphs I have constructed to show the data collected. </a:t>
            </a:r>
          </a:p>
        </p:txBody>
      </p:sp>
      <p:sp>
        <p:nvSpPr>
          <p:cNvPr id="26" name="object 4"/>
          <p:cNvSpPr txBox="1"/>
          <p:nvPr/>
        </p:nvSpPr>
        <p:spPr>
          <a:xfrm>
            <a:off x="12164330" y="27178132"/>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a:solidFill>
                  <a:srgbClr val="231F20"/>
                </a:solidFill>
                <a:latin typeface="Arial"/>
                <a:cs typeface="Arial"/>
              </a:rPr>
              <a:t>This graph is quite surprising in a few ways. The extreme in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are much more than I expected. Multiple Senators being in the 2+ range was quite a shock. I was not shocked though by number of senators well beyond the -1 range. This fits the hypothesis with showing the increase in partisanship we are having in Congress. </a:t>
            </a:r>
            <a:endParaRPr lang="en-US" sz="2800" spc="22" baseline="30000" dirty="0">
              <a:solidFill>
                <a:srgbClr val="231F20"/>
              </a:solidFill>
              <a:latin typeface="Arial"/>
              <a:cs typeface="Arial"/>
            </a:endParaRPr>
          </a:p>
        </p:txBody>
      </p:sp>
      <p:sp>
        <p:nvSpPr>
          <p:cNvPr id="27" name="object 107"/>
          <p:cNvSpPr txBox="1"/>
          <p:nvPr/>
        </p:nvSpPr>
        <p:spPr>
          <a:xfrm>
            <a:off x="12100167" y="10721945"/>
            <a:ext cx="9253728" cy="413788"/>
          </a:xfrm>
          <a:prstGeom prst="rect">
            <a:avLst/>
          </a:prstGeom>
        </p:spPr>
        <p:txBody>
          <a:bodyPr vert="horz" wrap="square" lIns="0" tIns="0" rIns="0" bIns="0" rtlCol="0">
            <a:noAutofit/>
          </a:bodyPr>
          <a:lstStyle/>
          <a:p>
            <a:pPr algn="ctr">
              <a:lnSpc>
                <a:spcPts val="4000"/>
              </a:lnSpc>
              <a:spcAft>
                <a:spcPts val="1200"/>
              </a:spcAft>
            </a:pPr>
            <a:r>
              <a:rPr lang="en-US" sz="4000" b="1" spc="22" dirty="0">
                <a:solidFill>
                  <a:srgbClr val="231F20"/>
                </a:solidFill>
                <a:latin typeface="Arial"/>
                <a:cs typeface="Arial"/>
              </a:rPr>
              <a:t>Scores of the 118</a:t>
            </a:r>
            <a:r>
              <a:rPr lang="en-US" sz="4000" b="1" spc="22" baseline="30000" dirty="0">
                <a:solidFill>
                  <a:srgbClr val="231F20"/>
                </a:solidFill>
                <a:latin typeface="Arial"/>
                <a:cs typeface="Arial"/>
              </a:rPr>
              <a:t>th</a:t>
            </a:r>
            <a:r>
              <a:rPr lang="en-US" sz="4000" b="1" spc="22" dirty="0">
                <a:solidFill>
                  <a:srgbClr val="231F20"/>
                </a:solidFill>
                <a:latin typeface="Arial"/>
                <a:cs typeface="Arial"/>
              </a:rPr>
              <a:t> Congress</a:t>
            </a:r>
          </a:p>
          <a:p>
            <a:pPr>
              <a:lnSpc>
                <a:spcPts val="4000"/>
              </a:lnSpc>
              <a:spcAft>
                <a:spcPts val="1200"/>
              </a:spcAft>
            </a:pPr>
            <a:endParaRPr lang="en-US" sz="2800" b="1" spc="22" dirty="0">
              <a:solidFill>
                <a:srgbClr val="231F20"/>
              </a:solidFill>
              <a:latin typeface="Arial"/>
              <a:cs typeface="Arial"/>
            </a:endParaRPr>
          </a:p>
        </p:txBody>
      </p:sp>
      <p:sp>
        <p:nvSpPr>
          <p:cNvPr id="28" name="object 4"/>
          <p:cNvSpPr txBox="1"/>
          <p:nvPr/>
        </p:nvSpPr>
        <p:spPr>
          <a:xfrm>
            <a:off x="33398320" y="17557964"/>
            <a:ext cx="9261833" cy="559803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200"/>
              </a:spcAft>
            </a:pPr>
            <a:r>
              <a:rPr lang="en-US" sz="4000" b="1" spc="22" dirty="0">
                <a:solidFill>
                  <a:srgbClr val="231F20"/>
                </a:solidFill>
                <a:latin typeface="Arial"/>
                <a:cs typeface="Arial"/>
              </a:rPr>
              <a:t>RESULTS</a:t>
            </a:r>
          </a:p>
          <a:p>
            <a:pPr marR="11088">
              <a:lnSpc>
                <a:spcPts val="3600"/>
              </a:lnSpc>
              <a:spcAft>
                <a:spcPts val="1600"/>
              </a:spcAft>
            </a:pPr>
            <a:r>
              <a:rPr lang="en-US" sz="2800" spc="22" dirty="0">
                <a:solidFill>
                  <a:srgbClr val="231F20"/>
                </a:solidFill>
                <a:latin typeface="Arial"/>
                <a:cs typeface="Arial"/>
              </a:rPr>
              <a:t>The results show that Senators have changed overtime. After analyzing the data, the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has more extreme outliers with the ranges being from roughly -1.5 to +2.0 versus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being between -1.5 to +1.0. The scores under the 0 line in the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Congress are higher than those in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showing in increase in partisanship among members. The numbers of senators under the 0 line in both graphs are the same, but the 118</a:t>
            </a:r>
            <a:r>
              <a:rPr lang="en-US" sz="2800" spc="22" baseline="30000" dirty="0">
                <a:solidFill>
                  <a:srgbClr val="231F20"/>
                </a:solidFill>
                <a:latin typeface="Arial"/>
                <a:cs typeface="Arial"/>
              </a:rPr>
              <a:t>th</a:t>
            </a:r>
            <a:r>
              <a:rPr lang="en-US" sz="2800" spc="22" dirty="0">
                <a:solidFill>
                  <a:srgbClr val="231F20"/>
                </a:solidFill>
                <a:latin typeface="Arial"/>
                <a:cs typeface="Arial"/>
              </a:rPr>
              <a:t> out scores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Congress meaning these senators are co-sponsoring even less bipartisan legislation than their predecessors </a:t>
            </a:r>
          </a:p>
        </p:txBody>
      </p:sp>
      <p:sp>
        <p:nvSpPr>
          <p:cNvPr id="17" name="object 4"/>
          <p:cNvSpPr txBox="1"/>
          <p:nvPr/>
        </p:nvSpPr>
        <p:spPr>
          <a:xfrm>
            <a:off x="33115741" y="23468871"/>
            <a:ext cx="9253728" cy="70627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200"/>
              </a:spcAft>
            </a:pPr>
            <a:r>
              <a:rPr lang="en-US" sz="4000" b="1" spc="22" dirty="0">
                <a:solidFill>
                  <a:srgbClr val="231F20"/>
                </a:solidFill>
                <a:latin typeface="Arial"/>
                <a:cs typeface="Arial"/>
              </a:rPr>
              <a:t>Discussion</a:t>
            </a:r>
          </a:p>
          <a:p>
            <a:pPr marR="11088">
              <a:lnSpc>
                <a:spcPts val="3600"/>
              </a:lnSpc>
              <a:spcAft>
                <a:spcPts val="1600"/>
              </a:spcAft>
            </a:pPr>
            <a:r>
              <a:rPr lang="en-US" sz="2800" spc="22" dirty="0">
                <a:solidFill>
                  <a:srgbClr val="231F20"/>
                </a:solidFill>
                <a:latin typeface="Arial"/>
                <a:cs typeface="Arial"/>
              </a:rPr>
              <a:t>This research has helped create a picture of how well our Senators work together, as well as how partisanship has shifted our a rather short period of time. Within thirty years the Senate has become more much more partisan. Senators are less willingly to work together on legislation, and a Senate that cannot compromise is an ineffective Senate. I have recommendations below on areas that could improve further research.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Comparing more than 2 Congress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Constantly comparing the most updated Congress to a a Congress within the last 30 years </a:t>
            </a:r>
          </a:p>
          <a:p>
            <a:pPr marL="457200" marR="11088" indent="-457200">
              <a:lnSpc>
                <a:spcPts val="3600"/>
              </a:lnSpc>
              <a:spcAft>
                <a:spcPts val="1600"/>
              </a:spcAft>
              <a:buFont typeface="Arial" panose="020B0604020202020204" pitchFamily="34" charset="0"/>
              <a:buChar char="•"/>
            </a:pPr>
            <a:endParaRPr lang="en-US" sz="2800" spc="22" dirty="0">
              <a:solidFill>
                <a:srgbClr val="231F20"/>
              </a:solidFill>
              <a:latin typeface="Arial"/>
              <a:cs typeface="Arial"/>
            </a:endParaRPr>
          </a:p>
        </p:txBody>
      </p:sp>
      <p:sp>
        <p:nvSpPr>
          <p:cNvPr id="29" name="object 4"/>
          <p:cNvSpPr txBox="1"/>
          <p:nvPr/>
        </p:nvSpPr>
        <p:spPr>
          <a:xfrm>
            <a:off x="33659557" y="14129150"/>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a:solidFill>
                  <a:srgbClr val="231F20"/>
                </a:solidFill>
                <a:latin typeface="Arial"/>
                <a:cs typeface="Arial"/>
              </a:rPr>
              <a:t>This graph on the previous panel shows what factor party affiliation plays with their score. The Republican party appears to be more diverse have their mean being below 0, while having more extreme outliers amongst 0 in comparison to the Democrats who are slightly more condensed in terms of their scores. </a:t>
            </a:r>
          </a:p>
        </p:txBody>
      </p:sp>
      <p:sp>
        <p:nvSpPr>
          <p:cNvPr id="31" name="object 4"/>
          <p:cNvSpPr txBox="1"/>
          <p:nvPr/>
        </p:nvSpPr>
        <p:spPr>
          <a:xfrm>
            <a:off x="33199078" y="29692655"/>
            <a:ext cx="9253728" cy="2610123"/>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spcAft>
                <a:spcPts val="1000"/>
              </a:spcAft>
            </a:pPr>
            <a:r>
              <a:rPr lang="en-US" sz="2800" b="1" dirty="0">
                <a:solidFill>
                  <a:srgbClr val="000000"/>
                </a:solidFill>
                <a:latin typeface="Arial"/>
                <a:cs typeface="Arial"/>
              </a:rPr>
              <a:t>References</a:t>
            </a:r>
          </a:p>
          <a:p>
            <a:pPr marL="457200" indent="-457200">
              <a:lnSpc>
                <a:spcPts val="2200"/>
              </a:lnSpc>
              <a:spcAft>
                <a:spcPts val="1000"/>
              </a:spcAft>
              <a:buAutoNum type="arabicPeriod"/>
            </a:pPr>
            <a:r>
              <a:rPr lang="en-US" dirty="0"/>
              <a:t>The Lugar Center. (n.d.). </a:t>
            </a:r>
            <a:r>
              <a:rPr lang="en-US" i="1" dirty="0"/>
              <a:t>Bipartisan Index</a:t>
            </a:r>
            <a:r>
              <a:rPr lang="en-US" dirty="0"/>
              <a:t>. Retrieved March 19, 2026, from https://</a:t>
            </a:r>
            <a:r>
              <a:rPr lang="en-US" dirty="0" err="1"/>
              <a:t>www.thelugarcenter.org</a:t>
            </a:r>
            <a:r>
              <a:rPr lang="en-US" dirty="0"/>
              <a:t>/</a:t>
            </a:r>
            <a:r>
              <a:rPr lang="en-US" dirty="0" err="1"/>
              <a:t>ourwork</a:t>
            </a:r>
            <a:r>
              <a:rPr lang="en-US" dirty="0"/>
              <a:t>-Bipartisan-</a:t>
            </a:r>
            <a:r>
              <a:rPr lang="en-US" dirty="0" err="1"/>
              <a:t>Index.html</a:t>
            </a:r>
            <a:endParaRPr lang="en-US" dirty="0"/>
          </a:p>
          <a:p>
            <a:pPr marL="342900" indent="-342900">
              <a:lnSpc>
                <a:spcPts val="2200"/>
              </a:lnSpc>
              <a:spcAft>
                <a:spcPts val="1000"/>
              </a:spcAft>
              <a:buAutoNum type="arabicPeriod"/>
            </a:pPr>
            <a:r>
              <a:rPr lang="en-US" dirty="0"/>
              <a:t>U.S. House of Representatives. (n.d.). </a:t>
            </a:r>
            <a:r>
              <a:rPr lang="en-US" i="1" dirty="0"/>
              <a:t>103rd Congress (1993–1995)</a:t>
            </a:r>
            <a:r>
              <a:rPr lang="en-US" dirty="0"/>
              <a:t>. History, Art &amp; Archives. Retrieved March 19, 2026, from https://</a:t>
            </a:r>
            <a:r>
              <a:rPr lang="en-US" dirty="0" err="1"/>
              <a:t>history.house.gov</a:t>
            </a:r>
            <a:r>
              <a:rPr lang="en-US" dirty="0"/>
              <a:t>/Congressional-Overview/Profiles/103rd/</a:t>
            </a:r>
            <a:r>
              <a:rPr lang="en-US" sz="1800" dirty="0">
                <a:solidFill>
                  <a:srgbClr val="000000"/>
                </a:solidFill>
                <a:latin typeface="Arial"/>
                <a:cs typeface="Arial"/>
              </a:rPr>
              <a:t> </a:t>
            </a:r>
          </a:p>
          <a:p>
            <a:pPr>
              <a:lnSpc>
                <a:spcPts val="3360"/>
              </a:lnSpc>
              <a:spcAft>
                <a:spcPts val="1000"/>
              </a:spcAft>
            </a:pPr>
            <a:endParaRPr lang="en-US" sz="2800" b="1" dirty="0">
              <a:solidFill>
                <a:srgbClr val="000000"/>
              </a:solidFill>
              <a:latin typeface="Arial"/>
              <a:cs typeface="Arial"/>
            </a:endParaRPr>
          </a:p>
          <a:p>
            <a:pPr>
              <a:spcAft>
                <a:spcPts val="1000"/>
              </a:spcAft>
            </a:pPr>
            <a:endParaRPr lang="en-US" sz="1800" i="1" dirty="0">
              <a:solidFill>
                <a:srgbClr val="000000"/>
              </a:solidFill>
              <a:latin typeface="Arial"/>
              <a:cs typeface="Arial"/>
            </a:endParaRPr>
          </a:p>
        </p:txBody>
      </p:sp>
      <p:pic>
        <p:nvPicPr>
          <p:cNvPr id="11" name="Picture 10" descr="Senator_Scores_118th_Congress_BlackLine.png">
            <a:extLst>
              <a:ext uri="{FF2B5EF4-FFF2-40B4-BE49-F238E27FC236}">
                <a16:creationId xmlns:a16="http://schemas.microsoft.com/office/drawing/2014/main" id="{EB83AA96-686E-3252-BA8C-E68CFD6E5F01}"/>
              </a:ext>
            </a:extLst>
          </p:cNvPr>
          <p:cNvPicPr>
            <a:picLocks noChangeAspect="1"/>
          </p:cNvPicPr>
          <p:nvPr/>
        </p:nvPicPr>
        <p:blipFill>
          <a:blip r:embed="rId5"/>
          <a:stretch>
            <a:fillRect/>
          </a:stretch>
        </p:blipFill>
        <p:spPr>
          <a:xfrm>
            <a:off x="13234009" y="11287637"/>
            <a:ext cx="6501923" cy="15171157"/>
          </a:xfrm>
          <a:prstGeom prst="rect">
            <a:avLst/>
          </a:prstGeom>
        </p:spPr>
      </p:pic>
      <p:pic>
        <p:nvPicPr>
          <p:cNvPr id="12" name="Picture 11" descr="Senator_Scores_103rd_Congress_BlackLine.png">
            <a:extLst>
              <a:ext uri="{FF2B5EF4-FFF2-40B4-BE49-F238E27FC236}">
                <a16:creationId xmlns:a16="http://schemas.microsoft.com/office/drawing/2014/main" id="{DAB396F0-BDF8-D502-B2D2-5B3F4683FE60}"/>
              </a:ext>
            </a:extLst>
          </p:cNvPr>
          <p:cNvPicPr>
            <a:picLocks noChangeAspect="1"/>
          </p:cNvPicPr>
          <p:nvPr/>
        </p:nvPicPr>
        <p:blipFill>
          <a:blip r:embed="rId6"/>
          <a:stretch>
            <a:fillRect/>
          </a:stretch>
        </p:blipFill>
        <p:spPr>
          <a:xfrm>
            <a:off x="23995305" y="7190568"/>
            <a:ext cx="6530491" cy="15237813"/>
          </a:xfrm>
          <a:prstGeom prst="rect">
            <a:avLst/>
          </a:prstGeom>
        </p:spPr>
      </p:pic>
      <p:pic>
        <p:nvPicPr>
          <p:cNvPr id="20" name="Picture 19">
            <a:extLst>
              <a:ext uri="{FF2B5EF4-FFF2-40B4-BE49-F238E27FC236}">
                <a16:creationId xmlns:a16="http://schemas.microsoft.com/office/drawing/2014/main" id="{E0194C8E-E572-2B33-C7EF-9FD81FC229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83090" y="7122530"/>
            <a:ext cx="8781563" cy="6693743"/>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107">
            <a:extLst>
              <a:ext uri="{FF2B5EF4-FFF2-40B4-BE49-F238E27FC236}">
                <a16:creationId xmlns:a16="http://schemas.microsoft.com/office/drawing/2014/main" id="{C4598EBD-7AF0-186C-4EB8-7E85E69677F9}"/>
              </a:ext>
            </a:extLst>
          </p:cNvPr>
          <p:cNvSpPr txBox="1"/>
          <p:nvPr/>
        </p:nvSpPr>
        <p:spPr>
          <a:xfrm>
            <a:off x="22762965" y="6327370"/>
            <a:ext cx="9253728" cy="413788"/>
          </a:xfrm>
          <a:prstGeom prst="rect">
            <a:avLst/>
          </a:prstGeom>
        </p:spPr>
        <p:txBody>
          <a:bodyPr vert="horz" wrap="square" lIns="0" tIns="0" rIns="0" bIns="0" rtlCol="0">
            <a:noAutofit/>
          </a:bodyPr>
          <a:lstStyle/>
          <a:p>
            <a:pPr algn="ctr">
              <a:lnSpc>
                <a:spcPts val="4000"/>
              </a:lnSpc>
              <a:spcAft>
                <a:spcPts val="1200"/>
              </a:spcAft>
            </a:pPr>
            <a:r>
              <a:rPr lang="en-US" sz="4000" b="1" spc="22" dirty="0">
                <a:solidFill>
                  <a:srgbClr val="231F20"/>
                </a:solidFill>
                <a:latin typeface="Arial"/>
                <a:cs typeface="Arial"/>
              </a:rPr>
              <a:t>Scores of the 103</a:t>
            </a:r>
            <a:r>
              <a:rPr lang="en-US" sz="4000" b="1" spc="22" baseline="30000" dirty="0">
                <a:solidFill>
                  <a:srgbClr val="231F20"/>
                </a:solidFill>
                <a:latin typeface="Arial"/>
                <a:cs typeface="Arial"/>
              </a:rPr>
              <a:t>rd</a:t>
            </a:r>
            <a:r>
              <a:rPr lang="en-US" sz="4000" b="1" spc="22" dirty="0">
                <a:solidFill>
                  <a:srgbClr val="231F20"/>
                </a:solidFill>
                <a:latin typeface="Arial"/>
                <a:cs typeface="Arial"/>
              </a:rPr>
              <a:t> Congress</a:t>
            </a:r>
          </a:p>
          <a:p>
            <a:pPr>
              <a:lnSpc>
                <a:spcPts val="4000"/>
              </a:lnSpc>
              <a:spcAft>
                <a:spcPts val="1200"/>
              </a:spcAft>
            </a:pPr>
            <a:endParaRPr lang="en-US" sz="2800" b="1" spc="22" dirty="0">
              <a:solidFill>
                <a:srgbClr val="231F20"/>
              </a:solidFill>
              <a:latin typeface="Arial"/>
              <a:cs typeface="Arial"/>
            </a:endParaRPr>
          </a:p>
        </p:txBody>
      </p:sp>
      <p:sp>
        <p:nvSpPr>
          <p:cNvPr id="3" name="object 4">
            <a:extLst>
              <a:ext uri="{FF2B5EF4-FFF2-40B4-BE49-F238E27FC236}">
                <a16:creationId xmlns:a16="http://schemas.microsoft.com/office/drawing/2014/main" id="{1DCE39BD-4734-E897-6AD5-22E59D4EDB3C}"/>
              </a:ext>
            </a:extLst>
          </p:cNvPr>
          <p:cNvSpPr txBox="1"/>
          <p:nvPr/>
        </p:nvSpPr>
        <p:spPr>
          <a:xfrm>
            <a:off x="22900632" y="22877792"/>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endParaRPr lang="en-US" sz="2800" spc="22" baseline="30000" dirty="0">
              <a:solidFill>
                <a:schemeClr val="accent2"/>
              </a:solidFill>
              <a:latin typeface="Arial"/>
              <a:cs typeface="Arial"/>
            </a:endParaRPr>
          </a:p>
        </p:txBody>
      </p:sp>
      <p:sp>
        <p:nvSpPr>
          <p:cNvPr id="6" name="object 4">
            <a:extLst>
              <a:ext uri="{FF2B5EF4-FFF2-40B4-BE49-F238E27FC236}">
                <a16:creationId xmlns:a16="http://schemas.microsoft.com/office/drawing/2014/main" id="{EC14CC17-E97D-0AA7-E7AD-7EFEE6378433}"/>
              </a:ext>
            </a:extLst>
          </p:cNvPr>
          <p:cNvSpPr txBox="1"/>
          <p:nvPr/>
        </p:nvSpPr>
        <p:spPr>
          <a:xfrm>
            <a:off x="23183211" y="22475670"/>
            <a:ext cx="9253728" cy="850635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a:solidFill>
                  <a:srgbClr val="231F20"/>
                </a:solidFill>
                <a:latin typeface="Arial"/>
                <a:cs typeface="Arial"/>
              </a:rPr>
              <a:t>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Congress is one of the more effective Congress with passing major legislation. This factor as well as it being the oldest Congress listed on the Lugar is why it was chosen to be the comparison. I am not surprised by the range of the Congress. It shows to be fairly condensed -1.5 to 1.0. This show that there is less outliers amongst this Congress, so more bipartisan legislation is being proposed. It is also shown that a fair amount of the Senators below the zero line and many of those are only around the -.5 mark which is still relatively fine in the terms of the index. I am surprised about how there is not at least a few extreme outliers in the data. I was expecting a few within both of the data sets, but the 103</a:t>
            </a:r>
            <a:r>
              <a:rPr lang="en-US" sz="2800" spc="22" baseline="30000" dirty="0">
                <a:solidFill>
                  <a:srgbClr val="231F20"/>
                </a:solidFill>
                <a:latin typeface="Arial"/>
                <a:cs typeface="Arial"/>
              </a:rPr>
              <a:t>rd</a:t>
            </a:r>
            <a:r>
              <a:rPr lang="en-US" sz="2800" spc="22" dirty="0">
                <a:solidFill>
                  <a:srgbClr val="231F20"/>
                </a:solidFill>
                <a:latin typeface="Arial"/>
                <a:cs typeface="Arial"/>
              </a:rPr>
              <a:t> did not have any true outliers in either the negative or positive side. </a:t>
            </a:r>
            <a:endParaRPr lang="en-US" sz="2800" spc="22" baseline="30000" dirty="0">
              <a:latin typeface="Arial"/>
              <a:cs typeface="Arial"/>
            </a:endParaRPr>
          </a:p>
        </p:txBody>
      </p:sp>
      <p:sp>
        <p:nvSpPr>
          <p:cNvPr id="7" name="object 107">
            <a:extLst>
              <a:ext uri="{FF2B5EF4-FFF2-40B4-BE49-F238E27FC236}">
                <a16:creationId xmlns:a16="http://schemas.microsoft.com/office/drawing/2014/main" id="{A1983A1C-6F51-80B5-055C-1E737A6279B0}"/>
              </a:ext>
            </a:extLst>
          </p:cNvPr>
          <p:cNvSpPr txBox="1"/>
          <p:nvPr/>
        </p:nvSpPr>
        <p:spPr>
          <a:xfrm>
            <a:off x="33681236" y="6175732"/>
            <a:ext cx="9253728" cy="413788"/>
          </a:xfrm>
          <a:prstGeom prst="rect">
            <a:avLst/>
          </a:prstGeom>
        </p:spPr>
        <p:txBody>
          <a:bodyPr vert="horz" wrap="square" lIns="0" tIns="0" rIns="0" bIns="0" rtlCol="0">
            <a:noAutofit/>
          </a:bodyPr>
          <a:lstStyle/>
          <a:p>
            <a:pPr algn="ctr">
              <a:lnSpc>
                <a:spcPts val="4000"/>
              </a:lnSpc>
              <a:spcAft>
                <a:spcPts val="1200"/>
              </a:spcAft>
            </a:pPr>
            <a:r>
              <a:rPr lang="en-US" sz="4000" b="1" spc="22" dirty="0">
                <a:solidFill>
                  <a:srgbClr val="231F20"/>
                </a:solidFill>
                <a:latin typeface="Arial"/>
                <a:cs typeface="Arial"/>
              </a:rPr>
              <a:t>Ideological Score Distribution by Party and Congress</a:t>
            </a:r>
          </a:p>
          <a:p>
            <a:pPr>
              <a:lnSpc>
                <a:spcPts val="4000"/>
              </a:lnSpc>
              <a:spcAft>
                <a:spcPts val="1200"/>
              </a:spcAft>
            </a:pPr>
            <a:endParaRPr lang="en-US" sz="2800" b="1" spc="22" dirty="0">
              <a:solidFill>
                <a:srgbClr val="231F20"/>
              </a:solidFill>
              <a:latin typeface="Arial"/>
              <a:cs typeface="Arial"/>
            </a:endParaRPr>
          </a:p>
        </p:txBody>
      </p:sp>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825</TotalTime>
  <Words>1194</Words>
  <Application>Microsoft Macintosh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Kenny Beacham</cp:lastModifiedBy>
  <cp:revision>33</cp:revision>
  <dcterms:created xsi:type="dcterms:W3CDTF">2018-03-07T15:08:45Z</dcterms:created>
  <dcterms:modified xsi:type="dcterms:W3CDTF">2026-03-20T21:05:35Z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2026-03-20T21:05:25Z</vt:lpwstr>
  </property>
  <property fmtid="{D5CDD505-2E9C-101B-9397-08002B2CF9AE}" pid="4" name="MSIP_Label_8d321b5f-a4ea-42e4-9273-2f91b9a1a708_Method">
    <vt:lpwstr>Privileged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ed8f433e-dd0f-4652-bcbc-cb8341ea77de</vt:lpwstr>
  </property>
  <property fmtid="{D5CDD505-2E9C-101B-9397-08002B2CF9AE}" pid="8" name="MSIP_Label_8d321b5f-a4ea-42e4-9273-2f91b9a1a708_ContentBits">
    <vt:lpwstr>0</vt:lpwstr>
  </property>
  <property fmtid="{D5CDD505-2E9C-101B-9397-08002B2CF9AE}" pid="9" name="MSIP_Label_8d321b5f-a4ea-42e4-9273-2f91b9a1a708_Tag">
    <vt:lpwstr>50, 0, 1, 1</vt:lpwstr>
  </property>
</Properties>
</file>