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autoAdjust="0"/>
    <p:restoredTop sz="93598" autoAdjust="0"/>
  </p:normalViewPr>
  <p:slideViewPr>
    <p:cSldViewPr snapToGrid="0" snapToObjects="1" showGuides="1">
      <p:cViewPr>
        <p:scale>
          <a:sx n="10" d="100"/>
          <a:sy n="10" d="100"/>
        </p:scale>
        <p:origin x="1964" y="588"/>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3/6/2026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111/jep.13763" TargetMode="External"/><Relationship Id="rId13"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https://doi.org/10.1089/jpm.2020.0358" TargetMode="External"/><Relationship Id="rId12"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doi.org/10.1177/10567879221106715" TargetMode="External"/><Relationship Id="rId11" Type="http://schemas.openxmlformats.org/officeDocument/2006/relationships/image" Target="../media/image5.png"/><Relationship Id="rId5" Type="http://schemas.openxmlformats.org/officeDocument/2006/relationships/hyperlink" Target="https://health.clevelandclinic.org/body-scan-meditation" TargetMode="External"/><Relationship Id="rId10" Type="http://schemas.openxmlformats.org/officeDocument/2006/relationships/image" Target="../media/image4.png"/><Relationship Id="rId4" Type="http://schemas.openxmlformats.org/officeDocument/2006/relationships/hyperlink" Target="https://health.clevelandclinic.org/box-breathing-benefits"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3891200" cy="5156879"/>
          </a:xfrm>
          <a:prstGeom prst="rect">
            <a:avLst/>
          </a:prstGeom>
        </p:spPr>
      </p:pic>
      <p:pic>
        <p:nvPicPr>
          <p:cNvPr id="5" name="Picture 4"/>
          <p:cNvPicPr>
            <a:picLocks noChangeAspect="1"/>
          </p:cNvPicPr>
          <p:nvPr/>
        </p:nvPicPr>
        <p:blipFill>
          <a:blip r:embed="rId3"/>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a:solidFill>
                  <a:sysClr val="window" lastClr="FFFFFF"/>
                </a:solidFill>
              </a:rPr>
              <a:t>The Effects of Stress and Stress Management on Hospice and Palliative Nurses</a:t>
            </a:r>
          </a:p>
        </p:txBody>
      </p:sp>
      <p:sp>
        <p:nvSpPr>
          <p:cNvPr id="10" name="object 3"/>
          <p:cNvSpPr txBox="1"/>
          <p:nvPr/>
        </p:nvSpPr>
        <p:spPr>
          <a:xfrm>
            <a:off x="1377950" y="2902830"/>
            <a:ext cx="32918400" cy="1420893"/>
          </a:xfrm>
          <a:prstGeom prst="rect">
            <a:avLst/>
          </a:prstGeom>
        </p:spPr>
        <p:txBody>
          <a:bodyPr vert="horz" wrap="square" lIns="0" tIns="0" rIns="0" bIns="0" rtlCol="0">
            <a:noAutofit/>
          </a:bodyPr>
          <a:lstStyle/>
          <a:p>
            <a:pPr>
              <a:lnSpc>
                <a:spcPts val="6024"/>
              </a:lnSpc>
            </a:pPr>
            <a:r>
              <a:rPr lang="en-US" sz="5000" spc="-142" dirty="0">
                <a:solidFill>
                  <a:srgbClr val="FFFFFF"/>
                </a:solidFill>
                <a:latin typeface="Arial"/>
                <a:cs typeface="Arial"/>
              </a:rPr>
              <a:t>Alyssa Corn &amp; Mackenzie Bailey</a:t>
            </a:r>
            <a:endParaRPr sz="5000" dirty="0">
              <a:latin typeface="Arial"/>
              <a:cs typeface="Arial"/>
            </a:endParaRPr>
          </a:p>
          <a:p>
            <a:pPr>
              <a:lnSpc>
                <a:spcPts val="4322"/>
              </a:lnSpc>
            </a:pPr>
            <a:r>
              <a:rPr lang="en-US" sz="3600" i="1" spc="-22" dirty="0">
                <a:solidFill>
                  <a:srgbClr val="C1A775"/>
                </a:solidFill>
                <a:latin typeface="Arial"/>
                <a:cs typeface="Arial"/>
              </a:rPr>
              <a:t> Family Nurse Practitioner (FNP) DNP program </a:t>
            </a:r>
            <a:endParaRPr sz="3600" dirty="0">
              <a:latin typeface="Arial"/>
              <a:cs typeface="Arial"/>
            </a:endParaRPr>
          </a:p>
        </p:txBody>
      </p:sp>
      <p:sp>
        <p:nvSpPr>
          <p:cNvPr id="13" name="object 4"/>
          <p:cNvSpPr txBox="1"/>
          <p:nvPr/>
        </p:nvSpPr>
        <p:spPr>
          <a:xfrm>
            <a:off x="1377950" y="6181344"/>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a:solidFill>
                  <a:srgbClr val="231F20"/>
                </a:solidFill>
                <a:latin typeface="Arial"/>
                <a:cs typeface="Arial"/>
              </a:rPr>
              <a:t>ABSTRACT</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Hospice and palliative care nurses often experience high occupational stress due to the emotional demands of end-of-life care.</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This stress can lead to burnout, compassion fatigue, vicarious trauma, and death anxiety, affecting both nurse well-being and patient care.</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The project evaluated whether a mindfulness-based educational intervention could influence perceived stress levels among hospice nurses.</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Guided by Roy’s Adaptation Model, nurses completed a pre-survey using the Perceived Stress Scale followed by education on mindfulness techniques.</a:t>
            </a:r>
          </a:p>
          <a:p>
            <a:pPr marL="457200" indent="-457200" algn="l">
              <a:spcAft>
                <a:spcPts val="900"/>
              </a:spcAft>
              <a:buFont typeface="Arial" panose="020B0604020202020204" pitchFamily="34" charset="0"/>
              <a:buChar char="•"/>
            </a:pPr>
            <a:r>
              <a:rPr lang="en-US" sz="2800" dirty="0">
                <a:solidFill>
                  <a:srgbClr val="000000"/>
                </a:solidFill>
                <a:latin typeface="Aptos" panose="020B0004020202020204" pitchFamily="34" charset="0"/>
              </a:rPr>
              <a:t>T</a:t>
            </a:r>
            <a:r>
              <a:rPr lang="en-US" sz="2800" b="0" i="0" dirty="0">
                <a:solidFill>
                  <a:srgbClr val="000000"/>
                </a:solidFill>
                <a:effectLst/>
                <a:latin typeface="Aptos" panose="020B0004020202020204" pitchFamily="34" charset="0"/>
              </a:rPr>
              <a:t>echniques included box breathing, the five-senses grounding exercise, and body scanning.</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Nurses at a hospice facility in North Carolina practiced these techniques for 30 days before completing a post-survey.</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The mean Perceived Stress Scale score decreased slightly from 19.3 to 19 (1.55% reduction).</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Despite minimal quantitative change, most participants reported that regular stress-management practices improved their stress levels.</a:t>
            </a:r>
          </a:p>
          <a:p>
            <a:pPr marL="457200" indent="-457200" algn="l">
              <a:spcAft>
                <a:spcPts val="900"/>
              </a:spcAft>
              <a:buFont typeface="Arial" panose="020B0604020202020204" pitchFamily="34" charset="0"/>
              <a:buChar char="•"/>
            </a:pPr>
            <a:r>
              <a:rPr lang="en-US" sz="2800" b="0" i="0" dirty="0">
                <a:solidFill>
                  <a:srgbClr val="000000"/>
                </a:solidFill>
                <a:effectLst/>
                <a:latin typeface="Aptos" panose="020B0004020202020204" pitchFamily="34" charset="0"/>
              </a:rPr>
              <a:t>Findings suggest mindfulness education may help support stress management among hospice nurses, though larger and longer studies are needed.</a:t>
            </a:r>
          </a:p>
          <a:p>
            <a:pPr marR="11088">
              <a:lnSpc>
                <a:spcPts val="3600"/>
              </a:lnSpc>
              <a:spcAft>
                <a:spcPts val="1600"/>
              </a:spcAft>
            </a:pPr>
            <a:endParaRPr lang="en-US" sz="2800" dirty="0">
              <a:solidFill>
                <a:srgbClr val="FFFFFF"/>
              </a:solidFill>
            </a:endParaRPr>
          </a:p>
          <a:p>
            <a:pPr marR="11088">
              <a:lnSpc>
                <a:spcPts val="3600"/>
              </a:lnSpc>
              <a:spcAft>
                <a:spcPts val="1600"/>
              </a:spcAft>
            </a:pPr>
            <a:endParaRPr lang="en-US" sz="2800" dirty="0">
              <a:solidFill>
                <a:srgbClr val="FFFFFF"/>
              </a:solidFill>
            </a:endParaRPr>
          </a:p>
          <a:p>
            <a:pPr marR="11088">
              <a:lnSpc>
                <a:spcPts val="3600"/>
              </a:lnSpc>
              <a:spcAft>
                <a:spcPts val="1600"/>
              </a:spcAft>
            </a:pPr>
            <a:endParaRPr lang="en-US" sz="2800" dirty="0">
              <a:solidFill>
                <a:srgbClr val="FFFFFF"/>
              </a:solidFill>
            </a:endParaRPr>
          </a:p>
          <a:p>
            <a:r>
              <a:rPr lang="en-US" sz="4000" b="1" spc="22" dirty="0">
                <a:solidFill>
                  <a:srgbClr val="231F20"/>
                </a:solidFill>
                <a:latin typeface="Arial"/>
                <a:cs typeface="Arial"/>
              </a:rPr>
              <a:t>GOALS</a:t>
            </a:r>
          </a:p>
          <a:p>
            <a:r>
              <a:rPr lang="en-US" sz="2800" dirty="0"/>
              <a:t>The main goals of this project are:</a:t>
            </a:r>
          </a:p>
          <a:p>
            <a:pPr marL="514350" indent="-514350">
              <a:buAutoNum type="arabicPeriod"/>
            </a:pPr>
            <a:r>
              <a:rPr lang="en-US" sz="2800" dirty="0"/>
              <a:t>To review existing research on stress management strategies for these nurses.</a:t>
            </a:r>
          </a:p>
          <a:p>
            <a:pPr marL="514350" indent="-514350">
              <a:buAutoNum type="arabicPeriod"/>
            </a:pPr>
            <a:r>
              <a:rPr lang="en-US" sz="2800" dirty="0"/>
              <a:t>To implement and evaluate an educational intervention on stress management.</a:t>
            </a:r>
          </a:p>
          <a:p>
            <a:pPr marL="514350" indent="-514350">
              <a:buAutoNum type="arabicPeriod"/>
            </a:pPr>
            <a:r>
              <a:rPr lang="en-US" sz="2800" dirty="0"/>
              <a:t>To measure whether stress management education affects nurses’ perceived stress levels.</a:t>
            </a:r>
          </a:p>
          <a:p>
            <a:pPr marL="514350" indent="-514350">
              <a:buFontTx/>
              <a:buAutoNum type="arabicPeriod"/>
            </a:pPr>
            <a:r>
              <a:rPr lang="en-US" sz="2800" dirty="0"/>
              <a:t>To examine stress and burnout in hospice and palliative care nurses. </a:t>
            </a:r>
          </a:p>
          <a:p>
            <a:pPr marL="514350" indent="-514350">
              <a:buAutoNum type="arabicPeriod"/>
            </a:pPr>
            <a:r>
              <a:rPr lang="en-US" sz="2800" dirty="0"/>
              <a:t>To determine whether mindfulness and self-care practices can help reduce burnout and support nurse well-being.</a:t>
            </a:r>
            <a:br>
              <a:rPr lang="en-US" sz="2800" dirty="0"/>
            </a:br>
            <a:endParaRPr lang="en-US" sz="2800" spc="22" dirty="0">
              <a:solidFill>
                <a:srgbClr val="231F20"/>
              </a:solidFill>
              <a:latin typeface="Arial"/>
              <a:cs typeface="Arial"/>
            </a:endParaRPr>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21" name="object 4"/>
          <p:cNvSpPr txBox="1"/>
          <p:nvPr/>
        </p:nvSpPr>
        <p:spPr>
          <a:xfrm>
            <a:off x="12038838" y="618134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a:solidFill>
                  <a:srgbClr val="231F20"/>
                </a:solidFill>
                <a:latin typeface="Arial"/>
                <a:cs typeface="Arial"/>
              </a:rPr>
              <a:t>The intervention began with an anonymous pre-education survey sent via email to nurses at Elizabeth House. </a:t>
            </a:r>
          </a:p>
          <a:p>
            <a:pPr marR="11088">
              <a:lnSpc>
                <a:spcPts val="3600"/>
              </a:lnSpc>
              <a:spcAft>
                <a:spcPts val="1600"/>
              </a:spcAft>
            </a:pPr>
            <a:r>
              <a:rPr lang="en-US" sz="2800" spc="22" dirty="0">
                <a:solidFill>
                  <a:srgbClr val="231F20"/>
                </a:solidFill>
                <a:latin typeface="Arial"/>
                <a:cs typeface="Arial"/>
              </a:rPr>
              <a:t>Survey used the Perceived Stress Scale plus two additional questions asking whether nurses currently used stress reduction techniques and how often they practiced them. </a:t>
            </a:r>
          </a:p>
          <a:p>
            <a:pPr marR="11088">
              <a:lnSpc>
                <a:spcPts val="3600"/>
              </a:lnSpc>
              <a:spcAft>
                <a:spcPts val="1600"/>
              </a:spcAft>
            </a:pPr>
            <a:r>
              <a:rPr lang="en-US" sz="2800" spc="22" dirty="0">
                <a:solidFill>
                  <a:srgbClr val="231F20"/>
                </a:solidFill>
                <a:latin typeface="Arial"/>
                <a:cs typeface="Arial"/>
              </a:rPr>
              <a:t>Nurses attended a 20–30 minute online educational presentation during a staff meeting that introduced stress management and mindfulness techniques, including box breathing, the body scan method, and the five senses exercise. </a:t>
            </a:r>
          </a:p>
          <a:p>
            <a:pPr marR="11088">
              <a:lnSpc>
                <a:spcPts val="3600"/>
              </a:lnSpc>
              <a:spcAft>
                <a:spcPts val="1600"/>
              </a:spcAft>
            </a:pPr>
            <a:r>
              <a:rPr lang="en-US" sz="2800" spc="22" dirty="0">
                <a:solidFill>
                  <a:srgbClr val="231F20"/>
                </a:solidFill>
                <a:latin typeface="Arial"/>
                <a:cs typeface="Arial"/>
              </a:rPr>
              <a:t>Pamphlets with step-by-step instructions, and reminder posters were placed in the staff break room. </a:t>
            </a:r>
          </a:p>
          <a:p>
            <a:pPr marR="11088">
              <a:lnSpc>
                <a:spcPts val="3600"/>
              </a:lnSpc>
              <a:spcAft>
                <a:spcPts val="1600"/>
              </a:spcAft>
            </a:pPr>
            <a:r>
              <a:rPr lang="en-US" sz="2800" spc="22" dirty="0">
                <a:solidFill>
                  <a:srgbClr val="231F20"/>
                </a:solidFill>
                <a:latin typeface="Arial"/>
                <a:cs typeface="Arial"/>
              </a:rPr>
              <a:t>Nurses were encouraged to practice a chosen stress reduction technique regularly for 30 days</a:t>
            </a:r>
          </a:p>
          <a:p>
            <a:pPr marR="11088">
              <a:lnSpc>
                <a:spcPts val="3600"/>
              </a:lnSpc>
              <a:spcAft>
                <a:spcPts val="1600"/>
              </a:spcAft>
            </a:pPr>
            <a:r>
              <a:rPr lang="en-US" sz="2800" spc="22" dirty="0">
                <a:solidFill>
                  <a:srgbClr val="231F20"/>
                </a:solidFill>
                <a:latin typeface="Arial"/>
                <a:cs typeface="Arial"/>
              </a:rPr>
              <a:t>A post-survey was distributed to evaluate stress levels, frequency of technique use, and perceived effectiveness. </a:t>
            </a:r>
          </a:p>
        </p:txBody>
      </p:sp>
      <p:sp>
        <p:nvSpPr>
          <p:cNvPr id="24" name="object 58"/>
          <p:cNvSpPr txBox="1"/>
          <p:nvPr/>
        </p:nvSpPr>
        <p:spPr>
          <a:xfrm>
            <a:off x="12116480" y="27478757"/>
            <a:ext cx="9253728" cy="756784"/>
          </a:xfrm>
          <a:prstGeom prst="rect">
            <a:avLst/>
          </a:prstGeom>
        </p:spPr>
        <p:txBody>
          <a:bodyPr vert="horz" wrap="square" lIns="0" tIns="0" rIns="0" bIns="0" rtlCol="0">
            <a:noAutofit/>
          </a:bodyPr>
          <a:lstStyle/>
          <a:p>
            <a:pPr marR="11088">
              <a:lnSpc>
                <a:spcPts val="2200"/>
              </a:lnSpc>
            </a:pPr>
            <a:r>
              <a:rPr sz="1800" i="1" dirty="0">
                <a:solidFill>
                  <a:srgbClr val="000000"/>
                </a:solidFill>
                <a:latin typeface="Arial"/>
                <a:cs typeface="Arial"/>
              </a:rPr>
              <a:t>Photo Caption: </a:t>
            </a:r>
            <a:r>
              <a:rPr lang="en-US" sz="1800" i="1" dirty="0">
                <a:solidFill>
                  <a:srgbClr val="000000"/>
                </a:solidFill>
                <a:latin typeface="Arial"/>
                <a:cs typeface="Arial"/>
              </a:rPr>
              <a:t>Images taken from the stress management pamphlet that was left for the nurses</a:t>
            </a:r>
            <a:endParaRPr sz="1400" dirty="0">
              <a:latin typeface="Arial"/>
              <a:cs typeface="Arial"/>
            </a:endParaRPr>
          </a:p>
        </p:txBody>
      </p:sp>
      <p:sp>
        <p:nvSpPr>
          <p:cNvPr id="28" name="object 4"/>
          <p:cNvSpPr txBox="1"/>
          <p:nvPr/>
        </p:nvSpPr>
        <p:spPr>
          <a:xfrm>
            <a:off x="22647434" y="6181346"/>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r>
              <a:rPr lang="en-US" sz="2800" dirty="0"/>
              <a:t>The pre-survey results showed that </a:t>
            </a:r>
            <a:r>
              <a:rPr lang="en-US" sz="2800" b="1" dirty="0"/>
              <a:t>10 of the 11 participants (90.9%) already practiced some form of mindfulness or self-care</a:t>
            </a:r>
            <a:r>
              <a:rPr lang="en-US" sz="2800" dirty="0"/>
              <a:t> before the study. </a:t>
            </a:r>
          </a:p>
          <a:p>
            <a:endParaRPr lang="en-US" sz="2800" b="1" dirty="0"/>
          </a:p>
          <a:p>
            <a:r>
              <a:rPr lang="en-US" sz="2800" b="1" dirty="0"/>
              <a:t>11 participants completed the pre-intervention survey</a:t>
            </a:r>
            <a:r>
              <a:rPr lang="en-US" sz="2800" dirty="0"/>
              <a:t>, but only </a:t>
            </a:r>
            <a:r>
              <a:rPr lang="en-US" sz="2800" b="1" dirty="0"/>
              <a:t>4 completed the post-intervention survey.</a:t>
            </a:r>
          </a:p>
          <a:p>
            <a:endParaRPr lang="en-US" sz="2800" b="1" dirty="0"/>
          </a:p>
          <a:p>
            <a:r>
              <a:rPr lang="en-US" sz="2800" dirty="0"/>
              <a:t>Participants reported using stress reduction techniques </a:t>
            </a:r>
            <a:r>
              <a:rPr lang="en-US" sz="2800" b="1" dirty="0"/>
              <a:t>at least twice per week</a:t>
            </a:r>
            <a:r>
              <a:rPr lang="en-US" sz="2800" dirty="0"/>
              <a:t>.</a:t>
            </a:r>
          </a:p>
          <a:p>
            <a:endParaRPr lang="en-US" sz="2800" dirty="0"/>
          </a:p>
          <a:p>
            <a:r>
              <a:rPr lang="en-US" sz="2800" dirty="0"/>
              <a:t>The </a:t>
            </a:r>
            <a:r>
              <a:rPr lang="en-US" sz="2800" b="1" dirty="0"/>
              <a:t>mean Perceived Stress Scale score before the intervention was 19.3</a:t>
            </a:r>
            <a:r>
              <a:rPr lang="en-US" sz="2800" dirty="0"/>
              <a:t>, indicating a </a:t>
            </a:r>
            <a:r>
              <a:rPr lang="en-US" sz="2800" b="1" dirty="0"/>
              <a:t>moderate stress level</a:t>
            </a:r>
            <a:r>
              <a:rPr lang="en-US" sz="2800" dirty="0"/>
              <a:t>. </a:t>
            </a:r>
          </a:p>
          <a:p>
            <a:r>
              <a:rPr lang="en-US" sz="2800" dirty="0"/>
              <a:t>After the 30-day intervention, the </a:t>
            </a:r>
            <a:r>
              <a:rPr lang="en-US" sz="2800" b="1" dirty="0"/>
              <a:t>mean score decreased slightly to 19</a:t>
            </a:r>
            <a:r>
              <a:rPr lang="en-US" sz="2800" dirty="0"/>
              <a:t>, which still falls within the </a:t>
            </a:r>
            <a:r>
              <a:rPr lang="en-US" sz="2800" b="1" dirty="0"/>
              <a:t>moderate stress range</a:t>
            </a:r>
            <a:r>
              <a:rPr lang="en-US" sz="2800" dirty="0"/>
              <a:t>.</a:t>
            </a:r>
          </a:p>
          <a:p>
            <a:endParaRPr lang="en-US" sz="2800" dirty="0"/>
          </a:p>
          <a:p>
            <a:r>
              <a:rPr lang="en-US" sz="2800" dirty="0"/>
              <a:t>A </a:t>
            </a:r>
            <a:r>
              <a:rPr lang="en-US" sz="2800" b="1" dirty="0"/>
              <a:t>1.55% reduction in perceived stress was shown</a:t>
            </a:r>
            <a:r>
              <a:rPr lang="en-US" sz="2800" dirty="0"/>
              <a:t>. Additionally, </a:t>
            </a:r>
            <a:r>
              <a:rPr lang="en-US" sz="2800" b="1" dirty="0"/>
              <a:t>three of the four post-survey respondents reported that regular stress management positively impacted their stress levels</a:t>
            </a:r>
            <a:r>
              <a:rPr lang="en-US" sz="2800" dirty="0"/>
              <a:t>.</a:t>
            </a:r>
          </a:p>
        </p:txBody>
      </p:sp>
      <p:sp>
        <p:nvSpPr>
          <p:cNvPr id="17" name="object 4"/>
          <p:cNvSpPr txBox="1"/>
          <p:nvPr/>
        </p:nvSpPr>
        <p:spPr>
          <a:xfrm>
            <a:off x="33272222" y="6181346"/>
            <a:ext cx="9253728" cy="1187319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a:t>
            </a:r>
          </a:p>
          <a:p>
            <a:pPr>
              <a:lnSpc>
                <a:spcPts val="4000"/>
              </a:lnSpc>
              <a:spcAft>
                <a:spcPts val="1200"/>
              </a:spcAft>
            </a:pPr>
            <a:r>
              <a:rPr lang="en-US" sz="2800" spc="22" dirty="0">
                <a:solidFill>
                  <a:srgbClr val="231F20"/>
                </a:solidFill>
                <a:latin typeface="Arial"/>
                <a:cs typeface="Arial"/>
              </a:rPr>
              <a:t>While the quantitative results of the perceived stress score only improved by 1.55%, the subjective responses from individuals indicated that regular stress management makes a positive difference in the overall stress level of hospice nurses. Stress management is paramount to a long and healthy career in any nursing profession, but especially when caring for those at the end of life. Therefore, stress management techniques should continue to be recommended due to their potential to decrease stress.</a:t>
            </a:r>
          </a:p>
          <a:p>
            <a:pPr>
              <a:lnSpc>
                <a:spcPts val="4000"/>
              </a:lnSpc>
              <a:spcAft>
                <a:spcPts val="1200"/>
              </a:spcAft>
            </a:pPr>
            <a:endParaRPr lang="en-US" sz="2800" spc="22" dirty="0">
              <a:solidFill>
                <a:srgbClr val="231F20"/>
              </a:solidFill>
              <a:latin typeface="Arial"/>
              <a:cs typeface="Arial"/>
            </a:endParaRPr>
          </a:p>
          <a:p>
            <a:pPr>
              <a:lnSpc>
                <a:spcPts val="4000"/>
              </a:lnSpc>
              <a:spcAft>
                <a:spcPts val="1200"/>
              </a:spcAft>
            </a:pPr>
            <a:r>
              <a:rPr lang="en-US" sz="2800" b="1" spc="22" dirty="0">
                <a:solidFill>
                  <a:srgbClr val="231F20"/>
                </a:solidFill>
                <a:latin typeface="Arial"/>
                <a:cs typeface="Arial"/>
              </a:rPr>
              <a:t> </a:t>
            </a:r>
            <a:r>
              <a:rPr lang="en-US" sz="4000" b="1" spc="22" dirty="0">
                <a:solidFill>
                  <a:srgbClr val="231F20"/>
                </a:solidFill>
                <a:latin typeface="Arial"/>
                <a:cs typeface="Arial"/>
              </a:rPr>
              <a:t>RECOMMENDATIONS</a:t>
            </a:r>
            <a:endParaRPr lang="en-US" sz="2800" spc="22" dirty="0">
              <a:solidFill>
                <a:srgbClr val="231F20"/>
              </a:solidFill>
              <a:latin typeface="Arial"/>
              <a:cs typeface="Arial"/>
            </a:endParaRPr>
          </a:p>
          <a:p>
            <a:pPr marL="571500" marR="11088" indent="-571500">
              <a:lnSpc>
                <a:spcPts val="3600"/>
              </a:lnSpc>
              <a:spcAft>
                <a:spcPts val="1600"/>
              </a:spcAft>
              <a:buFont typeface="Arial"/>
              <a:buChar char="•"/>
            </a:pPr>
            <a:r>
              <a:rPr lang="en-US" sz="2800" spc="22" dirty="0">
                <a:solidFill>
                  <a:srgbClr val="231F20"/>
                </a:solidFill>
                <a:latin typeface="Arial"/>
                <a:cs typeface="Arial"/>
              </a:rPr>
              <a:t>Repeat study on larger group</a:t>
            </a:r>
          </a:p>
          <a:p>
            <a:pPr marL="571500" marR="11088" indent="-571500">
              <a:lnSpc>
                <a:spcPts val="3600"/>
              </a:lnSpc>
              <a:spcAft>
                <a:spcPts val="1600"/>
              </a:spcAft>
              <a:buFont typeface="Arial"/>
              <a:buChar char="•"/>
            </a:pPr>
            <a:r>
              <a:rPr lang="en-US" sz="2800" spc="22" dirty="0">
                <a:solidFill>
                  <a:srgbClr val="231F20"/>
                </a:solidFill>
                <a:latin typeface="Arial"/>
                <a:cs typeface="Arial"/>
              </a:rPr>
              <a:t>Improved retention through frequent follow-up/ reminders</a:t>
            </a:r>
          </a:p>
          <a:p>
            <a:pPr marL="571500" marR="11088" indent="-571500">
              <a:lnSpc>
                <a:spcPts val="3600"/>
              </a:lnSpc>
              <a:spcAft>
                <a:spcPts val="1600"/>
              </a:spcAft>
              <a:buFont typeface="Arial"/>
              <a:buChar char="•"/>
            </a:pPr>
            <a:r>
              <a:rPr lang="en-US" sz="2800" spc="22" dirty="0">
                <a:solidFill>
                  <a:srgbClr val="231F20"/>
                </a:solidFill>
                <a:latin typeface="Arial"/>
                <a:cs typeface="Arial"/>
              </a:rPr>
              <a:t>Improved participation through in-person education rather than virtual</a:t>
            </a:r>
          </a:p>
          <a:p>
            <a:pPr marL="571500" marR="11088" indent="-571500">
              <a:lnSpc>
                <a:spcPts val="3600"/>
              </a:lnSpc>
              <a:spcAft>
                <a:spcPts val="1600"/>
              </a:spcAft>
              <a:buFont typeface="Arial"/>
              <a:buChar char="•"/>
            </a:pPr>
            <a:r>
              <a:rPr lang="en-US" sz="2800" spc="22" dirty="0">
                <a:solidFill>
                  <a:srgbClr val="231F20"/>
                </a:solidFill>
                <a:latin typeface="Arial"/>
                <a:cs typeface="Arial"/>
              </a:rPr>
              <a:t>Because of the low risk of harm and in spite of the lack of strong evidence (in this project) for its efficacy we recommend continued educating of palliative nurses on stress reduction techniques </a:t>
            </a:r>
          </a:p>
        </p:txBody>
      </p:sp>
      <p:sp>
        <p:nvSpPr>
          <p:cNvPr id="23" name="object 107"/>
          <p:cNvSpPr txBox="1"/>
          <p:nvPr/>
        </p:nvSpPr>
        <p:spPr>
          <a:xfrm>
            <a:off x="22585935" y="16610573"/>
            <a:ext cx="9253728" cy="940578"/>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Survey Results</a:t>
            </a:r>
          </a:p>
        </p:txBody>
      </p:sp>
      <p:sp>
        <p:nvSpPr>
          <p:cNvPr id="31" name="object 4"/>
          <p:cNvSpPr txBox="1"/>
          <p:nvPr/>
        </p:nvSpPr>
        <p:spPr>
          <a:xfrm>
            <a:off x="33272222" y="18340636"/>
            <a:ext cx="9253728" cy="1140592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457200" indent="-457200">
              <a:buAutoNum type="arabicPeriod"/>
            </a:pPr>
            <a:r>
              <a:rPr lang="en-US" dirty="0"/>
              <a:t>Cleveland Clinic. (2024a, July 2). </a:t>
            </a:r>
            <a:r>
              <a:rPr lang="en-US" i="1" dirty="0"/>
              <a:t>How box breathing can help you destress</a:t>
            </a:r>
            <a:r>
              <a:rPr lang="en-US" dirty="0"/>
              <a:t>.</a:t>
            </a:r>
            <a:r>
              <a:rPr lang="en-US" sz="1800" dirty="0"/>
              <a:t> </a:t>
            </a:r>
            <a:r>
              <a:rPr lang="en-US" u="sng" dirty="0">
                <a:hlinkClick r:id="rId4"/>
              </a:rPr>
              <a:t>https://health.clevelandclinic.org/box-breathing-benefits</a:t>
            </a:r>
            <a:endParaRPr lang="en-US" sz="1800" u="sng" dirty="0"/>
          </a:p>
          <a:p>
            <a:pPr marL="457200" indent="-457200">
              <a:buAutoNum type="arabicPeriod"/>
            </a:pPr>
            <a:r>
              <a:rPr lang="en-US" dirty="0"/>
              <a:t>Cleveland Clinic. (2024b, October 9). </a:t>
            </a:r>
            <a:r>
              <a:rPr lang="en-US" i="1" dirty="0"/>
              <a:t>Body scan meditation for beginners: How and why to try</a:t>
            </a:r>
            <a:r>
              <a:rPr lang="en-US" sz="1800" dirty="0"/>
              <a:t> </a:t>
            </a:r>
            <a:r>
              <a:rPr lang="en-US" i="1" dirty="0"/>
              <a:t>it</a:t>
            </a:r>
            <a:r>
              <a:rPr lang="en-US" dirty="0"/>
              <a:t>. </a:t>
            </a:r>
            <a:r>
              <a:rPr lang="en-US" dirty="0">
                <a:hlinkClick r:id="rId5"/>
              </a:rPr>
              <a:t>https://health.clevelandclinic.org/body-scan-meditation</a:t>
            </a:r>
            <a:endParaRPr lang="en-US" dirty="0"/>
          </a:p>
          <a:p>
            <a:pPr marL="457200" indent="-457200">
              <a:buAutoNum type="arabicPeriod" startAt="3"/>
            </a:pPr>
            <a:r>
              <a:rPr lang="en-US" dirty="0"/>
              <a:t>Dong Jin Kim. (2025). Understanding the History, Theoretical Perspectives, and Influence of Mindfulness: Building Sustainability through Mindfulness in Education. </a:t>
            </a:r>
            <a:r>
              <a:rPr lang="en-US" i="1" dirty="0"/>
              <a:t>International Journal of Educational Reform</a:t>
            </a:r>
            <a:r>
              <a:rPr lang="en-US" dirty="0"/>
              <a:t>, </a:t>
            </a:r>
            <a:r>
              <a:rPr lang="en-US" i="1" dirty="0"/>
              <a:t>34</a:t>
            </a:r>
            <a:r>
              <a:rPr lang="en-US" dirty="0"/>
              <a:t>(1), 21–42. </a:t>
            </a:r>
            <a:r>
              <a:rPr lang="en-US" dirty="0">
                <a:hlinkClick r:id="rId6"/>
              </a:rPr>
              <a:t>https://doi.org/10.1177/10567879221106715</a:t>
            </a:r>
            <a:endParaRPr lang="en-US" dirty="0"/>
          </a:p>
          <a:p>
            <a:pPr marL="457200" indent="-457200">
              <a:buAutoNum type="arabicPeriod" startAt="4"/>
            </a:pPr>
            <a:r>
              <a:rPr lang="en-US" dirty="0"/>
              <a:t>Watts, K. J., O’Connor, M., Johnson, C. E., Breen, L. J., Kane, R. T., Choules, K., Doyle, C., Buchanan, G., &amp; Yuen, K. (2021). Mindfulness-based compassion training for health professionals providing end-of-life care: Impact, feasibility, and acceptability. Journal of Palliative Medicine, 24(9), 1364–1374. </a:t>
            </a:r>
            <a:r>
              <a:rPr lang="en-US" dirty="0">
                <a:hlinkClick r:id="rId7"/>
              </a:rPr>
              <a:t>https://doi.org/10.1089/jpm.2020.0358</a:t>
            </a:r>
            <a:endParaRPr lang="en-US" dirty="0"/>
          </a:p>
          <a:p>
            <a:pPr marL="457200" indent="-457200">
              <a:buAutoNum type="arabicPeriod" startAt="5"/>
            </a:pPr>
            <a:r>
              <a:rPr lang="en-US" dirty="0"/>
              <a:t>Williams, A. M., &amp; Williams, N. J. (2023). Using a cognitive framework with nurses to manage stress. Journal of Evaluation in Clinical Practice, 29(2), 282–291. </a:t>
            </a:r>
            <a:r>
              <a:rPr lang="en-US" u="sng" dirty="0">
                <a:hlinkClick r:id="rId8"/>
              </a:rPr>
              <a:t>https://doi.org/10.1111/jep.13763</a:t>
            </a:r>
            <a:endParaRPr lang="en-US" u="sng" dirty="0"/>
          </a:p>
          <a:p>
            <a:pPr marL="514350" indent="-514350">
              <a:buAutoNum type="arabicPeriod" startAt="5"/>
            </a:pPr>
            <a:endParaRPr lang="en-US" sz="2800" b="1" dirty="0">
              <a:solidFill>
                <a:srgbClr val="000000"/>
              </a:solidFill>
              <a:latin typeface="Arial"/>
              <a:cs typeface="Arial"/>
            </a:endParaRPr>
          </a:p>
          <a:p>
            <a:pPr>
              <a:lnSpc>
                <a:spcPts val="3360"/>
              </a:lnSpc>
              <a:spcAft>
                <a:spcPts val="1000"/>
              </a:spcAft>
            </a:pPr>
            <a:r>
              <a:rPr lang="en-US" sz="2800" b="1" dirty="0">
                <a:solidFill>
                  <a:srgbClr val="000000"/>
                </a:solidFill>
                <a:latin typeface="Arial"/>
                <a:cs typeface="Arial"/>
              </a:rPr>
              <a:t>Acknowledgements</a:t>
            </a:r>
          </a:p>
          <a:p>
            <a:pPr>
              <a:spcAft>
                <a:spcPts val="1000"/>
              </a:spcAft>
            </a:pPr>
            <a:r>
              <a:rPr lang="en-US" sz="1800" dirty="0">
                <a:solidFill>
                  <a:srgbClr val="000000"/>
                </a:solidFill>
                <a:latin typeface="Arial"/>
                <a:cs typeface="Arial"/>
              </a:rPr>
              <a:t>We would like to thank </a:t>
            </a:r>
            <a:r>
              <a:rPr lang="en-US" sz="1800" dirty="0" err="1">
                <a:solidFill>
                  <a:srgbClr val="000000"/>
                </a:solidFill>
                <a:latin typeface="Arial"/>
                <a:cs typeface="Arial"/>
              </a:rPr>
              <a:t>Tarmera</a:t>
            </a:r>
            <a:r>
              <a:rPr lang="en-US" sz="1800" dirty="0">
                <a:solidFill>
                  <a:srgbClr val="000000"/>
                </a:solidFill>
                <a:latin typeface="Arial"/>
                <a:cs typeface="Arial"/>
              </a:rPr>
              <a:t> Pearson our char for this project, April Messer our project committee member, the nurses of the Elizabeth House for their participation, and Western Carlina’s School of Nursing. </a:t>
            </a:r>
          </a:p>
          <a:p>
            <a:pPr>
              <a:spcAft>
                <a:spcPts val="1000"/>
              </a:spcAft>
            </a:pPr>
            <a:endParaRPr lang="en-US" sz="2800" b="1" dirty="0">
              <a:solidFill>
                <a:srgbClr val="000000"/>
              </a:solidFill>
              <a:latin typeface="Arial"/>
              <a:cs typeface="Arial"/>
            </a:endParaRPr>
          </a:p>
          <a:p>
            <a:pPr lvl="0" defTabSz="2194560">
              <a:lnSpc>
                <a:spcPts val="3360"/>
              </a:lnSpc>
              <a:spcAft>
                <a:spcPts val="1000"/>
              </a:spcAft>
            </a:pPr>
            <a:r>
              <a:rPr lang="en-US" sz="2800" b="1" dirty="0">
                <a:solidFill>
                  <a:srgbClr val="000000"/>
                </a:solidFill>
                <a:latin typeface="Arial"/>
                <a:cs typeface="Arial"/>
              </a:rPr>
              <a:t>Affiliate logos</a:t>
            </a:r>
            <a:endParaRPr lang="en-US" sz="1800" i="1" dirty="0">
              <a:solidFill>
                <a:srgbClr val="000000"/>
              </a:solidFill>
              <a:latin typeface="Arial"/>
              <a:cs typeface="Arial"/>
            </a:endParaRPr>
          </a:p>
        </p:txBody>
      </p:sp>
      <p:pic>
        <p:nvPicPr>
          <p:cNvPr id="11" name="Picture 10">
            <a:extLst>
              <a:ext uri="{FF2B5EF4-FFF2-40B4-BE49-F238E27FC236}">
                <a16:creationId xmlns:a16="http://schemas.microsoft.com/office/drawing/2014/main" id="{D478E1DA-B680-9AE8-9093-86C24C42FD26}"/>
              </a:ext>
            </a:extLst>
          </p:cNvPr>
          <p:cNvPicPr>
            <a:picLocks noChangeAspect="1"/>
          </p:cNvPicPr>
          <p:nvPr/>
        </p:nvPicPr>
        <p:blipFill>
          <a:blip r:embed="rId9"/>
          <a:stretch>
            <a:fillRect/>
          </a:stretch>
        </p:blipFill>
        <p:spPr>
          <a:xfrm>
            <a:off x="12051536" y="17445341"/>
            <a:ext cx="3895092" cy="8820791"/>
          </a:xfrm>
          <a:prstGeom prst="rect">
            <a:avLst/>
          </a:prstGeom>
        </p:spPr>
      </p:pic>
      <p:pic>
        <p:nvPicPr>
          <p:cNvPr id="18" name="Picture 17">
            <a:extLst>
              <a:ext uri="{FF2B5EF4-FFF2-40B4-BE49-F238E27FC236}">
                <a16:creationId xmlns:a16="http://schemas.microsoft.com/office/drawing/2014/main" id="{88EEB9F5-A133-9CC1-682D-E81D2EAB65EC}"/>
              </a:ext>
            </a:extLst>
          </p:cNvPr>
          <p:cNvPicPr>
            <a:picLocks noChangeAspect="1"/>
          </p:cNvPicPr>
          <p:nvPr/>
        </p:nvPicPr>
        <p:blipFill>
          <a:blip r:embed="rId10"/>
          <a:stretch>
            <a:fillRect/>
          </a:stretch>
        </p:blipFill>
        <p:spPr>
          <a:xfrm>
            <a:off x="15911569" y="17280596"/>
            <a:ext cx="3895087" cy="8922468"/>
          </a:xfrm>
          <a:prstGeom prst="rect">
            <a:avLst/>
          </a:prstGeom>
        </p:spPr>
      </p:pic>
      <p:pic>
        <p:nvPicPr>
          <p:cNvPr id="33" name="Picture 32">
            <a:extLst>
              <a:ext uri="{FF2B5EF4-FFF2-40B4-BE49-F238E27FC236}">
                <a16:creationId xmlns:a16="http://schemas.microsoft.com/office/drawing/2014/main" id="{7D38F3AE-828E-2245-D509-14D61D2FAFFA}"/>
              </a:ext>
            </a:extLst>
          </p:cNvPr>
          <p:cNvPicPr>
            <a:picLocks noChangeAspect="1"/>
          </p:cNvPicPr>
          <p:nvPr/>
        </p:nvPicPr>
        <p:blipFill>
          <a:blip r:embed="rId11"/>
          <a:stretch>
            <a:fillRect/>
          </a:stretch>
        </p:blipFill>
        <p:spPr>
          <a:xfrm>
            <a:off x="22681438" y="17080863"/>
            <a:ext cx="7840493" cy="7218832"/>
          </a:xfrm>
          <a:prstGeom prst="rect">
            <a:avLst/>
          </a:prstGeom>
        </p:spPr>
      </p:pic>
      <p:pic>
        <p:nvPicPr>
          <p:cNvPr id="35" name="Picture 34">
            <a:extLst>
              <a:ext uri="{FF2B5EF4-FFF2-40B4-BE49-F238E27FC236}">
                <a16:creationId xmlns:a16="http://schemas.microsoft.com/office/drawing/2014/main" id="{3C398A51-F355-DE74-6210-E490F756D7B1}"/>
              </a:ext>
            </a:extLst>
          </p:cNvPr>
          <p:cNvPicPr>
            <a:picLocks noChangeAspect="1"/>
          </p:cNvPicPr>
          <p:nvPr/>
        </p:nvPicPr>
        <p:blipFill>
          <a:blip r:embed="rId12"/>
          <a:stretch>
            <a:fillRect/>
          </a:stretch>
        </p:blipFill>
        <p:spPr>
          <a:xfrm>
            <a:off x="24464797" y="24299695"/>
            <a:ext cx="5496003" cy="6944948"/>
          </a:xfrm>
          <a:prstGeom prst="rect">
            <a:avLst/>
          </a:prstGeom>
        </p:spPr>
      </p:pic>
      <p:pic>
        <p:nvPicPr>
          <p:cNvPr id="39" name="Picture 38">
            <a:extLst>
              <a:ext uri="{FF2B5EF4-FFF2-40B4-BE49-F238E27FC236}">
                <a16:creationId xmlns:a16="http://schemas.microsoft.com/office/drawing/2014/main" id="{A441C2C0-3B5A-DAAB-5354-3F0DF6DFBEAE}"/>
              </a:ext>
            </a:extLst>
          </p:cNvPr>
          <p:cNvPicPr>
            <a:picLocks noChangeAspect="1"/>
          </p:cNvPicPr>
          <p:nvPr/>
        </p:nvPicPr>
        <p:blipFill>
          <a:blip r:embed="rId13"/>
          <a:stretch>
            <a:fillRect/>
          </a:stretch>
        </p:blipFill>
        <p:spPr>
          <a:xfrm>
            <a:off x="33324038" y="27857149"/>
            <a:ext cx="4010719" cy="1766519"/>
          </a:xfrm>
          <a:prstGeom prst="rect">
            <a:avLst/>
          </a:prstGeom>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2" ma:contentTypeDescription="Create a new document." ma:contentTypeScope="" ma:versionID="b4d4d0479e09f0d8d62b1a10033de0a9">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29a06ee0f7841c76656f6a123def511"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197B0F-3923-48FD-AD67-F746CC39CA58}"/>
</file>

<file path=customXml/itemProps2.xml><?xml version="1.0" encoding="utf-8"?>
<ds:datastoreItem xmlns:ds="http://schemas.openxmlformats.org/officeDocument/2006/customXml" ds:itemID="{F160711D-EBE3-47DE-8CE3-6A31EF733742}"/>
</file>

<file path=customXml/itemProps3.xml><?xml version="1.0" encoding="utf-8"?>
<ds:datastoreItem xmlns:ds="http://schemas.openxmlformats.org/officeDocument/2006/customXml" ds:itemID="{15A35921-6E28-42C4-885A-B998BF670684}"/>
</file>

<file path=docProps/app.xml><?xml version="1.0" encoding="utf-8"?>
<Properties xmlns="http://schemas.openxmlformats.org/officeDocument/2006/extended-properties" xmlns:vt="http://schemas.openxmlformats.org/officeDocument/2006/docPropsVTypes">
  <TotalTime>448</TotalTime>
  <Words>952</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Kenzie Bailey</cp:lastModifiedBy>
  <cp:revision>32</cp:revision>
  <dcterms:created xsi:type="dcterms:W3CDTF">2018-03-07T15:08:45Z</dcterms:created>
  <dcterms:modified xsi:type="dcterms:W3CDTF">2026-03-06T14:30:23Z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2026-03-05T13:41:09Z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f23a101f-d556-4a2b-abf7-0ca3401d7f37</vt:lpwstr>
  </property>
  <property fmtid="{D5CDD505-2E9C-101B-9397-08002B2CF9AE}" pid="8" name="MSIP_Label_8d321b5f-a4ea-42e4-9273-2f91b9a1a708_ContentBits">
    <vt:lpwstr>0</vt:lpwstr>
  </property>
  <property fmtid="{D5CDD505-2E9C-101B-9397-08002B2CF9AE}" pid="9" name="MSIP_Label_8d321b5f-a4ea-42e4-9273-2f91b9a1a708_Tag">
    <vt:lpwstr>10, 3, 0, 1</vt:lpwstr>
  </property>
  <property fmtid="{D5CDD505-2E9C-101B-9397-08002B2CF9AE}" pid="10" name="ContentTypeId">
    <vt:lpwstr>0x010100A4F00AF83DCA604EA35A9588C58BF52F</vt:lpwstr>
  </property>
</Properties>
</file>