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8" r:id="rId5"/>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3" autoAdjust="0"/>
    <p:restoredTop sz="93741" autoAdjust="0"/>
  </p:normalViewPr>
  <p:slideViewPr>
    <p:cSldViewPr snapToGrid="0" snapToObjects="1" showGuides="1">
      <p:cViewPr>
        <p:scale>
          <a:sx n="26" d="100"/>
          <a:sy n="26" d="100"/>
        </p:scale>
        <p:origin x="1504" y="128"/>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Roche" userId="S::kroche@wcu.edu::741ef907-2470-4d8b-b8c3-8d24bc075822" providerId="AD" clId="Web-{C3B8B711-F0D5-45CB-B1E5-5A618B6AD22D}"/>
    <pc:docChg chg="mod">
      <pc:chgData name="Kate Roche" userId="S::kroche@wcu.edu::741ef907-2470-4d8b-b8c3-8d24bc075822" providerId="AD" clId="Web-{C3B8B711-F0D5-45CB-B1E5-5A618B6AD22D}" dt="2026-03-17T14:34:37.431"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0185D-8436-D74C-8238-691D25228676}" type="datetimeFigureOut">
              <a:rPr lang="en-US" smtClean="0"/>
              <a:t>3/17/2026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E670B-0E93-EB49-BD46-AAF41ED2E4C7}" type="slidenum">
              <a:rPr lang="en-US" smtClean="0"/>
              <a:t>‹#›</a:t>
            </a:fld>
            <a:endParaRPr lang="en-US"/>
          </a:p>
        </p:txBody>
      </p:sp>
    </p:spTree>
    <p:extLst>
      <p:ext uri="{BB962C8B-B14F-4D97-AF65-F5344CB8AC3E}">
        <p14:creationId xmlns:p14="http://schemas.microsoft.com/office/powerpoint/2010/main" val="198416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7E670B-0E93-EB49-BD46-AAF41ED2E4C7}" type="slidenum">
              <a:rPr lang="en-US" smtClean="0"/>
              <a:t>1</a:t>
            </a:fld>
            <a:endParaRPr lang="en-US"/>
          </a:p>
        </p:txBody>
      </p:sp>
    </p:spTree>
    <p:extLst>
      <p:ext uri="{BB962C8B-B14F-4D97-AF65-F5344CB8AC3E}">
        <p14:creationId xmlns:p14="http://schemas.microsoft.com/office/powerpoint/2010/main" val="240681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3/17/2026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30175200"/>
            <a:ext cx="43891200" cy="2743200"/>
          </a:xfrm>
          <a:prstGeom prst="rect">
            <a:avLst/>
          </a:prstGeom>
        </p:spPr>
      </p:pic>
      <p:pic>
        <p:nvPicPr>
          <p:cNvPr id="5" name="Picture 4"/>
          <p:cNvPicPr>
            <a:picLocks noChangeAspect="1"/>
          </p:cNvPicPr>
          <p:nvPr/>
        </p:nvPicPr>
        <p:blipFill>
          <a:blip r:embed="rId4"/>
          <a:stretch>
            <a:fillRect/>
          </a:stretch>
        </p:blipFill>
        <p:spPr>
          <a:xfrm>
            <a:off x="1000591" y="30810256"/>
            <a:ext cx="3609975" cy="1476375"/>
          </a:xfrm>
          <a:prstGeom prst="rect">
            <a:avLst/>
          </a:prstGeom>
        </p:spPr>
      </p:pic>
      <p:sp>
        <p:nvSpPr>
          <p:cNvPr id="9" name="object 2"/>
          <p:cNvSpPr txBox="1">
            <a:spLocks/>
          </p:cNvSpPr>
          <p:nvPr/>
        </p:nvSpPr>
        <p:spPr>
          <a:xfrm>
            <a:off x="1377950" y="706780"/>
            <a:ext cx="36569649"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10000" kern="0" dirty="0">
                <a:solidFill>
                  <a:schemeClr val="tx1"/>
                </a:solidFill>
              </a:rPr>
              <a:t>En las </a:t>
            </a:r>
            <a:r>
              <a:rPr lang="en-US" sz="10000" kern="0" dirty="0" err="1">
                <a:solidFill>
                  <a:schemeClr val="tx1"/>
                </a:solidFill>
              </a:rPr>
              <a:t>Afueras</a:t>
            </a:r>
            <a:r>
              <a:rPr lang="en-US" sz="10000" kern="0" dirty="0">
                <a:solidFill>
                  <a:schemeClr val="tx1"/>
                </a:solidFill>
              </a:rPr>
              <a:t>: A Qualitative Analysis of Spanish-speaking Caregiver Perspectives in Rural Spaces</a:t>
            </a:r>
          </a:p>
        </p:txBody>
      </p:sp>
      <p:sp>
        <p:nvSpPr>
          <p:cNvPr id="10" name="object 3"/>
          <p:cNvSpPr txBox="1"/>
          <p:nvPr/>
        </p:nvSpPr>
        <p:spPr>
          <a:xfrm>
            <a:off x="1377950" y="2748894"/>
            <a:ext cx="32918400" cy="1420893"/>
          </a:xfrm>
          <a:prstGeom prst="rect">
            <a:avLst/>
          </a:prstGeom>
        </p:spPr>
        <p:txBody>
          <a:bodyPr vert="horz" wrap="square" lIns="0" tIns="0" rIns="0" bIns="0" rtlCol="0">
            <a:noAutofit/>
          </a:bodyPr>
          <a:lstStyle/>
          <a:p>
            <a:pPr>
              <a:lnSpc>
                <a:spcPts val="6024"/>
              </a:lnSpc>
            </a:pPr>
            <a:r>
              <a:rPr lang="en-US" sz="5000" spc="-142" dirty="0">
                <a:latin typeface="Arial"/>
                <a:cs typeface="Arial"/>
              </a:rPr>
              <a:t>Lindsey Morgan, Rebecca Pechmann, </a:t>
            </a:r>
            <a:r>
              <a:rPr lang="en-US" sz="5000" spc="-142" dirty="0" err="1">
                <a:latin typeface="Arial"/>
                <a:cs typeface="Arial"/>
              </a:rPr>
              <a:t>Allem</a:t>
            </a:r>
            <a:r>
              <a:rPr lang="en-US" sz="5000" spc="-142" dirty="0">
                <a:latin typeface="Arial"/>
                <a:cs typeface="Arial"/>
              </a:rPr>
              <a:t> Rojas, Mary Wofford </a:t>
            </a:r>
            <a:endParaRPr sz="5000" dirty="0">
              <a:latin typeface="Arial"/>
              <a:cs typeface="Arial"/>
            </a:endParaRPr>
          </a:p>
        </p:txBody>
      </p:sp>
      <p:sp>
        <p:nvSpPr>
          <p:cNvPr id="13" name="object 4"/>
          <p:cNvSpPr txBox="1"/>
          <p:nvPr/>
        </p:nvSpPr>
        <p:spPr>
          <a:xfrm>
            <a:off x="1342033" y="5450147"/>
            <a:ext cx="9253728" cy="24093283"/>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lang="en-US" sz="4000" b="1" dirty="0">
                <a:solidFill>
                  <a:srgbClr val="231F20"/>
                </a:solidFill>
                <a:latin typeface="Arial"/>
                <a:cs typeface="Arial"/>
              </a:rPr>
              <a:t>Research Questions</a:t>
            </a:r>
            <a:endParaRPr sz="4000" b="1" dirty="0">
              <a:solidFill>
                <a:srgbClr val="231F20"/>
              </a:solidFill>
              <a:latin typeface="Arial"/>
              <a:cs typeface="Arial"/>
            </a:endParaRPr>
          </a:p>
          <a:p>
            <a:pPr marR="11088">
              <a:lnSpc>
                <a:spcPts val="3600"/>
              </a:lnSpc>
              <a:spcAft>
                <a:spcPts val="1600"/>
              </a:spcAft>
            </a:pPr>
            <a:r>
              <a:rPr lang="en-US" sz="2800" spc="22" dirty="0">
                <a:solidFill>
                  <a:srgbClr val="231F20"/>
                </a:solidFill>
                <a:latin typeface="Arial"/>
                <a:cs typeface="Arial"/>
              </a:rPr>
              <a:t>RQ1: What are the</a:t>
            </a:r>
            <a:r>
              <a:rPr lang="en-US" sz="2800" b="1" spc="22" dirty="0">
                <a:solidFill>
                  <a:srgbClr val="231F20"/>
                </a:solidFill>
                <a:latin typeface="Arial"/>
                <a:cs typeface="Arial"/>
              </a:rPr>
              <a:t> challenges </a:t>
            </a:r>
            <a:r>
              <a:rPr lang="en-US" sz="2800" spc="22" dirty="0">
                <a:solidFill>
                  <a:srgbClr val="231F20"/>
                </a:solidFill>
                <a:latin typeface="Arial"/>
                <a:cs typeface="Arial"/>
              </a:rPr>
              <a:t>in accessing speech and language services faced by rural Latine families whose children have communication-related disabilities?</a:t>
            </a:r>
          </a:p>
          <a:p>
            <a:pPr marR="11088">
              <a:lnSpc>
                <a:spcPts val="3600"/>
              </a:lnSpc>
              <a:spcAft>
                <a:spcPts val="1600"/>
              </a:spcAft>
            </a:pPr>
            <a:r>
              <a:rPr lang="en-US" sz="2800" spc="22" dirty="0">
                <a:solidFill>
                  <a:srgbClr val="231F20"/>
                </a:solidFill>
                <a:latin typeface="Arial"/>
                <a:cs typeface="Arial"/>
              </a:rPr>
              <a:t>RQ2: Taking into account the framework of </a:t>
            </a:r>
            <a:r>
              <a:rPr lang="en-US" sz="2800" b="1" spc="22" dirty="0">
                <a:solidFill>
                  <a:srgbClr val="231F20"/>
                </a:solidFill>
                <a:latin typeface="Arial"/>
                <a:cs typeface="Arial"/>
              </a:rPr>
              <a:t>rural cultural wealth</a:t>
            </a:r>
            <a:r>
              <a:rPr lang="en-US" sz="2800" spc="22" dirty="0">
                <a:solidFill>
                  <a:srgbClr val="231F20"/>
                </a:solidFill>
                <a:latin typeface="Arial"/>
                <a:cs typeface="Arial"/>
              </a:rPr>
              <a:t>, how does the </a:t>
            </a:r>
            <a:r>
              <a:rPr lang="en-US" sz="2800" b="1" spc="22" dirty="0">
                <a:solidFill>
                  <a:srgbClr val="231F20"/>
                </a:solidFill>
                <a:latin typeface="Arial"/>
                <a:cs typeface="Arial"/>
              </a:rPr>
              <a:t>rural environment </a:t>
            </a:r>
            <a:r>
              <a:rPr lang="en-US" sz="2800" spc="22" dirty="0">
                <a:solidFill>
                  <a:srgbClr val="231F20"/>
                </a:solidFill>
                <a:latin typeface="Arial"/>
                <a:cs typeface="Arial"/>
              </a:rPr>
              <a:t>affect Latine experiences in speech and language services?</a:t>
            </a:r>
          </a:p>
          <a:p>
            <a:pPr marR="11088">
              <a:lnSpc>
                <a:spcPts val="3600"/>
              </a:lnSpc>
              <a:spcAft>
                <a:spcPts val="1600"/>
              </a:spcAft>
            </a:pPr>
            <a:r>
              <a:rPr lang="en-US" sz="2800" spc="22" dirty="0">
                <a:solidFill>
                  <a:srgbClr val="231F20"/>
                </a:solidFill>
                <a:latin typeface="Arial"/>
                <a:cs typeface="Arial"/>
              </a:rPr>
              <a:t>Objective: Discuss </a:t>
            </a:r>
            <a:r>
              <a:rPr lang="en-US" sz="2800" b="1" spc="22" dirty="0">
                <a:solidFill>
                  <a:srgbClr val="231F20"/>
                </a:solidFill>
                <a:latin typeface="Arial"/>
                <a:cs typeface="Arial"/>
              </a:rPr>
              <a:t>clinical considerations </a:t>
            </a:r>
            <a:r>
              <a:rPr lang="en-US" sz="2800" spc="22" dirty="0">
                <a:solidFill>
                  <a:srgbClr val="231F20"/>
                </a:solidFill>
                <a:latin typeface="Arial"/>
                <a:cs typeface="Arial"/>
              </a:rPr>
              <a:t>for rural Latine families whose children access communication related services.</a:t>
            </a:r>
          </a:p>
          <a:p>
            <a:pPr marR="11088">
              <a:lnSpc>
                <a:spcPts val="3600"/>
              </a:lnSpc>
              <a:spcAft>
                <a:spcPts val="1600"/>
              </a:spcAft>
            </a:pPr>
            <a:endParaRPr lang="en-US" sz="2800" spc="22" dirty="0">
              <a:solidFill>
                <a:srgbClr val="231F20"/>
              </a:solidFill>
              <a:latin typeface="Arial"/>
              <a:cs typeface="Arial"/>
            </a:endParaRPr>
          </a:p>
          <a:p>
            <a:pPr marR="11088">
              <a:lnSpc>
                <a:spcPts val="4000"/>
              </a:lnSpc>
              <a:spcAft>
                <a:spcPts val="1200"/>
              </a:spcAft>
            </a:pPr>
            <a:r>
              <a:rPr lang="en-US" sz="4000" b="1" spc="22" dirty="0">
                <a:solidFill>
                  <a:srgbClr val="231F20"/>
                </a:solidFill>
                <a:latin typeface="Arial"/>
                <a:cs typeface="Arial"/>
              </a:rPr>
              <a:t>Methods</a:t>
            </a:r>
          </a:p>
          <a:p>
            <a:pPr marR="11088">
              <a:lnSpc>
                <a:spcPts val="3600"/>
              </a:lnSpc>
              <a:spcAft>
                <a:spcPts val="1600"/>
              </a:spcAft>
            </a:pPr>
            <a:r>
              <a:rPr lang="en-US" sz="2800" spc="22" dirty="0">
                <a:solidFill>
                  <a:srgbClr val="231F20"/>
                </a:solidFill>
                <a:latin typeface="Arial"/>
                <a:cs typeface="Arial"/>
              </a:rPr>
              <a:t>Participants: n=9 caregivers of children with diverse communication related disabilities (e.g., severe expressive delay, Autism spectrum disorder, Down syndrome, etc.)</a:t>
            </a:r>
          </a:p>
          <a:p>
            <a:pPr marR="11088">
              <a:lnSpc>
                <a:spcPts val="3600"/>
              </a:lnSpc>
              <a:spcAft>
                <a:spcPts val="1600"/>
              </a:spcAft>
            </a:pPr>
            <a:r>
              <a:rPr lang="en-US" sz="2800" b="1" spc="22" dirty="0">
                <a:solidFill>
                  <a:srgbClr val="231F20"/>
                </a:solidFill>
                <a:latin typeface="Arial"/>
                <a:cs typeface="Arial"/>
              </a:rPr>
              <a:t>Inclusion criteria:</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Spanish-speaking mothers of children aged 1-7</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First generation immigrants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Residents of rural Western North Carolina</a:t>
            </a:r>
          </a:p>
          <a:p>
            <a:pPr marR="11088">
              <a:lnSpc>
                <a:spcPts val="3600"/>
              </a:lnSpc>
              <a:spcAft>
                <a:spcPts val="1600"/>
              </a:spcAft>
            </a:pPr>
            <a:r>
              <a:rPr lang="en-US" sz="2800" b="1" spc="22" dirty="0">
                <a:solidFill>
                  <a:srgbClr val="231F20"/>
                </a:solidFill>
                <a:latin typeface="Arial"/>
                <a:cs typeface="Arial"/>
              </a:rPr>
              <a:t>Data Collection &amp; Analysis: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Two semi-structured, individual interviews (initial and final) 10-20 minutes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Four focus groups across four topic areas related to speech and language services, 50-75 minutes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A bottom-up qualitative analysis to allow themes to emerge from the data using Delve software</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Identification of raw units organized into themes and subthemes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Themes examined for clarity, relevance, and value to the field and clinicians</a:t>
            </a:r>
          </a:p>
          <a:p>
            <a:pPr marR="11088">
              <a:lnSpc>
                <a:spcPts val="3600"/>
              </a:lnSpc>
              <a:spcAft>
                <a:spcPts val="1600"/>
              </a:spcAft>
            </a:pPr>
            <a:endParaRPr lang="en-US" sz="2800" spc="22" dirty="0">
              <a:solidFill>
                <a:srgbClr val="231F20"/>
              </a:solidFill>
              <a:latin typeface="Arial"/>
              <a:cs typeface="Arial"/>
            </a:endParaRPr>
          </a:p>
          <a:p>
            <a:pPr marR="11088">
              <a:lnSpc>
                <a:spcPts val="3600"/>
              </a:lnSpc>
              <a:spcAft>
                <a:spcPts val="1600"/>
              </a:spcAft>
            </a:pPr>
            <a:endParaRPr lang="en-US" sz="2800" spc="22" dirty="0">
              <a:solidFill>
                <a:srgbClr val="231F20"/>
              </a:solidFill>
              <a:latin typeface="Arial"/>
              <a:cs typeface="Arial"/>
            </a:endParaRPr>
          </a:p>
        </p:txBody>
      </p:sp>
      <p:grpSp>
        <p:nvGrpSpPr>
          <p:cNvPr id="11" name="Group 10"/>
          <p:cNvGrpSpPr/>
          <p:nvPr/>
        </p:nvGrpSpPr>
        <p:grpSpPr>
          <a:xfrm>
            <a:off x="11273431" y="5545967"/>
            <a:ext cx="21272502" cy="23781508"/>
            <a:chOff x="11309348" y="6007774"/>
            <a:chExt cx="21272502" cy="25379740"/>
          </a:xfrm>
        </p:grpSpPr>
        <p:sp>
          <p:nvSpPr>
            <p:cNvPr id="14" name="object 140"/>
            <p:cNvSpPr/>
            <p:nvPr/>
          </p:nvSpPr>
          <p:spPr>
            <a:xfrm>
              <a:off x="11309348"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grpSp>
      <p:sp>
        <p:nvSpPr>
          <p:cNvPr id="21" name="object 4"/>
          <p:cNvSpPr txBox="1"/>
          <p:nvPr/>
        </p:nvSpPr>
        <p:spPr>
          <a:xfrm>
            <a:off x="12002921" y="5608525"/>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Background </a:t>
            </a:r>
          </a:p>
          <a:p>
            <a:pPr>
              <a:lnSpc>
                <a:spcPts val="4000"/>
              </a:lnSpc>
              <a:spcAft>
                <a:spcPts val="1200"/>
              </a:spcAft>
            </a:pPr>
            <a:r>
              <a:rPr lang="en-US" sz="2800" spc="22" dirty="0">
                <a:solidFill>
                  <a:srgbClr val="231F20"/>
                </a:solidFill>
                <a:latin typeface="Arial"/>
                <a:cs typeface="Arial"/>
              </a:rPr>
              <a:t>Caregiver perspectives are essential for Evidence-Based Practice and culturally responsive intervention.  In rural areas, many monolingual professionals work with multilingual Latine families.</a:t>
            </a:r>
          </a:p>
          <a:p>
            <a:pPr marR="11088">
              <a:lnSpc>
                <a:spcPts val="3600"/>
              </a:lnSpc>
              <a:spcAft>
                <a:spcPts val="1600"/>
              </a:spcAft>
            </a:pPr>
            <a:r>
              <a:rPr lang="en-US" sz="2800" spc="22" dirty="0">
                <a:solidFill>
                  <a:srgbClr val="231F20"/>
                </a:solidFill>
                <a:latin typeface="Arial"/>
                <a:cs typeface="Arial"/>
              </a:rPr>
              <a:t>Rural cultural wealth is a conceptual framework of rurality. It is a strengths-based perspective that recognizes rural resilience through ingenuity, resourcefulness, familism, and community unity (Crumb et al., 2023)</a:t>
            </a:r>
          </a:p>
          <a:p>
            <a:pPr>
              <a:lnSpc>
                <a:spcPts val="4000"/>
              </a:lnSpc>
              <a:spcAft>
                <a:spcPts val="1200"/>
              </a:spcAft>
            </a:pPr>
            <a:endParaRPr lang="en-US" sz="2800" spc="22" dirty="0">
              <a:solidFill>
                <a:srgbClr val="231F20"/>
              </a:solidFill>
              <a:latin typeface="Arial"/>
              <a:cs typeface="Arial"/>
            </a:endParaRPr>
          </a:p>
        </p:txBody>
      </p:sp>
      <p:sp>
        <p:nvSpPr>
          <p:cNvPr id="26" name="object 4"/>
          <p:cNvSpPr txBox="1"/>
          <p:nvPr/>
        </p:nvSpPr>
        <p:spPr>
          <a:xfrm>
            <a:off x="11961518" y="18150901"/>
            <a:ext cx="9253728" cy="9509699"/>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Results: Barriers</a:t>
            </a:r>
          </a:p>
          <a:p>
            <a:pPr>
              <a:lnSpc>
                <a:spcPts val="4000"/>
              </a:lnSpc>
              <a:spcAft>
                <a:spcPts val="1600"/>
              </a:spcAft>
            </a:pPr>
            <a:r>
              <a:rPr lang="en-US" sz="2800" spc="22" dirty="0">
                <a:solidFill>
                  <a:srgbClr val="231F20"/>
                </a:solidFill>
                <a:latin typeface="Arial"/>
                <a:cs typeface="Arial"/>
              </a:rPr>
              <a:t>Many challenges found were related to </a:t>
            </a:r>
            <a:r>
              <a:rPr lang="en-US" sz="2800" b="1" spc="22" dirty="0">
                <a:solidFill>
                  <a:srgbClr val="231F20"/>
                </a:solidFill>
                <a:latin typeface="Arial"/>
                <a:cs typeface="Arial"/>
              </a:rPr>
              <a:t>communication </a:t>
            </a:r>
            <a:r>
              <a:rPr lang="en-US" sz="2800" spc="22" dirty="0">
                <a:solidFill>
                  <a:srgbClr val="231F20"/>
                </a:solidFill>
                <a:latin typeface="Arial"/>
                <a:cs typeface="Arial"/>
              </a:rPr>
              <a:t>and </a:t>
            </a:r>
            <a:r>
              <a:rPr lang="en-US" sz="2800" b="1" spc="22" dirty="0">
                <a:solidFill>
                  <a:srgbClr val="231F20"/>
                </a:solidFill>
                <a:latin typeface="Arial"/>
                <a:cs typeface="Arial"/>
              </a:rPr>
              <a:t>resources</a:t>
            </a:r>
            <a:r>
              <a:rPr lang="en-US" sz="2800" spc="22" dirty="0">
                <a:solidFill>
                  <a:srgbClr val="231F20"/>
                </a:solidFill>
                <a:latin typeface="Arial"/>
                <a:cs typeface="Arial"/>
              </a:rPr>
              <a:t>. Communication challenges included an increased wait time when using an interpreter, lack of regular access to providers in native language, and a lack of explanation of services. Examples of resource challenges were frequency of appointments, distance, expense, lack of transportation, lack of cell signal, and the difficulty of working long hours combined with caregiving. Other challenges noted were legal status, and emotional and mental overload exacerbated by stigma and pressure to assimilate. Other barriers:</a:t>
            </a:r>
          </a:p>
          <a:p>
            <a:pPr marL="457200" indent="-457200">
              <a:spcAft>
                <a:spcPts val="1600"/>
              </a:spcAft>
              <a:buFont typeface="Arial" panose="020B0604020202020204" pitchFamily="34" charset="0"/>
              <a:buChar char="•"/>
            </a:pPr>
            <a:r>
              <a:rPr lang="en-US" sz="2800" spc="22" dirty="0">
                <a:solidFill>
                  <a:srgbClr val="231F20"/>
                </a:solidFill>
                <a:latin typeface="Arial"/>
                <a:cs typeface="Arial"/>
              </a:rPr>
              <a:t>Empathy</a:t>
            </a:r>
          </a:p>
          <a:p>
            <a:pPr marL="457200" indent="-457200">
              <a:spcAft>
                <a:spcPts val="1600"/>
              </a:spcAft>
              <a:buFont typeface="Arial" panose="020B0604020202020204" pitchFamily="34" charset="0"/>
              <a:buChar char="•"/>
            </a:pPr>
            <a:r>
              <a:rPr lang="en-US" sz="2800" spc="22" dirty="0">
                <a:solidFill>
                  <a:srgbClr val="231F20"/>
                </a:solidFill>
                <a:latin typeface="Arial"/>
                <a:cs typeface="Arial"/>
              </a:rPr>
              <a:t>Lack of explanation or communication after diagnosis</a:t>
            </a:r>
          </a:p>
          <a:p>
            <a:pPr marL="457200" indent="-457200">
              <a:spcAft>
                <a:spcPts val="1600"/>
              </a:spcAft>
              <a:buFont typeface="Arial" panose="020B0604020202020204" pitchFamily="34" charset="0"/>
              <a:buChar char="•"/>
            </a:pPr>
            <a:r>
              <a:rPr lang="en-US" sz="2800" spc="22" dirty="0">
                <a:solidFill>
                  <a:srgbClr val="231F20"/>
                </a:solidFill>
                <a:latin typeface="Arial"/>
                <a:cs typeface="Arial"/>
              </a:rPr>
              <a:t>Desire for more family inclusion in intervention </a:t>
            </a:r>
          </a:p>
          <a:p>
            <a:pPr marL="457200" indent="-457200">
              <a:spcAft>
                <a:spcPts val="1600"/>
              </a:spcAft>
              <a:buFont typeface="Arial" panose="020B0604020202020204" pitchFamily="34" charset="0"/>
              <a:buChar char="•"/>
            </a:pPr>
            <a:r>
              <a:rPr lang="en-US" sz="2800" spc="22" dirty="0">
                <a:solidFill>
                  <a:srgbClr val="231F20"/>
                </a:solidFill>
                <a:latin typeface="Arial"/>
                <a:cs typeface="Arial"/>
              </a:rPr>
              <a:t>Hesitation to speak up to school/health care professionals</a:t>
            </a:r>
          </a:p>
          <a:p>
            <a:pPr>
              <a:lnSpc>
                <a:spcPts val="4000"/>
              </a:lnSpc>
              <a:spcAft>
                <a:spcPts val="1600"/>
              </a:spcAft>
            </a:pPr>
            <a:endParaRPr lang="en-US" sz="2800" spc="22" dirty="0">
              <a:solidFill>
                <a:srgbClr val="231F20"/>
              </a:solidFill>
              <a:latin typeface="Arial"/>
              <a:cs typeface="Arial"/>
            </a:endParaRPr>
          </a:p>
        </p:txBody>
      </p:sp>
      <p:sp>
        <p:nvSpPr>
          <p:cNvPr id="27" name="object 107"/>
          <p:cNvSpPr txBox="1"/>
          <p:nvPr/>
        </p:nvSpPr>
        <p:spPr>
          <a:xfrm>
            <a:off x="11961518" y="11739831"/>
            <a:ext cx="9540859" cy="1136524"/>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Table 1: Recognized Barriers and Strengths in Accessing Communication-Related Services</a:t>
            </a:r>
            <a:endParaRPr sz="2800" dirty="0">
              <a:latin typeface="Arial"/>
              <a:cs typeface="Arial"/>
            </a:endParaRPr>
          </a:p>
        </p:txBody>
      </p:sp>
      <p:sp>
        <p:nvSpPr>
          <p:cNvPr id="28" name="object 4"/>
          <p:cNvSpPr txBox="1"/>
          <p:nvPr/>
        </p:nvSpPr>
        <p:spPr>
          <a:xfrm>
            <a:off x="22611517" y="5450150"/>
            <a:ext cx="9253728" cy="11594879"/>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Results: Strengths of Rural Environment</a:t>
            </a:r>
          </a:p>
          <a:p>
            <a:pPr marL="0" marR="0"/>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object 4"/>
          <p:cNvSpPr txBox="1"/>
          <p:nvPr/>
        </p:nvSpPr>
        <p:spPr>
          <a:xfrm>
            <a:off x="33236305" y="5450147"/>
            <a:ext cx="9253728" cy="14542591"/>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Takeaways</a:t>
            </a:r>
          </a:p>
          <a:p>
            <a:pPr marL="0" marR="0"/>
            <a:r>
              <a:rPr lang="en-US" sz="2800" b="1" dirty="0">
                <a:effectLst/>
                <a:latin typeface="Arial" panose="020B0604020202020204" pitchFamily="34" charset="0"/>
                <a:ea typeface="Times New Roman" panose="02020603050405020304" pitchFamily="18" charset="0"/>
                <a:cs typeface="Arial" panose="020B0604020202020204" pitchFamily="34" charset="0"/>
              </a:rPr>
              <a:t>Takeaway 1: </a:t>
            </a:r>
            <a:r>
              <a:rPr lang="en-US" sz="2800" dirty="0">
                <a:effectLst/>
                <a:latin typeface="Arial" panose="020B0604020202020204" pitchFamily="34" charset="0"/>
                <a:ea typeface="Times New Roman" panose="02020603050405020304" pitchFamily="18" charset="0"/>
                <a:cs typeface="Arial" panose="020B0604020202020204" pitchFamily="34" charset="0"/>
              </a:rPr>
              <a:t>Importance of </a:t>
            </a:r>
            <a:r>
              <a:rPr lang="en-US" sz="2800" b="1" dirty="0">
                <a:effectLst/>
                <a:latin typeface="Arial" panose="020B0604020202020204" pitchFamily="34" charset="0"/>
                <a:ea typeface="Times New Roman" panose="02020603050405020304" pitchFamily="18" charset="0"/>
                <a:cs typeface="Arial" panose="020B0604020202020204" pitchFamily="34" charset="0"/>
              </a:rPr>
              <a:t>caregiver inclusion </a:t>
            </a:r>
            <a:r>
              <a:rPr lang="en-US" sz="2800" dirty="0">
                <a:effectLst/>
                <a:latin typeface="Arial" panose="020B0604020202020204" pitchFamily="34" charset="0"/>
                <a:ea typeface="Times New Roman" panose="02020603050405020304" pitchFamily="18" charset="0"/>
                <a:cs typeface="Arial" panose="020B0604020202020204" pitchFamily="34" charset="0"/>
              </a:rPr>
              <a:t>in assessment, goal planning, and intervention.  This </a:t>
            </a:r>
            <a:r>
              <a:rPr lang="en-US" sz="2800" dirty="0">
                <a:latin typeface="Arial" panose="020B0604020202020204" pitchFamily="34" charset="0"/>
                <a:ea typeface="Times New Roman" panose="02020603050405020304" pitchFamily="18" charset="0"/>
                <a:cs typeface="Arial" panose="020B0604020202020204" pitchFamily="34" charset="0"/>
              </a:rPr>
              <a:t>finding is consistent with other work on Latine families receiving SLP services. Irizarry-Pérez et al. (2024) found that including client perspectives was insufficient and that bilingual families sought participation and inclusion in the entire process.</a:t>
            </a:r>
          </a:p>
          <a:p>
            <a:pPr marL="0" marR="0"/>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0" marR="0"/>
            <a:r>
              <a:rPr lang="en-US" sz="2800" b="1" dirty="0">
                <a:effectLst/>
                <a:latin typeface="Arial" panose="020B0604020202020204" pitchFamily="34" charset="0"/>
                <a:ea typeface="Times New Roman" panose="02020603050405020304" pitchFamily="18" charset="0"/>
                <a:cs typeface="Arial" panose="020B0604020202020204" pitchFamily="34" charset="0"/>
              </a:rPr>
              <a:t>Takeaway 2</a:t>
            </a:r>
            <a:r>
              <a:rPr lang="en-US" sz="2800" dirty="0">
                <a:effectLst/>
                <a:latin typeface="Arial" panose="020B0604020202020204" pitchFamily="34" charset="0"/>
                <a:ea typeface="Times New Roman" panose="02020603050405020304" pitchFamily="18" charset="0"/>
                <a:cs typeface="Arial" panose="020B0604020202020204" pitchFamily="34" charset="0"/>
              </a:rPr>
              <a:t>: The present study found that location-specific needs are </a:t>
            </a:r>
            <a:r>
              <a:rPr lang="en-US" sz="2800" b="1" dirty="0">
                <a:effectLst/>
                <a:latin typeface="Arial" panose="020B0604020202020204" pitchFamily="34" charset="0"/>
                <a:ea typeface="Times New Roman" panose="02020603050405020304" pitchFamily="18" charset="0"/>
                <a:cs typeface="Arial" panose="020B0604020202020204" pitchFamily="34" charset="0"/>
              </a:rPr>
              <a:t>diverse</a:t>
            </a:r>
            <a:r>
              <a:rPr lang="en-US" sz="2800" dirty="0">
                <a:effectLst/>
                <a:latin typeface="Arial" panose="020B0604020202020204" pitchFamily="34" charset="0"/>
                <a:ea typeface="Times New Roman" panose="02020603050405020304" pitchFamily="18" charset="0"/>
                <a:cs typeface="Arial" panose="020B0604020202020204" pitchFamily="34" charset="0"/>
              </a:rPr>
              <a:t> and often </a:t>
            </a:r>
            <a:r>
              <a:rPr lang="en-US" sz="2800" b="1" dirty="0">
                <a:effectLst/>
                <a:latin typeface="Arial" panose="020B0604020202020204" pitchFamily="34" charset="0"/>
                <a:ea typeface="Times New Roman" panose="02020603050405020304" pitchFamily="18" charset="0"/>
                <a:cs typeface="Arial" panose="020B0604020202020204" pitchFamily="34" charset="0"/>
              </a:rPr>
              <a:t>contradictory</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yet significant.  </a:t>
            </a:r>
            <a:r>
              <a:rPr lang="en-US" sz="2800" dirty="0">
                <a:effectLst/>
                <a:latin typeface="Arial" panose="020B0604020202020204" pitchFamily="34" charset="0"/>
                <a:ea typeface="Times New Roman" panose="02020603050405020304" pitchFamily="18" charset="0"/>
                <a:cs typeface="Arial" panose="020B0604020202020204" pitchFamily="34" charset="0"/>
              </a:rPr>
              <a:t>Crumb et al. (2023) suggests capitalizing on assets and collaborative engagement in rural spaces. </a:t>
            </a:r>
            <a:r>
              <a:rPr lang="en-US" sz="2800" dirty="0">
                <a:latin typeface="Arial" panose="020B0604020202020204" pitchFamily="34" charset="0"/>
                <a:ea typeface="Times New Roman" panose="02020603050405020304" pitchFamily="18" charset="0"/>
                <a:cs typeface="Arial" panose="020B0604020202020204" pitchFamily="34" charset="0"/>
              </a:rPr>
              <a:t>SLPs should promote person- and family-centered care.  </a:t>
            </a:r>
          </a:p>
          <a:p>
            <a:pPr marL="0" marR="0"/>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0" marR="0"/>
            <a:r>
              <a:rPr lang="en-US" sz="2800" b="1" dirty="0">
                <a:effectLst/>
                <a:latin typeface="Arial" panose="020B0604020202020204" pitchFamily="34" charset="0"/>
                <a:ea typeface="Times New Roman" panose="02020603050405020304" pitchFamily="18" charset="0"/>
                <a:cs typeface="Arial" panose="020B0604020202020204" pitchFamily="34" charset="0"/>
              </a:rPr>
              <a:t>Takeaway 3: </a:t>
            </a:r>
            <a:r>
              <a:rPr lang="en-US" sz="2800" dirty="0">
                <a:effectLst/>
                <a:latin typeface="Arial" panose="020B0604020202020204" pitchFamily="34" charset="0"/>
                <a:ea typeface="Times New Roman" panose="02020603050405020304" pitchFamily="18" charset="0"/>
                <a:cs typeface="Arial" panose="020B0604020202020204" pitchFamily="34" charset="0"/>
              </a:rPr>
              <a:t>SLPs can act as </a:t>
            </a:r>
            <a:r>
              <a:rPr lang="en-US" sz="2800" b="1" dirty="0">
                <a:effectLst/>
                <a:latin typeface="Arial" panose="020B0604020202020204" pitchFamily="34" charset="0"/>
                <a:ea typeface="Times New Roman" panose="02020603050405020304" pitchFamily="18" charset="0"/>
                <a:cs typeface="Arial" panose="020B0604020202020204" pitchFamily="34" charset="0"/>
              </a:rPr>
              <a:t>cultural brokers.  </a:t>
            </a:r>
            <a:r>
              <a:rPr lang="en-US" sz="2800" dirty="0">
                <a:latin typeface="Arial" panose="020B0604020202020204" pitchFamily="34" charset="0"/>
                <a:ea typeface="Times New Roman" panose="02020603050405020304" pitchFamily="18" charset="0"/>
                <a:cs typeface="Arial" panose="020B0604020202020204" pitchFamily="34" charset="0"/>
              </a:rPr>
              <a:t>Rios et al. (2020) reported that Latina mothers reported high levels of stress related to IEP meetings.  They call on providers to connect caregivers to information about special education rights and involve them more in the IEP process (Rios et al., 2020).  The present study suggests that SLPs can work to</a:t>
            </a:r>
            <a:r>
              <a:rPr lang="en-US" sz="2800" dirty="0">
                <a:effectLst/>
                <a:latin typeface="Arial" panose="020B0604020202020204" pitchFamily="34" charset="0"/>
                <a:ea typeface="Times New Roman" panose="02020603050405020304" pitchFamily="18" charset="0"/>
                <a:cs typeface="Arial" panose="020B0604020202020204" pitchFamily="34" charset="0"/>
              </a:rPr>
              <a:t> facilitate access to services, to enhance family participation and impact of services, and to aid in stress management by:</a:t>
            </a:r>
          </a:p>
          <a:p>
            <a:pPr marL="457200" marR="0" indent="-457200">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Connecting parents to local support groups in Spanish</a:t>
            </a:r>
          </a:p>
          <a:p>
            <a:pPr marL="457200" marR="0" indent="-457200">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Hosting advocacy trainings</a:t>
            </a:r>
          </a:p>
          <a:p>
            <a:pPr marL="457200" marR="0" indent="-457200">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Using an interdisciplinary lens</a:t>
            </a:r>
          </a:p>
          <a:p>
            <a:pPr marL="457200" marR="0" indent="-457200">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Arial" panose="020B0604020202020204" pitchFamily="34" charset="0"/>
              </a:rPr>
              <a:t>Providing contextualized care</a:t>
            </a:r>
          </a:p>
          <a:p>
            <a:pPr marL="457200" marR="0" indent="-457200">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r>
              <a:rPr lang="en-US" sz="2800" b="1" dirty="0">
                <a:latin typeface="Arial" panose="020B0604020202020204" pitchFamily="34" charset="0"/>
                <a:ea typeface="Times New Roman" panose="02020603050405020304" pitchFamily="18" charset="0"/>
                <a:cs typeface="Arial" panose="020B0604020202020204" pitchFamily="34" charset="0"/>
              </a:rPr>
              <a:t>Limitations</a:t>
            </a:r>
            <a:r>
              <a:rPr lang="en-US" sz="2800" dirty="0">
                <a:latin typeface="Arial" panose="020B0604020202020204" pitchFamily="34" charset="0"/>
                <a:ea typeface="Times New Roman" panose="02020603050405020304" pitchFamily="18" charset="0"/>
                <a:cs typeface="Arial" panose="020B0604020202020204" pitchFamily="34" charset="0"/>
              </a:rPr>
              <a:t>: Small sample, exploratory nature, attrition, power</a:t>
            </a:r>
          </a:p>
          <a:p>
            <a:pPr marR="0"/>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457200" marR="0" indent="-457200">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457200" marR="0" indent="-457200">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R="0"/>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object 4"/>
          <p:cNvSpPr txBox="1"/>
          <p:nvPr/>
        </p:nvSpPr>
        <p:spPr>
          <a:xfrm>
            <a:off x="33236305" y="20103470"/>
            <a:ext cx="9253728" cy="9439958"/>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a:cs typeface="Arial"/>
              </a:rPr>
              <a:t>Selected References</a:t>
            </a: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Barnard-Brak, L., Morales-Alemán, M. M.,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Tomeny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K., &amp; McWilliam, R. A. (2021). Rural and</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Racial/Ethnic Differences in Children Receiving Early Intervention Services. Family &amp; 	community health, 44(1), 52–58. https://</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doi.org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/10.1097/FCH.0000000000000285</a:t>
            </a: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Crumb, L., Chambers, C., Azano, A., Hands, A.,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Cuthrell</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K., &amp; Avent, M. (2023). Rural cultural </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wealth: Dismantling deficit ideologies of rurality.</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 Journal for Multicultural 	Education, 17</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(2), 	125-138.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doi.org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/10.1108/JME-06-2022-0076</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Irizarry-Pérez, C. D., Bell, L. M., Rodriguez, M. N., &amp; Viramontes, V. (2024). Spanish-Speaking 	Mothers’ Experiences of School-Based Speech Therapy. Language Speech and Hearing 	Services in Schools, 55(3), 629–647. https://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doi.org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/10.1044/2024_lshss-23-00043 </a:t>
            </a:r>
          </a:p>
          <a:p>
            <a:pPr>
              <a:lnSpc>
                <a:spcPct val="115000"/>
              </a:lnSpc>
              <a:spcAft>
                <a:spcPts val="800"/>
              </a:spcAft>
            </a:pPr>
            <a:r>
              <a:rPr lang="en-US" sz="1800" dirty="0">
                <a:effectLst/>
                <a:latin typeface="Times New Roman" panose="02020603050405020304" pitchFamily="18" charset="0"/>
              </a:rPr>
              <a:t>Rios, K., Aleman-Tovar, J., &amp; Burke, M. M. (2020). Special education experiences and stress among 	Latina mothers of children with autism spectrum disorder (ASD). </a:t>
            </a:r>
            <a:r>
              <a:rPr lang="en-US" sz="1800" i="1" dirty="0">
                <a:effectLst/>
                <a:latin typeface="Times New Roman" panose="02020603050405020304" pitchFamily="18" charset="0"/>
              </a:rPr>
              <a:t>Research in Autism Spectrum 	Disorders</a:t>
            </a:r>
            <a:r>
              <a:rPr lang="en-US" sz="1800" dirty="0">
                <a:effectLst/>
                <a:latin typeface="Times New Roman" panose="02020603050405020304" pitchFamily="18" charset="0"/>
              </a:rPr>
              <a:t>, </a:t>
            </a:r>
            <a:r>
              <a:rPr lang="en-US" sz="1800" i="1" dirty="0">
                <a:effectLst/>
                <a:latin typeface="Times New Roman" panose="02020603050405020304" pitchFamily="18" charset="0"/>
              </a:rPr>
              <a:t>73</a:t>
            </a:r>
            <a:r>
              <a:rPr lang="en-US" sz="1800" dirty="0">
                <a:effectLst/>
                <a:latin typeface="Times New Roman" panose="02020603050405020304" pitchFamily="18" charset="0"/>
              </a:rPr>
              <a:t>, 101534. https://doi.org/10.1016/j.rasd.2020.101534</a:t>
            </a:r>
          </a:p>
          <a:p>
            <a:pPr>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Soto-Boykin, X. T., Larson, A. L., Olszewski, A.,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Velury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V., &amp; Feldberg, A. (2021). Who Is 	Centered? A 	Systematic Review of Early Childhood Researchers’ Descriptions of Children and Caregivers 	From Linguistically Minoritized Communities. Topics in Early Childhood Special Education, 	41(1), 18–30.</a:t>
            </a:r>
            <a:endParaRPr lang="en-US" sz="2800" b="1" dirty="0">
              <a:solidFill>
                <a:srgbClr val="000000"/>
              </a:solidFill>
              <a:latin typeface="Arial"/>
              <a:cs typeface="Arial"/>
            </a:endParaRPr>
          </a:p>
          <a:p>
            <a:pPr>
              <a:spcAft>
                <a:spcPts val="1000"/>
              </a:spcAft>
            </a:pPr>
            <a:endParaRPr lang="en-US" sz="2800" b="1" dirty="0">
              <a:solidFill>
                <a:srgbClr val="000000"/>
              </a:solidFill>
              <a:latin typeface="Arial"/>
              <a:cs typeface="Arial"/>
            </a:endParaRPr>
          </a:p>
          <a:p>
            <a:pPr>
              <a:lnSpc>
                <a:spcPts val="3360"/>
              </a:lnSpc>
              <a:spcAft>
                <a:spcPts val="1000"/>
              </a:spcAft>
            </a:pPr>
            <a:r>
              <a:rPr lang="en-US" sz="2800" b="1" dirty="0">
                <a:solidFill>
                  <a:srgbClr val="000000"/>
                </a:solidFill>
                <a:latin typeface="Arial"/>
                <a:cs typeface="Arial"/>
              </a:rPr>
              <a:t>Disclosures</a:t>
            </a:r>
          </a:p>
          <a:p>
            <a:pPr>
              <a:spcAft>
                <a:spcPts val="1000"/>
              </a:spcAft>
            </a:pPr>
            <a:r>
              <a:rPr lang="en-US" sz="1800" dirty="0">
                <a:solidFill>
                  <a:srgbClr val="000000"/>
                </a:solidFill>
                <a:latin typeface="Arial"/>
                <a:cs typeface="Arial"/>
              </a:rPr>
              <a:t>Lindsey Morgan received graduate and research assistantships through WCU.  Rebecca Pechmann received graduate and research assistantships through WCU, and funding through ASHA’s Students Preparing for Academic-Research Careers (SPARC) program. Mary Wofford received funding from </a:t>
            </a:r>
            <a:r>
              <a:rPr lang="en-US" sz="1800" dirty="0" err="1">
                <a:solidFill>
                  <a:srgbClr val="000000"/>
                </a:solidFill>
                <a:latin typeface="Arial"/>
                <a:cs typeface="Arial"/>
              </a:rPr>
              <a:t>ASHFoundation</a:t>
            </a:r>
            <a:r>
              <a:rPr lang="en-US" sz="1800" dirty="0">
                <a:solidFill>
                  <a:srgbClr val="000000"/>
                </a:solidFill>
                <a:latin typeface="Arial"/>
                <a:cs typeface="Arial"/>
              </a:rPr>
              <a:t> New Investigator’s Research Grant and the WCU Provost Scholarly Development Grant to support this research. </a:t>
            </a:r>
          </a:p>
        </p:txBody>
      </p:sp>
      <p:sp>
        <p:nvSpPr>
          <p:cNvPr id="32" name="object 140"/>
          <p:cNvSpPr/>
          <p:nvPr/>
        </p:nvSpPr>
        <p:spPr>
          <a:xfrm rot="5400000" flipH="1">
            <a:off x="21893173" y="-16059458"/>
            <a:ext cx="45719" cy="41147999"/>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30" name="object 3"/>
          <p:cNvSpPr txBox="1"/>
          <p:nvPr/>
        </p:nvSpPr>
        <p:spPr>
          <a:xfrm>
            <a:off x="9607549" y="30677068"/>
            <a:ext cx="32918400" cy="1765090"/>
          </a:xfrm>
          <a:prstGeom prst="rect">
            <a:avLst/>
          </a:prstGeom>
        </p:spPr>
        <p:txBody>
          <a:bodyPr vert="horz" wrap="square" lIns="0" tIns="0" rIns="0" bIns="0" rtlCol="0" anchor="ctr">
            <a:noAutofit/>
          </a:bodyPr>
          <a:lstStyle/>
          <a:p>
            <a:pPr algn="r">
              <a:lnSpc>
                <a:spcPts val="4322"/>
              </a:lnSpc>
            </a:pPr>
            <a:r>
              <a:rPr lang="en-US" sz="3600" i="1" spc="-22" dirty="0">
                <a:solidFill>
                  <a:srgbClr val="C1A775"/>
                </a:solidFill>
                <a:latin typeface="Arial"/>
                <a:cs typeface="Arial"/>
              </a:rPr>
              <a:t>Communication Sciences and Disorders</a:t>
            </a:r>
            <a:endParaRPr sz="3600" dirty="0">
              <a:latin typeface="Arial"/>
              <a:cs typeface="Arial"/>
            </a:endParaRPr>
          </a:p>
        </p:txBody>
      </p:sp>
      <p:pic>
        <p:nvPicPr>
          <p:cNvPr id="8" name="Picture 7">
            <a:extLst>
              <a:ext uri="{FF2B5EF4-FFF2-40B4-BE49-F238E27FC236}">
                <a16:creationId xmlns:a16="http://schemas.microsoft.com/office/drawing/2014/main" id="{B752C785-5648-F756-66B4-5251D5355D57}"/>
              </a:ext>
            </a:extLst>
          </p:cNvPr>
          <p:cNvPicPr>
            <a:picLocks noChangeAspect="1"/>
          </p:cNvPicPr>
          <p:nvPr/>
        </p:nvPicPr>
        <p:blipFill>
          <a:blip r:embed="rId5"/>
          <a:stretch>
            <a:fillRect/>
          </a:stretch>
        </p:blipFill>
        <p:spPr>
          <a:xfrm>
            <a:off x="11811604" y="12687584"/>
            <a:ext cx="9540860" cy="4842831"/>
          </a:xfrm>
          <a:prstGeom prst="rect">
            <a:avLst/>
          </a:prstGeom>
        </p:spPr>
      </p:pic>
      <p:sp>
        <p:nvSpPr>
          <p:cNvPr id="20" name="object 4">
            <a:extLst>
              <a:ext uri="{FF2B5EF4-FFF2-40B4-BE49-F238E27FC236}">
                <a16:creationId xmlns:a16="http://schemas.microsoft.com/office/drawing/2014/main" id="{9F198DFE-96D6-62F2-D8F0-B214D8F3B846}"/>
              </a:ext>
            </a:extLst>
          </p:cNvPr>
          <p:cNvSpPr txBox="1"/>
          <p:nvPr/>
        </p:nvSpPr>
        <p:spPr>
          <a:xfrm>
            <a:off x="22640318" y="18150901"/>
            <a:ext cx="9253728" cy="11913568"/>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0"/>
            <a:r>
              <a:rPr lang="en-US" sz="4000" b="1" dirty="0">
                <a:effectLst/>
                <a:latin typeface="Arial" panose="020B0604020202020204" pitchFamily="34" charset="0"/>
                <a:ea typeface="Times New Roman" panose="02020603050405020304" pitchFamily="18" charset="0"/>
                <a:cs typeface="Arial" panose="020B0604020202020204" pitchFamily="34" charset="0"/>
              </a:rPr>
              <a:t>Discussion</a:t>
            </a:r>
          </a:p>
          <a:p>
            <a:pPr marR="0"/>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pPr marR="0"/>
            <a:r>
              <a:rPr lang="en-US" sz="2800" b="1" dirty="0">
                <a:effectLst/>
                <a:latin typeface="Arial" panose="020B0604020202020204" pitchFamily="34" charset="0"/>
                <a:ea typeface="Times New Roman" panose="02020603050405020304" pitchFamily="18" charset="0"/>
                <a:cs typeface="Arial" panose="020B0604020202020204" pitchFamily="34" charset="0"/>
              </a:rPr>
              <a:t>Ideas about learning two languages: </a:t>
            </a:r>
            <a:r>
              <a:rPr lang="en-US" sz="2800" dirty="0">
                <a:latin typeface="Arial" panose="020B0604020202020204" pitchFamily="34" charset="0"/>
                <a:ea typeface="Times New Roman" panose="02020603050405020304" pitchFamily="18" charset="0"/>
                <a:cs typeface="Arial" panose="020B0604020202020204" pitchFamily="34" charset="0"/>
              </a:rPr>
              <a:t>M</a:t>
            </a:r>
            <a:r>
              <a:rPr lang="en-US" sz="2800" dirty="0">
                <a:effectLst/>
                <a:latin typeface="Arial" panose="020B0604020202020204" pitchFamily="34" charset="0"/>
                <a:ea typeface="Times New Roman" panose="02020603050405020304" pitchFamily="18" charset="0"/>
                <a:cs typeface="Arial" panose="020B0604020202020204" pitchFamily="34" charset="0"/>
              </a:rPr>
              <a:t>ain themes included a lack of communication by health and school professionals about literacy and language learning, lack of resources in native language, desire to simplify child’s life, difficulty of learning AAC and sign language in addition to native and heritage languages.</a:t>
            </a:r>
          </a:p>
          <a:p>
            <a:pPr marR="0"/>
            <a:endParaRPr lang="en-US" sz="2800" dirty="0">
              <a:latin typeface="Arial" panose="020B0604020202020204" pitchFamily="34" charset="0"/>
              <a:ea typeface="Times New Roman" panose="02020603050405020304" pitchFamily="18" charset="0"/>
              <a:cs typeface="Arial" panose="020B0604020202020204" pitchFamily="34" charset="0"/>
            </a:endParaRPr>
          </a:p>
          <a:p>
            <a:pPr marR="0"/>
            <a:r>
              <a:rPr lang="en-US" sz="2800" b="1" dirty="0">
                <a:latin typeface="Arial" panose="020B0604020202020204" pitchFamily="34" charset="0"/>
                <a:ea typeface="Times New Roman" panose="02020603050405020304" pitchFamily="18" charset="0"/>
                <a:cs typeface="Arial" panose="020B0604020202020204" pitchFamily="34" charset="0"/>
              </a:rPr>
              <a:t>Cultural differences</a:t>
            </a:r>
            <a:r>
              <a:rPr lang="en-US" sz="2800" dirty="0">
                <a:latin typeface="Arial" panose="020B0604020202020204" pitchFamily="34" charset="0"/>
                <a:ea typeface="Times New Roman" panose="02020603050405020304" pitchFamily="18" charset="0"/>
                <a:cs typeface="Arial" panose="020B0604020202020204" pitchFamily="34" charset="0"/>
              </a:rPr>
              <a:t>: Parents report a feeling of “</a:t>
            </a:r>
            <a:r>
              <a:rPr lang="en-US" sz="2800" dirty="0" err="1">
                <a:latin typeface="Arial" panose="020B0604020202020204" pitchFamily="34" charset="0"/>
                <a:ea typeface="Times New Roman" panose="02020603050405020304" pitchFamily="18" charset="0"/>
                <a:cs typeface="Arial" panose="020B0604020202020204" pitchFamily="34" charset="0"/>
              </a:rPr>
              <a:t>encierro</a:t>
            </a:r>
            <a:r>
              <a:rPr lang="en-US" sz="2800" dirty="0">
                <a:latin typeface="Arial" panose="020B0604020202020204" pitchFamily="34" charset="0"/>
                <a:ea typeface="Times New Roman" panose="02020603050405020304" pitchFamily="18" charset="0"/>
                <a:cs typeface="Arial" panose="020B0604020202020204" pitchFamily="34" charset="0"/>
              </a:rPr>
              <a:t>”, being closed-off in the United States, and of feeling unwelcome in their child’s school. They also report overall more access to care than in their home countries.</a:t>
            </a:r>
          </a:p>
          <a:p>
            <a:pPr marR="0"/>
            <a:endParaRPr lang="en-US" sz="2800" dirty="0">
              <a:latin typeface="Arial" panose="020B0604020202020204" pitchFamily="34" charset="0"/>
              <a:ea typeface="Times New Roman" panose="02020603050405020304" pitchFamily="18" charset="0"/>
              <a:cs typeface="Arial" panose="020B0604020202020204" pitchFamily="34" charset="0"/>
            </a:endParaRPr>
          </a:p>
          <a:p>
            <a:r>
              <a:rPr lang="en-US" sz="2800" b="1" dirty="0">
                <a:effectLst/>
                <a:latin typeface="Arial" panose="020B0604020202020204" pitchFamily="34" charset="0"/>
                <a:ea typeface="Times New Roman" panose="02020603050405020304" pitchFamily="18" charset="0"/>
                <a:cs typeface="Arial" panose="020B0604020202020204" pitchFamily="34" charset="0"/>
              </a:rPr>
              <a:t>Underlying fears:</a:t>
            </a:r>
          </a:p>
          <a:p>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sz="2800" b="1" dirty="0">
              <a:latin typeface="Arial" panose="020B0604020202020204" pitchFamily="34" charset="0"/>
              <a:ea typeface="Times New Roman" panose="02020603050405020304" pitchFamily="18" charset="0"/>
              <a:cs typeface="Arial" panose="020B0604020202020204" pitchFamily="34" charset="0"/>
            </a:endParaRPr>
          </a:p>
          <a:p>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sz="2800" b="1" dirty="0">
              <a:latin typeface="Arial" panose="020B0604020202020204" pitchFamily="34" charset="0"/>
              <a:ea typeface="Times New Roman" panose="02020603050405020304" pitchFamily="18" charset="0"/>
              <a:cs typeface="Arial" panose="020B0604020202020204" pitchFamily="34" charset="0"/>
            </a:endParaRPr>
          </a:p>
          <a:p>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sz="2800" b="1" dirty="0">
              <a:latin typeface="Arial" panose="020B0604020202020204" pitchFamily="34" charset="0"/>
              <a:ea typeface="Times New Roman" panose="02020603050405020304" pitchFamily="18" charset="0"/>
              <a:cs typeface="Arial" panose="020B0604020202020204" pitchFamily="34" charset="0"/>
            </a:endParaRPr>
          </a:p>
          <a:p>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sz="2800" b="1" dirty="0">
              <a:latin typeface="Arial" panose="020B0604020202020204" pitchFamily="34" charset="0"/>
              <a:ea typeface="Times New Roman" panose="02020603050405020304" pitchFamily="18" charset="0"/>
              <a:cs typeface="Arial" panose="020B0604020202020204" pitchFamily="34" charset="0"/>
            </a:endParaRPr>
          </a:p>
          <a:p>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sz="2800" b="1" dirty="0">
              <a:latin typeface="Arial" panose="020B0604020202020204" pitchFamily="34" charset="0"/>
              <a:ea typeface="Times New Roman" panose="02020603050405020304" pitchFamily="18" charset="0"/>
              <a:cs typeface="Arial" panose="020B0604020202020204" pitchFamily="34" charset="0"/>
            </a:endParaRPr>
          </a:p>
          <a:p>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R="0"/>
            <a:endParaRPr lang="en-US" sz="2800" dirty="0">
              <a:latin typeface="Arial" panose="020B0604020202020204" pitchFamily="34" charset="0"/>
              <a:ea typeface="Times New Roman" panose="02020603050405020304" pitchFamily="18" charset="0"/>
              <a:cs typeface="Arial" panose="020B0604020202020204" pitchFamily="34" charset="0"/>
            </a:endParaRPr>
          </a:p>
        </p:txBody>
      </p:sp>
      <p:pic>
        <p:nvPicPr>
          <p:cNvPr id="33" name="Picture 32">
            <a:extLst>
              <a:ext uri="{FF2B5EF4-FFF2-40B4-BE49-F238E27FC236}">
                <a16:creationId xmlns:a16="http://schemas.microsoft.com/office/drawing/2014/main" id="{16136A62-BB7A-801B-B0D5-AF5D28DE0D75}"/>
              </a:ext>
            </a:extLst>
          </p:cNvPr>
          <p:cNvPicPr>
            <a:picLocks noChangeAspect="1"/>
          </p:cNvPicPr>
          <p:nvPr/>
        </p:nvPicPr>
        <p:blipFill>
          <a:blip r:embed="rId6"/>
          <a:stretch>
            <a:fillRect/>
          </a:stretch>
        </p:blipFill>
        <p:spPr>
          <a:xfrm>
            <a:off x="2065932" y="23475107"/>
            <a:ext cx="7772400" cy="5188796"/>
          </a:xfrm>
          <a:prstGeom prst="rect">
            <a:avLst/>
          </a:prstGeom>
        </p:spPr>
      </p:pic>
      <p:sp>
        <p:nvSpPr>
          <p:cNvPr id="3" name="object 107">
            <a:extLst>
              <a:ext uri="{FF2B5EF4-FFF2-40B4-BE49-F238E27FC236}">
                <a16:creationId xmlns:a16="http://schemas.microsoft.com/office/drawing/2014/main" id="{89F43BF4-E4D4-5914-2A4B-EE7B3E52A8E5}"/>
              </a:ext>
            </a:extLst>
          </p:cNvPr>
          <p:cNvSpPr txBox="1"/>
          <p:nvPr/>
        </p:nvSpPr>
        <p:spPr>
          <a:xfrm>
            <a:off x="22584022" y="6749889"/>
            <a:ext cx="9540859" cy="1136524"/>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Table 2: Parent-reported Strengths of Latine families in Rural Western North Carolina</a:t>
            </a:r>
            <a:endParaRPr sz="2800" dirty="0">
              <a:latin typeface="Arial"/>
              <a:cs typeface="Arial"/>
            </a:endParaRPr>
          </a:p>
        </p:txBody>
      </p:sp>
      <p:sp>
        <p:nvSpPr>
          <p:cNvPr id="19" name="Rounded Rectangle 18">
            <a:extLst>
              <a:ext uri="{FF2B5EF4-FFF2-40B4-BE49-F238E27FC236}">
                <a16:creationId xmlns:a16="http://schemas.microsoft.com/office/drawing/2014/main" id="{2069D65B-5520-F4BC-C173-98D8E483F768}"/>
              </a:ext>
            </a:extLst>
          </p:cNvPr>
          <p:cNvSpPr/>
          <p:nvPr/>
        </p:nvSpPr>
        <p:spPr>
          <a:xfrm>
            <a:off x="11811604" y="27660600"/>
            <a:ext cx="9690773" cy="166687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sz="2800" spc="22" dirty="0">
                <a:solidFill>
                  <a:srgbClr val="7030A0"/>
                </a:solidFill>
                <a:latin typeface="Arial"/>
                <a:cs typeface="Arial"/>
              </a:rPr>
              <a:t>“No </a:t>
            </a:r>
            <a:r>
              <a:rPr lang="en-US" sz="2800" spc="22" dirty="0" err="1">
                <a:solidFill>
                  <a:srgbClr val="7030A0"/>
                </a:solidFill>
                <a:latin typeface="Arial"/>
                <a:cs typeface="Arial"/>
              </a:rPr>
              <a:t>nos</a:t>
            </a:r>
            <a:r>
              <a:rPr lang="en-US" sz="2800" spc="22" dirty="0">
                <a:solidFill>
                  <a:srgbClr val="7030A0"/>
                </a:solidFill>
                <a:latin typeface="Arial"/>
                <a:cs typeface="Arial"/>
              </a:rPr>
              <a:t> </a:t>
            </a:r>
            <a:r>
              <a:rPr lang="en-US" sz="2800" spc="22" dirty="0" err="1">
                <a:solidFill>
                  <a:srgbClr val="7030A0"/>
                </a:solidFill>
                <a:latin typeface="Arial"/>
                <a:cs typeface="Arial"/>
              </a:rPr>
              <a:t>creían</a:t>
            </a:r>
            <a:r>
              <a:rPr lang="en-US" sz="2800" spc="22" dirty="0">
                <a:solidFill>
                  <a:srgbClr val="7030A0"/>
                </a:solidFill>
                <a:latin typeface="Arial"/>
                <a:cs typeface="Arial"/>
              </a:rPr>
              <a:t> y no </a:t>
            </a:r>
            <a:r>
              <a:rPr lang="en-US" sz="2800" spc="22" dirty="0" err="1">
                <a:solidFill>
                  <a:srgbClr val="7030A0"/>
                </a:solidFill>
                <a:latin typeface="Arial"/>
                <a:cs typeface="Arial"/>
              </a:rPr>
              <a:t>nos</a:t>
            </a:r>
            <a:r>
              <a:rPr lang="en-US" sz="2800" spc="22" dirty="0">
                <a:solidFill>
                  <a:srgbClr val="7030A0"/>
                </a:solidFill>
                <a:latin typeface="Arial"/>
                <a:cs typeface="Arial"/>
              </a:rPr>
              <a:t> </a:t>
            </a:r>
            <a:r>
              <a:rPr lang="en-US" sz="2800" spc="22" dirty="0" err="1">
                <a:solidFill>
                  <a:srgbClr val="7030A0"/>
                </a:solidFill>
                <a:latin typeface="Arial"/>
                <a:cs typeface="Arial"/>
              </a:rPr>
              <a:t>daban</a:t>
            </a:r>
            <a:r>
              <a:rPr lang="en-US" sz="2800" spc="22" dirty="0">
                <a:solidFill>
                  <a:srgbClr val="7030A0"/>
                </a:solidFill>
                <a:latin typeface="Arial"/>
                <a:cs typeface="Arial"/>
              </a:rPr>
              <a:t> </a:t>
            </a:r>
            <a:r>
              <a:rPr lang="en-US" sz="2800" spc="22" dirty="0" err="1">
                <a:solidFill>
                  <a:srgbClr val="7030A0"/>
                </a:solidFill>
                <a:latin typeface="Arial"/>
                <a:cs typeface="Arial"/>
              </a:rPr>
              <a:t>el</a:t>
            </a:r>
            <a:r>
              <a:rPr lang="en-US" sz="2800" spc="22" dirty="0">
                <a:solidFill>
                  <a:srgbClr val="7030A0"/>
                </a:solidFill>
                <a:latin typeface="Arial"/>
                <a:cs typeface="Arial"/>
              </a:rPr>
              <a:t> </a:t>
            </a:r>
            <a:r>
              <a:rPr lang="en-US" sz="2800" spc="22" dirty="0" err="1">
                <a:solidFill>
                  <a:srgbClr val="7030A0"/>
                </a:solidFill>
                <a:latin typeface="Arial"/>
                <a:cs typeface="Arial"/>
              </a:rPr>
              <a:t>soporte</a:t>
            </a:r>
            <a:r>
              <a:rPr lang="en-US" sz="2800" spc="22" dirty="0">
                <a:solidFill>
                  <a:srgbClr val="7030A0"/>
                </a:solidFill>
                <a:latin typeface="Arial"/>
                <a:cs typeface="Arial"/>
              </a:rPr>
              <a:t> extra.” </a:t>
            </a:r>
          </a:p>
          <a:p>
            <a:r>
              <a:rPr lang="en-US" sz="2800" spc="22" dirty="0">
                <a:solidFill>
                  <a:srgbClr val="7030A0"/>
                </a:solidFill>
                <a:latin typeface="Arial"/>
                <a:cs typeface="Arial"/>
              </a:rPr>
              <a:t>[they did not believe us and did not give us the extra support.]</a:t>
            </a:r>
          </a:p>
        </p:txBody>
      </p:sp>
      <p:sp>
        <p:nvSpPr>
          <p:cNvPr id="22" name="Rounded Rectangle 21">
            <a:extLst>
              <a:ext uri="{FF2B5EF4-FFF2-40B4-BE49-F238E27FC236}">
                <a16:creationId xmlns:a16="http://schemas.microsoft.com/office/drawing/2014/main" id="{5A298E53-25BE-BA44-987E-5E21FD4EA0CE}"/>
              </a:ext>
            </a:extLst>
          </p:cNvPr>
          <p:cNvSpPr/>
          <p:nvPr/>
        </p:nvSpPr>
        <p:spPr>
          <a:xfrm>
            <a:off x="22304290" y="25009721"/>
            <a:ext cx="9690773" cy="432207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Ahorita</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como</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estamos</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viviendo</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esta</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época</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de las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leyes</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todo</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eso</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sí</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me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asusta</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un poco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en</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pensar</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en</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tenerme</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que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ir</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 mi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país</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porque</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yo</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sé</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que para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mí</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no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sería</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fácil</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trasladarme</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 la ciudad para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buscar</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ayuda</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para [mi </a:t>
            </a:r>
            <a:r>
              <a:rPr lang="en-US" sz="2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hijo</a:t>
            </a:r>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p>
          <a:p>
            <a:r>
              <a:rPr lang="en-US" sz="2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[Right now, given the current legal climate, the thought of having to return to my home country does scare me a bit, because I know that for me, it wouldn't be easy to travel to the city to seek help for [my son].]</a:t>
            </a:r>
          </a:p>
        </p:txBody>
      </p:sp>
      <p:pic>
        <p:nvPicPr>
          <p:cNvPr id="35" name="Picture 34">
            <a:extLst>
              <a:ext uri="{FF2B5EF4-FFF2-40B4-BE49-F238E27FC236}">
                <a16:creationId xmlns:a16="http://schemas.microsoft.com/office/drawing/2014/main" id="{6F1BB211-7E64-CD5D-3A1A-70E17190CF90}"/>
              </a:ext>
            </a:extLst>
          </p:cNvPr>
          <p:cNvPicPr>
            <a:picLocks noChangeAspect="1"/>
          </p:cNvPicPr>
          <p:nvPr/>
        </p:nvPicPr>
        <p:blipFill>
          <a:blip r:embed="rId7"/>
          <a:stretch>
            <a:fillRect/>
          </a:stretch>
        </p:blipFill>
        <p:spPr>
          <a:xfrm>
            <a:off x="22584022" y="7685765"/>
            <a:ext cx="9253727" cy="10149249"/>
          </a:xfrm>
          <a:prstGeom prst="rect">
            <a:avLst/>
          </a:prstGeom>
        </p:spPr>
      </p:pic>
    </p:spTree>
    <p:extLst>
      <p:ext uri="{BB962C8B-B14F-4D97-AF65-F5344CB8AC3E}">
        <p14:creationId xmlns:p14="http://schemas.microsoft.com/office/powerpoint/2010/main" val="534812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3" ma:contentTypeDescription="Create a new document." ma:contentTypeScope="" ma:versionID="7eec1f9b1bfcb94667d3125996d3fc07">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a358bdbc8d48e4c807410045d56eb02"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42F06A-75C5-44BA-836C-09F1A27DA2F2}">
  <ds:schemaRefs>
    <ds:schemaRef ds:uri="http://schemas.microsoft.com/office/2006/metadata/properties"/>
    <ds:schemaRef ds:uri="http://schemas.microsoft.com/office/infopath/2007/PartnerControls"/>
    <ds:schemaRef ds:uri="710a3416-c9ec-433a-8ee9-a9af64f7785e"/>
    <ds:schemaRef ds:uri="d4ab2ec3-2a52-47f9-9a11-c025a7a01941"/>
  </ds:schemaRefs>
</ds:datastoreItem>
</file>

<file path=customXml/itemProps2.xml><?xml version="1.0" encoding="utf-8"?>
<ds:datastoreItem xmlns:ds="http://schemas.openxmlformats.org/officeDocument/2006/customXml" ds:itemID="{2DA66D5F-F67D-4C61-B8F3-393DB329CA04}">
  <ds:schemaRefs>
    <ds:schemaRef ds:uri="http://schemas.microsoft.com/sharepoint/v3/contenttype/forms"/>
  </ds:schemaRefs>
</ds:datastoreItem>
</file>

<file path=customXml/itemProps3.xml><?xml version="1.0" encoding="utf-8"?>
<ds:datastoreItem xmlns:ds="http://schemas.openxmlformats.org/officeDocument/2006/customXml" ds:itemID="{1E516088-0843-45CA-8141-734114CB6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ab2ec3-2a52-47f9-9a11-c025a7a01941"/>
    <ds:schemaRef ds:uri="710a3416-c9ec-433a-8ee9-a9af64f77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5172</TotalTime>
  <Words>1241</Words>
  <Application>Microsoft Office PowerPoint</Application>
  <PresentationFormat>Custom</PresentationFormat>
  <Paragraphs>77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Balentine</dc:creator>
  <cp:keywords/>
  <dc:description/>
  <cp:lastModifiedBy>Lindsey Carpenter</cp:lastModifiedBy>
  <cp:revision>39</cp:revision>
  <dcterms:created xsi:type="dcterms:W3CDTF">2018-03-07T15:08:45Z</dcterms:created>
  <dcterms:modified xsi:type="dcterms:W3CDTF">2026-03-17T14:34:37Z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0x010100A4F00AF83DCA604EA35A9588C58BF52F</vt:lpwstr>
  </property>
  <property fmtid="{D5CDD505-2E9C-101B-9397-08002B2CF9AE}" pid="3" name="MSIP_Label_8d321b5f-a4ea-42e4-9273-2f91b9a1a708_Enabled">
    <vt:lpwstr>true</vt:lpwstr>
  </property>
  <property fmtid="{D5CDD505-2E9C-101B-9397-08002B2CF9AE}" pid="4" name="MSIP_Label_8d321b5f-a4ea-42e4-9273-2f91b9a1a708_SetDate">
    <vt:lpwstr>2026-03-17T14:34:37Z</vt:lpwstr>
  </property>
  <property fmtid="{D5CDD505-2E9C-101B-9397-08002B2CF9AE}" pid="5" name="MSIP_Label_8d321b5f-a4ea-42e4-9273-2f91b9a1a708_Method">
    <vt:lpwstr>Standard</vt:lpwstr>
  </property>
  <property fmtid="{D5CDD505-2E9C-101B-9397-08002B2CF9AE}" pid="6" name="MSIP_Label_8d321b5f-a4ea-42e4-9273-2f91b9a1a708_Name">
    <vt:lpwstr>Low Confidentiality - Green</vt:lpwstr>
  </property>
  <property fmtid="{D5CDD505-2E9C-101B-9397-08002B2CF9AE}" pid="7" name="MSIP_Label_8d321b5f-a4ea-42e4-9273-2f91b9a1a708_SiteId">
    <vt:lpwstr>c5b35b5a-16d5-4414-8ee1-7bde70543f1b</vt:lpwstr>
  </property>
  <property fmtid="{D5CDD505-2E9C-101B-9397-08002B2CF9AE}" pid="8" name="MSIP_Label_8d321b5f-a4ea-42e4-9273-2f91b9a1a708_ActionId">
    <vt:lpwstr>c5dcca5e-4de5-49d1-9008-00f7ee3b49ed</vt:lpwstr>
  </property>
  <property fmtid="{D5CDD505-2E9C-101B-9397-08002B2CF9AE}" pid="9" name="MSIP_Label_8d321b5f-a4ea-42e4-9273-2f91b9a1a708_ContentBits">
    <vt:lpwstr>0</vt:lpwstr>
  </property>
  <property fmtid="{D5CDD505-2E9C-101B-9397-08002B2CF9AE}" pid="10" name="MSIP_Label_8d321b5f-a4ea-42e4-9273-2f91b9a1a708_Tag">
    <vt:lpwstr>10, 3, 0, 2</vt:lpwstr>
  </property>
  <property fmtid="{D5CDD505-2E9C-101B-9397-08002B2CF9AE}" pid="11" name="MediaServiceImageTags">
    <vt:lpwstr/>
  </property>
</Properties>
</file>