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7102475" cy="9388475"/>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4">
          <p15:clr>
            <a:srgbClr val="A4A3A4"/>
          </p15:clr>
        </p15:guide>
        <p15:guide id="2" pos="267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2B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5388" autoAdjust="0"/>
  </p:normalViewPr>
  <p:slideViewPr>
    <p:cSldViewPr snapToGrid="0" snapToObjects="1" showGuides="1">
      <p:cViewPr varScale="1">
        <p:scale>
          <a:sx n="18" d="100"/>
          <a:sy n="18" d="100"/>
        </p:scale>
        <p:origin x="1435" y="72"/>
      </p:cViewPr>
      <p:guideLst>
        <p:guide orient="horz" pos="18474"/>
        <p:guide pos="2678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A9C1234-2416-4870-8C56-C5D0C4A5C0D4}" type="datetimeFigureOut">
              <a:rPr lang="en-US" smtClean="0"/>
              <a:t>3/7/2026</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2FFF2AD5-1568-4C65-8CAD-9E84021EBF86}" type="slidenum">
              <a:rPr lang="en-US" smtClean="0"/>
              <a:t>‹#›</a:t>
            </a:fld>
            <a:endParaRPr lang="en-US"/>
          </a:p>
        </p:txBody>
      </p:sp>
    </p:spTree>
    <p:extLst>
      <p:ext uri="{BB962C8B-B14F-4D97-AF65-F5344CB8AC3E}">
        <p14:creationId xmlns:p14="http://schemas.microsoft.com/office/powerpoint/2010/main" val="1375240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FF2AD5-1568-4C65-8CAD-9E84021EBF86}" type="slidenum">
              <a:rPr lang="en-US" smtClean="0"/>
              <a:t>1</a:t>
            </a:fld>
            <a:endParaRPr lang="en-US"/>
          </a:p>
        </p:txBody>
      </p:sp>
    </p:spTree>
    <p:extLst>
      <p:ext uri="{BB962C8B-B14F-4D97-AF65-F5344CB8AC3E}">
        <p14:creationId xmlns:p14="http://schemas.microsoft.com/office/powerpoint/2010/main" val="653488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D7564-EFFA-A944-A1A7-83D830D96081}" type="datetimeFigureOut">
              <a:rPr lang="en-US" smtClean="0"/>
              <a:t>3/7/2026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56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05185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4"/>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4"/>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99660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44161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600">
                <a:solidFill>
                  <a:schemeClr val="tx1">
                    <a:tint val="75000"/>
                  </a:schemeClr>
                </a:solidFill>
              </a:defRPr>
            </a:lvl3pPr>
            <a:lvl4pPr marL="6583680" indent="0">
              <a:buNone/>
              <a:defRPr sz="6800">
                <a:solidFill>
                  <a:schemeClr val="tx1">
                    <a:tint val="75000"/>
                  </a:schemeClr>
                </a:solidFill>
              </a:defRPr>
            </a:lvl4pPr>
            <a:lvl5pPr marL="8778240" indent="0">
              <a:buNone/>
              <a:defRPr sz="6800">
                <a:solidFill>
                  <a:schemeClr val="tx1">
                    <a:tint val="75000"/>
                  </a:schemeClr>
                </a:solidFill>
              </a:defRPr>
            </a:lvl5pPr>
            <a:lvl6pPr marL="10972800" indent="0">
              <a:buNone/>
              <a:defRPr sz="6800">
                <a:solidFill>
                  <a:schemeClr val="tx1">
                    <a:tint val="75000"/>
                  </a:schemeClr>
                </a:solidFill>
              </a:defRPr>
            </a:lvl6pPr>
            <a:lvl7pPr marL="13167360" indent="0">
              <a:buNone/>
              <a:defRPr sz="6800">
                <a:solidFill>
                  <a:schemeClr val="tx1">
                    <a:tint val="75000"/>
                  </a:schemeClr>
                </a:solidFill>
              </a:defRPr>
            </a:lvl7pPr>
            <a:lvl8pPr marL="15361920" indent="0">
              <a:buNone/>
              <a:defRPr sz="6800">
                <a:solidFill>
                  <a:schemeClr val="tx1">
                    <a:tint val="75000"/>
                  </a:schemeClr>
                </a:solidFill>
              </a:defRPr>
            </a:lvl8pPr>
            <a:lvl9pPr marL="17556480" indent="0">
              <a:buNone/>
              <a:defRPr sz="6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D7564-EFFA-A944-A1A7-83D830D96081}" type="datetimeFigureOut">
              <a:rPr lang="en-US" smtClean="0"/>
              <a:t>3/7/2026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9201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D7564-EFFA-A944-A1A7-83D830D96081}" type="datetimeFigureOut">
              <a:rPr lang="en-US" smtClean="0"/>
              <a:t>3/7/2026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46943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3"/>
            <a:ext cx="19392902"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4" name="Content Placeholder 3"/>
          <p:cNvSpPr>
            <a:spLocks noGrp="1"/>
          </p:cNvSpPr>
          <p:nvPr>
            <p:ph sz="half" idx="2"/>
          </p:nvPr>
        </p:nvSpPr>
        <p:spPr>
          <a:xfrm>
            <a:off x="2194561" y="10439401"/>
            <a:ext cx="19392902"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3"/>
            <a:ext cx="19400520"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6" name="Content Placeholder 5"/>
          <p:cNvSpPr>
            <a:spLocks noGrp="1"/>
          </p:cNvSpPr>
          <p:nvPr>
            <p:ph sz="quarter" idx="4"/>
          </p:nvPr>
        </p:nvSpPr>
        <p:spPr>
          <a:xfrm>
            <a:off x="22296122" y="10439401"/>
            <a:ext cx="19400520"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D7564-EFFA-A944-A1A7-83D830D96081}" type="datetimeFigureOut">
              <a:rPr lang="en-US" smtClean="0"/>
              <a:t>3/7/2026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84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D7564-EFFA-A944-A1A7-83D830D96081}" type="datetimeFigureOut">
              <a:rPr lang="en-US" smtClean="0"/>
              <a:t>3/7/2026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613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D7564-EFFA-A944-A1A7-83D830D96081}" type="datetimeFigureOut">
              <a:rPr lang="en-US" smtClean="0"/>
              <a:t>3/7/2026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11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76650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1"/>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3"/>
            <a:ext cx="26334720" cy="3863338"/>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65794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DFDD7564-EFFA-A944-A1A7-83D830D96081}" type="datetimeFigureOut">
              <a:rPr lang="en-US" smtClean="0"/>
              <a:t>3/7/2026</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62C1767-5E94-FB4E-B4C4-872BBD8B6F27}" type="slidenum">
              <a:rPr lang="en-US" smtClean="0"/>
              <a:t>‹#›</a:t>
            </a:fld>
            <a:endParaRPr lang="en-US"/>
          </a:p>
        </p:txBody>
      </p:sp>
    </p:spTree>
    <p:extLst>
      <p:ext uri="{BB962C8B-B14F-4D97-AF65-F5344CB8AC3E}">
        <p14:creationId xmlns:p14="http://schemas.microsoft.com/office/powerpoint/2010/main" val="299484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2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6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https://doi.org/10.3389/fpubh.2025.1698278"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43891200" cy="5156879"/>
          </a:xfrm>
          <a:prstGeom prst="rect">
            <a:avLst/>
          </a:prstGeom>
        </p:spPr>
      </p:pic>
      <p:pic>
        <p:nvPicPr>
          <p:cNvPr id="5" name="Picture 4"/>
          <p:cNvPicPr>
            <a:picLocks noChangeAspect="1"/>
          </p:cNvPicPr>
          <p:nvPr/>
        </p:nvPicPr>
        <p:blipFill>
          <a:blip r:embed="rId4"/>
          <a:stretch>
            <a:fillRect/>
          </a:stretch>
        </p:blipFill>
        <p:spPr>
          <a:xfrm>
            <a:off x="37773872" y="1570984"/>
            <a:ext cx="4813300" cy="1968500"/>
          </a:xfrm>
          <a:prstGeom prst="rect">
            <a:avLst/>
          </a:prstGeom>
        </p:spPr>
      </p:pic>
      <p:sp>
        <p:nvSpPr>
          <p:cNvPr id="9" name="object 2"/>
          <p:cNvSpPr txBox="1">
            <a:spLocks/>
          </p:cNvSpPr>
          <p:nvPr/>
        </p:nvSpPr>
        <p:spPr>
          <a:xfrm>
            <a:off x="1377951" y="652411"/>
            <a:ext cx="33796584" cy="1987113"/>
          </a:xfrm>
          <a:prstGeom prst="rect">
            <a:avLst/>
          </a:prstGeom>
        </p:spPr>
        <p:txBody>
          <a:bodyPr vert="horz" wrap="square" lIns="0" tIns="0" rIns="0" bIns="0" rtlCol="0" anchor="b" anchorCtr="0">
            <a:noAutofit/>
          </a:bodyPr>
          <a:lstStyle>
            <a:lvl1pPr>
              <a:defRPr sz="5000" b="1" i="0">
                <a:solidFill>
                  <a:schemeClr val="bg1"/>
                </a:solidFill>
                <a:latin typeface="Arial"/>
                <a:ea typeface="+mj-ea"/>
                <a:cs typeface="Arial"/>
              </a:defRPr>
            </a:lvl1pPr>
          </a:lstStyle>
          <a:p>
            <a:pPr defTabSz="1828800">
              <a:lnSpc>
                <a:spcPts val="9000"/>
              </a:lnSpc>
              <a:defRPr/>
            </a:pPr>
            <a:r>
              <a:rPr lang="en-US" sz="8000" kern="0" dirty="0">
                <a:solidFill>
                  <a:sysClr val="window" lastClr="FFFFFF"/>
                </a:solidFill>
              </a:rPr>
              <a:t>Letting Group Work Breathe: </a:t>
            </a:r>
            <a:r>
              <a:rPr lang="en-US" sz="8000" b="0" i="1" kern="0" dirty="0">
                <a:solidFill>
                  <a:sysClr val="window" lastClr="FFFFFF"/>
                </a:solidFill>
              </a:rPr>
              <a:t>Why Nature-Based Social Group Work Supports Adolescent Well-Being</a:t>
            </a:r>
          </a:p>
        </p:txBody>
      </p:sp>
      <p:sp>
        <p:nvSpPr>
          <p:cNvPr id="10" name="object 3"/>
          <p:cNvSpPr txBox="1"/>
          <p:nvPr/>
        </p:nvSpPr>
        <p:spPr>
          <a:xfrm>
            <a:off x="1377950" y="2670436"/>
            <a:ext cx="32918400" cy="2634371"/>
          </a:xfrm>
          <a:prstGeom prst="rect">
            <a:avLst/>
          </a:prstGeom>
        </p:spPr>
        <p:txBody>
          <a:bodyPr vert="horz" wrap="square" lIns="0" tIns="0" rIns="0" bIns="0" rtlCol="0">
            <a:noAutofit/>
          </a:bodyPr>
          <a:lstStyle/>
          <a:p>
            <a:r>
              <a:rPr lang="en-US" sz="4800" spc="-142" dirty="0">
                <a:solidFill>
                  <a:srgbClr val="FFFFFF"/>
                </a:solidFill>
                <a:latin typeface="Arial"/>
                <a:cs typeface="Arial"/>
              </a:rPr>
              <a:t>Margaret “Marge” Timberlake, MSW Student</a:t>
            </a:r>
          </a:p>
          <a:p>
            <a:r>
              <a:rPr lang="en-US" sz="4800" spc="-142" dirty="0">
                <a:solidFill>
                  <a:srgbClr val="FFFFFF"/>
                </a:solidFill>
                <a:latin typeface="Arial"/>
                <a:cs typeface="Arial"/>
              </a:rPr>
              <a:t>Kristina Lind, PhD, LICSW-NH (Faculty Sponsor)</a:t>
            </a:r>
            <a:endParaRPr sz="4800" dirty="0">
              <a:latin typeface="Arial"/>
              <a:cs typeface="Arial"/>
            </a:endParaRPr>
          </a:p>
          <a:p>
            <a:r>
              <a:rPr lang="en-US" sz="4400" i="1" spc="-22" dirty="0">
                <a:solidFill>
                  <a:srgbClr val="C1A775"/>
                </a:solidFill>
                <a:latin typeface="Arial"/>
                <a:cs typeface="Arial"/>
              </a:rPr>
              <a:t>Department of Social Work</a:t>
            </a:r>
            <a:r>
              <a:rPr lang="en-US" sz="4400" i="1" spc="-10" dirty="0">
                <a:solidFill>
                  <a:srgbClr val="C1A775"/>
                </a:solidFill>
                <a:latin typeface="Arial"/>
                <a:cs typeface="Arial"/>
              </a:rPr>
              <a:t>, Western Carolina University</a:t>
            </a:r>
            <a:endParaRPr sz="4400" dirty="0">
              <a:latin typeface="Arial"/>
              <a:cs typeface="Arial"/>
            </a:endParaRPr>
          </a:p>
        </p:txBody>
      </p:sp>
      <p:sp>
        <p:nvSpPr>
          <p:cNvPr id="13" name="object 4"/>
          <p:cNvSpPr txBox="1"/>
          <p:nvPr/>
        </p:nvSpPr>
        <p:spPr>
          <a:xfrm>
            <a:off x="1448853" y="6006428"/>
            <a:ext cx="9253728" cy="25383744"/>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gn="ctr">
              <a:spcAft>
                <a:spcPts val="1200"/>
              </a:spcAft>
            </a:pPr>
            <a:r>
              <a:rPr lang="en-US" sz="4000" b="1" dirty="0">
                <a:solidFill>
                  <a:srgbClr val="5A2B93"/>
                </a:solidFill>
                <a:latin typeface="Arial" panose="020B0604020202020204" pitchFamily="34" charset="0"/>
                <a:cs typeface="Arial" panose="020B0604020202020204" pitchFamily="34" charset="0"/>
              </a:rPr>
              <a:t>INTRODUCTION</a:t>
            </a:r>
            <a:endParaRPr sz="4000" b="1" dirty="0">
              <a:solidFill>
                <a:srgbClr val="5A2B93"/>
              </a:solidFill>
              <a:latin typeface="Arial" panose="020B0604020202020204" pitchFamily="34" charset="0"/>
              <a:cs typeface="Arial" panose="020B0604020202020204" pitchFamily="34" charset="0"/>
            </a:endParaRPr>
          </a:p>
          <a:p>
            <a:pPr marR="11088">
              <a:spcAft>
                <a:spcPts val="1600"/>
              </a:spcAft>
            </a:pPr>
            <a:r>
              <a:rPr lang="en-US" sz="4000" spc="22" dirty="0">
                <a:solidFill>
                  <a:srgbClr val="231F20"/>
                </a:solidFill>
                <a:latin typeface="Arial" panose="020B0604020202020204" pitchFamily="34" charset="0"/>
                <a:cs typeface="Arial" panose="020B0604020202020204" pitchFamily="34" charset="0"/>
              </a:rPr>
              <a:t>	Adolescent distress tolerance has declined in recent years, with excessive screen use identified as a significant contributing factor</a:t>
            </a:r>
            <a:r>
              <a:rPr lang="en-US" sz="4000" dirty="0">
                <a:latin typeface="Arial" panose="020B0604020202020204" pitchFamily="34" charset="0"/>
                <a:cs typeface="Arial" panose="020B0604020202020204" pitchFamily="34" charset="0"/>
              </a:rPr>
              <a:t> (Haidt, 2024).</a:t>
            </a:r>
            <a:r>
              <a:rPr lang="en-US" sz="4000" spc="22" dirty="0">
                <a:solidFill>
                  <a:srgbClr val="231F20"/>
                </a:solidFill>
                <a:latin typeface="Arial" panose="020B0604020202020204" pitchFamily="34" charset="0"/>
                <a:cs typeface="Arial" panose="020B0604020202020204" pitchFamily="34" charset="0"/>
              </a:rPr>
              <a:t> Reduced opportunities for developmentally necessary challenges may weaken self-efficacy and emotional regulation, both of which are essential for positive therapeutic outcomes (Xu et al., 2024, pp. 2-3). </a:t>
            </a:r>
          </a:p>
          <a:p>
            <a:pPr marR="11088">
              <a:spcAft>
                <a:spcPts val="1600"/>
              </a:spcAft>
            </a:pPr>
            <a:r>
              <a:rPr lang="en-US" sz="4000" spc="22" dirty="0">
                <a:solidFill>
                  <a:srgbClr val="231F20"/>
                </a:solidFill>
                <a:latin typeface="Arial" panose="020B0604020202020204" pitchFamily="34" charset="0"/>
                <a:cs typeface="Arial" panose="020B0604020202020204" pitchFamily="34" charset="0"/>
              </a:rPr>
              <a:t>	The physical environment plays a critical yet often overlooked role in group work. Research suggests that environmental conditions influence nervous system regulation, affecting a participant’s capacity to engage, learn, and benefit from treatment</a:t>
            </a:r>
            <a:r>
              <a:rPr lang="en-US" sz="4000" dirty="0">
                <a:latin typeface="Arial" panose="020B0604020202020204" pitchFamily="34" charset="0"/>
                <a:cs typeface="Arial" panose="020B0604020202020204" pitchFamily="34" charset="0"/>
              </a:rPr>
              <a:t> (Sui et al., 2023, pp. 5-9)</a:t>
            </a:r>
            <a:r>
              <a:rPr lang="en-US" sz="4000" spc="22" dirty="0">
                <a:solidFill>
                  <a:srgbClr val="231F20"/>
                </a:solidFill>
                <a:latin typeface="Arial" panose="020B0604020202020204" pitchFamily="34" charset="0"/>
                <a:cs typeface="Arial" panose="020B0604020202020204" pitchFamily="34" charset="0"/>
              </a:rPr>
              <a:t>. Adolescents, whose brains are still developing, may be particularly sensitive to environmental input. </a:t>
            </a:r>
          </a:p>
          <a:p>
            <a:pPr marR="11088">
              <a:spcAft>
                <a:spcPts val="1600"/>
              </a:spcAft>
            </a:pPr>
            <a:r>
              <a:rPr lang="en-US" sz="4000" spc="22" dirty="0">
                <a:solidFill>
                  <a:srgbClr val="231F20"/>
                </a:solidFill>
                <a:latin typeface="Arial" panose="020B0604020202020204" pitchFamily="34" charset="0"/>
                <a:cs typeface="Arial" panose="020B0604020202020204" pitchFamily="34" charset="0"/>
              </a:rPr>
              <a:t>	Despite this evidence, facilitators often have limited control over adolescents’ device use but can intentionally modify the group setting. Nature-based environments may offer a practical and research-supported avenue to enhance therapeutic outcomes </a:t>
            </a:r>
            <a:r>
              <a:rPr lang="en-US" sz="4000" dirty="0">
                <a:latin typeface="Arial" panose="020B0604020202020204" pitchFamily="34" charset="0"/>
                <a:cs typeface="Arial" panose="020B0604020202020204" pitchFamily="34" charset="0"/>
              </a:rPr>
              <a:t>(Wales et al., 2022, pp. 2-3).</a:t>
            </a:r>
            <a:endParaRPr lang="en-US" sz="4000" spc="22" dirty="0">
              <a:solidFill>
                <a:srgbClr val="231F20"/>
              </a:solidFill>
              <a:latin typeface="Arial" panose="020B0604020202020204" pitchFamily="34" charset="0"/>
              <a:cs typeface="Arial" panose="020B0604020202020204" pitchFamily="34" charset="0"/>
            </a:endParaRPr>
          </a:p>
          <a:p>
            <a:pPr marR="11088" algn="ctr">
              <a:spcAft>
                <a:spcPts val="1200"/>
              </a:spcAft>
            </a:pPr>
            <a:endParaRPr lang="en-US" sz="4000" b="1" spc="22" dirty="0">
              <a:solidFill>
                <a:srgbClr val="231F20"/>
              </a:solidFill>
              <a:latin typeface="Arial" panose="020B0604020202020204" pitchFamily="34" charset="0"/>
              <a:cs typeface="Arial" panose="020B0604020202020204" pitchFamily="34" charset="0"/>
            </a:endParaRPr>
          </a:p>
        </p:txBody>
      </p:sp>
      <p:sp>
        <p:nvSpPr>
          <p:cNvPr id="14" name="object 140"/>
          <p:cNvSpPr/>
          <p:nvPr/>
        </p:nvSpPr>
        <p:spPr>
          <a:xfrm flipH="1">
            <a:off x="11078989" y="6161708"/>
            <a:ext cx="305491" cy="25614849"/>
          </a:xfrm>
          <a:custGeom>
            <a:avLst/>
            <a:gdLst/>
            <a:ahLst/>
            <a:cxnLst/>
            <a:rect l="l" t="t" r="r" b="b"/>
            <a:pathLst>
              <a:path h="11627485">
                <a:moveTo>
                  <a:pt x="0" y="0"/>
                </a:moveTo>
                <a:lnTo>
                  <a:pt x="0" y="11626894"/>
                </a:lnTo>
              </a:path>
            </a:pathLst>
          </a:custGeom>
          <a:ln w="5817">
            <a:solidFill>
              <a:srgbClr val="5A2B93"/>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15" name="object 141"/>
          <p:cNvSpPr/>
          <p:nvPr/>
        </p:nvSpPr>
        <p:spPr>
          <a:xfrm>
            <a:off x="21922819" y="6161710"/>
            <a:ext cx="252114" cy="25614848"/>
          </a:xfrm>
          <a:custGeom>
            <a:avLst/>
            <a:gdLst/>
            <a:ahLst/>
            <a:cxnLst/>
            <a:rect l="l" t="t" r="r" b="b"/>
            <a:pathLst>
              <a:path h="11627485">
                <a:moveTo>
                  <a:pt x="0" y="0"/>
                </a:moveTo>
                <a:lnTo>
                  <a:pt x="0" y="11626894"/>
                </a:lnTo>
              </a:path>
            </a:pathLst>
          </a:custGeom>
          <a:ln w="5817">
            <a:solidFill>
              <a:srgbClr val="5A2B93"/>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16" name="object 142"/>
          <p:cNvSpPr/>
          <p:nvPr/>
        </p:nvSpPr>
        <p:spPr>
          <a:xfrm flipH="1">
            <a:off x="32536129" y="6161710"/>
            <a:ext cx="45719" cy="25614848"/>
          </a:xfrm>
          <a:custGeom>
            <a:avLst/>
            <a:gdLst/>
            <a:ahLst/>
            <a:cxnLst/>
            <a:rect l="l" t="t" r="r" b="b"/>
            <a:pathLst>
              <a:path h="11627485">
                <a:moveTo>
                  <a:pt x="0" y="0"/>
                </a:moveTo>
                <a:lnTo>
                  <a:pt x="0" y="11626894"/>
                </a:lnTo>
              </a:path>
            </a:pathLst>
          </a:custGeom>
          <a:ln w="5817">
            <a:solidFill>
              <a:srgbClr val="5A2B93"/>
            </a:solidFill>
          </a:ln>
        </p:spPr>
        <p:txBody>
          <a:bodyPr wrap="square" lIns="0" tIns="0" rIns="0" bIns="0" rtlCol="0"/>
          <a:lstStyle/>
          <a:p>
            <a:endParaRPr sz="4000" dirty="0">
              <a:latin typeface="Arial" panose="020B0604020202020204" pitchFamily="34" charset="0"/>
              <a:cs typeface="Arial" panose="020B0604020202020204" pitchFamily="34" charset="0"/>
            </a:endParaRPr>
          </a:p>
        </p:txBody>
      </p:sp>
      <p:sp>
        <p:nvSpPr>
          <p:cNvPr id="21" name="object 4"/>
          <p:cNvSpPr txBox="1"/>
          <p:nvPr/>
        </p:nvSpPr>
        <p:spPr>
          <a:xfrm>
            <a:off x="12091454" y="6181344"/>
            <a:ext cx="9253728" cy="1264005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gn="ctr">
              <a:lnSpc>
                <a:spcPts val="4000"/>
              </a:lnSpc>
              <a:spcAft>
                <a:spcPts val="1600"/>
              </a:spcAft>
            </a:pPr>
            <a:r>
              <a:rPr lang="en-US" sz="4000" b="1" spc="22" dirty="0">
                <a:solidFill>
                  <a:srgbClr val="5A2B93"/>
                </a:solidFill>
                <a:latin typeface="Arial" panose="020B0604020202020204" pitchFamily="34" charset="0"/>
                <a:cs typeface="Arial" panose="020B0604020202020204" pitchFamily="34" charset="0"/>
              </a:rPr>
              <a:t>METHODOLOGY</a:t>
            </a:r>
          </a:p>
          <a:p>
            <a:pPr>
              <a:spcAft>
                <a:spcPts val="1600"/>
              </a:spcAft>
            </a:pPr>
            <a:r>
              <a:rPr lang="en-US" sz="4000" dirty="0">
                <a:latin typeface="Arial" panose="020B0604020202020204" pitchFamily="34" charset="0"/>
                <a:cs typeface="Arial" panose="020B0604020202020204" pitchFamily="34" charset="0"/>
              </a:rPr>
              <a:t>	This poster presents a literature-informed conceptual analysis synthesizing current interdisciplinary research on:</a:t>
            </a:r>
          </a:p>
          <a:p>
            <a:pPr marL="571500" indent="-571500">
              <a:spcAft>
                <a:spcPts val="1600"/>
              </a:spcAft>
              <a:buFont typeface="Arial" panose="020B0604020202020204" pitchFamily="34" charset="0"/>
              <a:buChar char="•"/>
            </a:pPr>
            <a:r>
              <a:rPr lang="en-US" sz="4000" dirty="0">
                <a:latin typeface="Arial" panose="020B0604020202020204" pitchFamily="34" charset="0"/>
                <a:cs typeface="Arial" panose="020B0604020202020204" pitchFamily="34" charset="0"/>
              </a:rPr>
              <a:t>Adolescent distress tolerance and screen use</a:t>
            </a:r>
          </a:p>
          <a:p>
            <a:pPr marL="571500" indent="-571500">
              <a:spcAft>
                <a:spcPts val="1600"/>
              </a:spcAft>
              <a:buFont typeface="Arial" panose="020B0604020202020204" pitchFamily="34" charset="0"/>
              <a:buChar char="•"/>
            </a:pPr>
            <a:r>
              <a:rPr lang="en-US" sz="4000" dirty="0">
                <a:latin typeface="Arial" panose="020B0604020202020204" pitchFamily="34" charset="0"/>
                <a:cs typeface="Arial" panose="020B0604020202020204" pitchFamily="34" charset="0"/>
              </a:rPr>
              <a:t>Environmental psychology and nervous system regulation</a:t>
            </a:r>
          </a:p>
          <a:p>
            <a:pPr marL="571500" indent="-571500">
              <a:spcAft>
                <a:spcPts val="1600"/>
              </a:spcAft>
              <a:buFont typeface="Arial" panose="020B0604020202020204" pitchFamily="34" charset="0"/>
              <a:buChar char="•"/>
            </a:pPr>
            <a:r>
              <a:rPr lang="en-US" sz="4000" dirty="0">
                <a:latin typeface="Arial" panose="020B0604020202020204" pitchFamily="34" charset="0"/>
                <a:cs typeface="Arial" panose="020B0604020202020204" pitchFamily="34" charset="0"/>
              </a:rPr>
              <a:t>Nature exposure and cortisol reduction</a:t>
            </a:r>
          </a:p>
          <a:p>
            <a:pPr marL="571500" indent="-571500">
              <a:spcAft>
                <a:spcPts val="1600"/>
              </a:spcAft>
              <a:buFont typeface="Arial" panose="020B0604020202020204" pitchFamily="34" charset="0"/>
              <a:buChar char="•"/>
            </a:pPr>
            <a:r>
              <a:rPr lang="en-US" sz="4000" dirty="0">
                <a:latin typeface="Arial" panose="020B0604020202020204" pitchFamily="34" charset="0"/>
                <a:cs typeface="Arial" panose="020B0604020202020204" pitchFamily="34" charset="0"/>
              </a:rPr>
              <a:t>Brain development and environmental sensitivity</a:t>
            </a:r>
          </a:p>
          <a:p>
            <a:pPr>
              <a:spcAft>
                <a:spcPts val="1600"/>
              </a:spcAft>
            </a:pPr>
            <a:r>
              <a:rPr lang="en-US" sz="4000" dirty="0">
                <a:latin typeface="Arial" panose="020B0604020202020204" pitchFamily="34" charset="0"/>
                <a:cs typeface="Arial" panose="020B0604020202020204" pitchFamily="34" charset="0"/>
              </a:rPr>
              <a:t>	Peer-reviewed studies from psychology, neuroscience, and environmental health were reviewed to identify themes relevant to group facilitation practice.</a:t>
            </a:r>
          </a:p>
          <a:p>
            <a:pPr algn="ctr">
              <a:lnSpc>
                <a:spcPts val="4000"/>
              </a:lnSpc>
              <a:spcAft>
                <a:spcPts val="1200"/>
              </a:spcAft>
            </a:pPr>
            <a:endParaRPr lang="en-US" sz="4000" b="1" spc="22" dirty="0">
              <a:solidFill>
                <a:srgbClr val="231F20"/>
              </a:solidFill>
              <a:latin typeface="Arial" panose="020B0604020202020204" pitchFamily="34" charset="0"/>
              <a:cs typeface="Arial" panose="020B0604020202020204" pitchFamily="34" charset="0"/>
            </a:endParaRPr>
          </a:p>
        </p:txBody>
      </p:sp>
      <p:sp>
        <p:nvSpPr>
          <p:cNvPr id="28" name="object 4"/>
          <p:cNvSpPr txBox="1"/>
          <p:nvPr/>
        </p:nvSpPr>
        <p:spPr>
          <a:xfrm>
            <a:off x="22734052" y="14153871"/>
            <a:ext cx="9253728" cy="1006321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gn="ctr">
              <a:lnSpc>
                <a:spcPts val="4000"/>
              </a:lnSpc>
              <a:spcAft>
                <a:spcPts val="1200"/>
              </a:spcAft>
            </a:pPr>
            <a:r>
              <a:rPr lang="en-US" sz="4000" b="1" spc="22" dirty="0">
                <a:solidFill>
                  <a:srgbClr val="5A2B93"/>
                </a:solidFill>
                <a:latin typeface="Arial" panose="020B0604020202020204" pitchFamily="34" charset="0"/>
                <a:cs typeface="Arial" panose="020B0604020202020204" pitchFamily="34" charset="0"/>
              </a:rPr>
              <a:t>DISCUSSION</a:t>
            </a:r>
          </a:p>
          <a:p>
            <a:pPr>
              <a:spcAft>
                <a:spcPts val="1600"/>
              </a:spcAft>
            </a:pPr>
            <a:r>
              <a:rPr lang="en-US" sz="4000" dirty="0">
                <a:latin typeface="Arial" panose="020B0604020202020204" pitchFamily="34" charset="0"/>
                <a:cs typeface="Arial" panose="020B0604020202020204" pitchFamily="34" charset="0"/>
              </a:rPr>
              <a:t>	The nervous system plays a central role in therapeutic receptivity. When adolescents enter group settings already experiencing heightened arousal or anxiety, environmental stressors may further impair engagement.</a:t>
            </a:r>
          </a:p>
          <a:p>
            <a:pPr>
              <a:spcAft>
                <a:spcPts val="1600"/>
              </a:spcAft>
            </a:pPr>
            <a:r>
              <a:rPr lang="en-US" sz="4000" dirty="0">
                <a:latin typeface="Arial" panose="020B0604020202020204" pitchFamily="34" charset="0"/>
                <a:cs typeface="Arial" panose="020B0604020202020204" pitchFamily="34" charset="0"/>
              </a:rPr>
              <a:t>	Nature-based environments appear to support parasympathetic activation, increasing emotional regulation and cognitive flexibility. While facilitators cannot fully control adolescents’ broader technological exposure, they can intentionally design group spaces that promote regulation.</a:t>
            </a:r>
          </a:p>
        </p:txBody>
      </p:sp>
      <p:sp>
        <p:nvSpPr>
          <p:cNvPr id="17" name="object 4"/>
          <p:cNvSpPr txBox="1"/>
          <p:nvPr/>
        </p:nvSpPr>
        <p:spPr>
          <a:xfrm>
            <a:off x="22810986" y="24473717"/>
            <a:ext cx="9253728" cy="7455767"/>
          </a:xfrm>
          <a:prstGeom prst="rect">
            <a:avLst/>
          </a:prstGeom>
          <a:ln>
            <a:noFill/>
          </a:ln>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gn="ctr">
              <a:lnSpc>
                <a:spcPts val="4000"/>
              </a:lnSpc>
              <a:spcAft>
                <a:spcPts val="1600"/>
              </a:spcAft>
            </a:pPr>
            <a:r>
              <a:rPr lang="en-US" sz="4000" b="1" spc="22" dirty="0">
                <a:solidFill>
                  <a:srgbClr val="5A2B93"/>
                </a:solidFill>
                <a:latin typeface="Arial" panose="020B0604020202020204" pitchFamily="34" charset="0"/>
                <a:cs typeface="Arial" panose="020B0604020202020204" pitchFamily="34" charset="0"/>
              </a:rPr>
              <a:t>CONCLUSIONS</a:t>
            </a:r>
          </a:p>
          <a:p>
            <a:pPr>
              <a:spcAft>
                <a:spcPts val="1600"/>
              </a:spcAft>
            </a:pPr>
            <a:r>
              <a:rPr lang="en-US" sz="4000" dirty="0">
                <a:latin typeface="Arial" panose="020B0604020202020204" pitchFamily="34" charset="0"/>
                <a:cs typeface="Arial" panose="020B0604020202020204" pitchFamily="34" charset="0"/>
              </a:rPr>
              <a:t>	Nature-based group work may meaningfully enhance adolescent well-being by supporting nervous system regulation, distress tolerance, and self-efficacy. Intentional nature-based design should be considered for more effective group facilitation, particularly when working with adolescents. Small environmental adjustments may improve therapeutic engagement.</a:t>
            </a:r>
          </a:p>
        </p:txBody>
      </p:sp>
      <p:sp>
        <p:nvSpPr>
          <p:cNvPr id="8" name="object 4">
            <a:extLst>
              <a:ext uri="{FF2B5EF4-FFF2-40B4-BE49-F238E27FC236}">
                <a16:creationId xmlns:a16="http://schemas.microsoft.com/office/drawing/2014/main" id="{A41D4E61-CCBE-310A-AA22-21A51D2D73EC}"/>
              </a:ext>
            </a:extLst>
          </p:cNvPr>
          <p:cNvSpPr txBox="1"/>
          <p:nvPr/>
        </p:nvSpPr>
        <p:spPr>
          <a:xfrm>
            <a:off x="12033038" y="19335893"/>
            <a:ext cx="9253728" cy="12013058"/>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gn="ctr">
              <a:lnSpc>
                <a:spcPts val="4000"/>
              </a:lnSpc>
              <a:spcAft>
                <a:spcPts val="1600"/>
              </a:spcAft>
            </a:pPr>
            <a:r>
              <a:rPr lang="en-US" sz="4000" b="1" spc="22" dirty="0">
                <a:solidFill>
                  <a:srgbClr val="5A2B93"/>
                </a:solidFill>
                <a:latin typeface="Arial" panose="020B0604020202020204" pitchFamily="34" charset="0"/>
                <a:cs typeface="Arial" panose="020B0604020202020204" pitchFamily="34" charset="0"/>
              </a:rPr>
              <a:t>RESEARCH FINDINGS</a:t>
            </a:r>
          </a:p>
          <a:p>
            <a:pPr marL="571500" indent="-571500">
              <a:spcAft>
                <a:spcPts val="1600"/>
              </a:spcAft>
              <a:buFont typeface="Arial" panose="020B0604020202020204" pitchFamily="34" charset="0"/>
              <a:buChar char="•"/>
            </a:pPr>
            <a:r>
              <a:rPr lang="en-US" sz="4000" dirty="0">
                <a:latin typeface="Arial" panose="020B0604020202020204" pitchFamily="34" charset="0"/>
                <a:cs typeface="Arial" panose="020B0604020202020204" pitchFamily="34" charset="0"/>
              </a:rPr>
              <a:t>Excessive screen use is associated with reduced distress tolerance in adolescents.</a:t>
            </a:r>
          </a:p>
          <a:p>
            <a:pPr marL="571500" indent="-571500">
              <a:spcAft>
                <a:spcPts val="1600"/>
              </a:spcAft>
              <a:buFont typeface="Arial" panose="020B0604020202020204" pitchFamily="34" charset="0"/>
              <a:buChar char="•"/>
            </a:pPr>
            <a:r>
              <a:rPr lang="en-US" sz="4000" dirty="0">
                <a:latin typeface="Arial" panose="020B0604020202020204" pitchFamily="34" charset="0"/>
                <a:cs typeface="Arial" panose="020B0604020202020204" pitchFamily="34" charset="0"/>
              </a:rPr>
              <a:t>Lower distress tolerance may negatively impact self-efficacy and treatment engagement. </a:t>
            </a:r>
          </a:p>
          <a:p>
            <a:pPr marL="571500" indent="-571500">
              <a:spcAft>
                <a:spcPts val="1600"/>
              </a:spcAft>
              <a:buFont typeface="Arial" panose="020B0604020202020204" pitchFamily="34" charset="0"/>
              <a:buChar char="•"/>
            </a:pPr>
            <a:r>
              <a:rPr lang="en-US" sz="4000" dirty="0">
                <a:latin typeface="Arial" panose="020B0604020202020204" pitchFamily="34" charset="0"/>
                <a:cs typeface="Arial" panose="020B0604020202020204" pitchFamily="34" charset="0"/>
              </a:rPr>
              <a:t>Physical environments influence autonomic nervous system regulation.</a:t>
            </a:r>
          </a:p>
          <a:p>
            <a:pPr marL="571500" indent="-571500">
              <a:spcAft>
                <a:spcPts val="1600"/>
              </a:spcAft>
              <a:buFont typeface="Arial" panose="020B0604020202020204" pitchFamily="34" charset="0"/>
              <a:buChar char="•"/>
            </a:pPr>
            <a:r>
              <a:rPr lang="en-US" sz="4000" dirty="0">
                <a:latin typeface="Arial" panose="020B0604020202020204" pitchFamily="34" charset="0"/>
                <a:cs typeface="Arial" panose="020B0604020202020204" pitchFamily="34" charset="0"/>
              </a:rPr>
              <a:t>Exposure to nature-based settings is associated with:</a:t>
            </a:r>
          </a:p>
          <a:p>
            <a:pPr marL="1569476" lvl="2" indent="-571500">
              <a:spcAft>
                <a:spcPts val="1600"/>
              </a:spcAft>
              <a:buFont typeface="Arial" panose="020B0604020202020204" pitchFamily="34" charset="0"/>
              <a:buChar char="•"/>
            </a:pPr>
            <a:r>
              <a:rPr lang="en-US" sz="4000" dirty="0">
                <a:latin typeface="Arial" panose="020B0604020202020204" pitchFamily="34" charset="0"/>
                <a:cs typeface="Arial" panose="020B0604020202020204" pitchFamily="34" charset="0"/>
              </a:rPr>
              <a:t>Reduced cortisol levels</a:t>
            </a:r>
          </a:p>
          <a:p>
            <a:pPr marL="1569476" lvl="2" indent="-571500">
              <a:spcAft>
                <a:spcPts val="1600"/>
              </a:spcAft>
              <a:buFont typeface="Arial" panose="020B0604020202020204" pitchFamily="34" charset="0"/>
              <a:buChar char="•"/>
            </a:pPr>
            <a:r>
              <a:rPr lang="en-US" sz="4000" dirty="0">
                <a:latin typeface="Arial" panose="020B0604020202020204" pitchFamily="34" charset="0"/>
                <a:cs typeface="Arial" panose="020B0604020202020204" pitchFamily="34" charset="0"/>
              </a:rPr>
              <a:t>Improved emotional regulation</a:t>
            </a:r>
          </a:p>
          <a:p>
            <a:pPr marL="1569476" lvl="2" indent="-571500">
              <a:spcAft>
                <a:spcPts val="1600"/>
              </a:spcAft>
              <a:buFont typeface="Arial" panose="020B0604020202020204" pitchFamily="34" charset="0"/>
              <a:buChar char="•"/>
            </a:pPr>
            <a:r>
              <a:rPr lang="en-US" sz="4000" dirty="0">
                <a:latin typeface="Arial" panose="020B0604020202020204" pitchFamily="34" charset="0"/>
                <a:cs typeface="Arial" panose="020B0604020202020204" pitchFamily="34" charset="0"/>
              </a:rPr>
              <a:t>Enhanced cognitive receptivity</a:t>
            </a:r>
          </a:p>
          <a:p>
            <a:pPr marL="571500" indent="-571500">
              <a:spcAft>
                <a:spcPts val="1600"/>
              </a:spcAft>
              <a:buFont typeface="Arial" panose="020B0604020202020204" pitchFamily="34" charset="0"/>
              <a:buChar char="•"/>
            </a:pPr>
            <a:r>
              <a:rPr lang="en-US" sz="4000" dirty="0">
                <a:latin typeface="Arial" panose="020B0604020202020204" pitchFamily="34" charset="0"/>
                <a:cs typeface="Arial" panose="020B0604020202020204" pitchFamily="34" charset="0"/>
              </a:rPr>
              <a:t>Even simulated or partial nature exposure (light, plants, sound, airflow) may provide regulatory benefits.</a:t>
            </a:r>
          </a:p>
          <a:p>
            <a:pPr algn="ctr">
              <a:lnSpc>
                <a:spcPts val="4000"/>
              </a:lnSpc>
              <a:spcAft>
                <a:spcPts val="1200"/>
              </a:spcAft>
            </a:pPr>
            <a:endParaRPr lang="en-US" sz="4000" b="1" spc="22" dirty="0">
              <a:solidFill>
                <a:srgbClr val="231F20"/>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A77BB8D6-5D97-6BEB-13E5-DC0F27B39618}"/>
              </a:ext>
            </a:extLst>
          </p:cNvPr>
          <p:cNvSpPr txBox="1"/>
          <p:nvPr/>
        </p:nvSpPr>
        <p:spPr>
          <a:xfrm>
            <a:off x="33423412" y="13468631"/>
            <a:ext cx="9163760" cy="8299708"/>
          </a:xfrm>
          <a:prstGeom prst="rect">
            <a:avLst/>
          </a:prstGeom>
          <a:noFill/>
        </p:spPr>
        <p:txBody>
          <a:bodyPr wrap="square">
            <a:spAutoFit/>
          </a:bodyPr>
          <a:lstStyle/>
          <a:p>
            <a:pPr algn="ctr">
              <a:spcAft>
                <a:spcPts val="1600"/>
              </a:spcAft>
            </a:pPr>
            <a:r>
              <a:rPr lang="en-US" sz="4000" b="1" spc="22" dirty="0">
                <a:solidFill>
                  <a:srgbClr val="5A2B93"/>
                </a:solidFill>
                <a:latin typeface="Arial" panose="020B0604020202020204" pitchFamily="34" charset="0"/>
                <a:cs typeface="Arial" panose="020B0604020202020204" pitchFamily="34" charset="0"/>
              </a:rPr>
              <a:t>FUTURE DIRECTION</a:t>
            </a:r>
            <a:endParaRPr lang="en-US" sz="4000" dirty="0">
              <a:solidFill>
                <a:srgbClr val="5A2B93"/>
              </a:solidFill>
              <a:latin typeface="Arial" panose="020B0604020202020204" pitchFamily="34" charset="0"/>
              <a:cs typeface="Arial" panose="020B0604020202020204" pitchFamily="34" charset="0"/>
            </a:endParaRPr>
          </a:p>
          <a:p>
            <a:pPr marL="571500" indent="-571500">
              <a:spcAft>
                <a:spcPts val="1600"/>
              </a:spcAft>
              <a:buFont typeface="Arial" panose="020B0604020202020204" pitchFamily="34" charset="0"/>
              <a:buChar char="•"/>
            </a:pPr>
            <a:r>
              <a:rPr lang="en-US" sz="4000" dirty="0">
                <a:latin typeface="Arial" panose="020B0604020202020204" pitchFamily="34" charset="0"/>
                <a:cs typeface="Arial" panose="020B0604020202020204" pitchFamily="34" charset="0"/>
              </a:rPr>
              <a:t>Empirical studies directly comparing indoor vs. outdoor group outcomes</a:t>
            </a:r>
          </a:p>
          <a:p>
            <a:pPr marL="571500" indent="-571500">
              <a:spcAft>
                <a:spcPts val="1600"/>
              </a:spcAft>
              <a:buFont typeface="Arial" panose="020B0604020202020204" pitchFamily="34" charset="0"/>
              <a:buChar char="•"/>
            </a:pPr>
            <a:r>
              <a:rPr lang="en-US" sz="4000" dirty="0">
                <a:latin typeface="Arial" panose="020B0604020202020204" pitchFamily="34" charset="0"/>
                <a:cs typeface="Arial" panose="020B0604020202020204" pitchFamily="34" charset="0"/>
              </a:rPr>
              <a:t>Longitudinal research examining nature-based interventions and distress tolerance development</a:t>
            </a:r>
          </a:p>
          <a:p>
            <a:pPr marL="571500" indent="-571500">
              <a:spcAft>
                <a:spcPts val="1600"/>
              </a:spcAft>
              <a:buFont typeface="Arial" panose="020B0604020202020204" pitchFamily="34" charset="0"/>
              <a:buChar char="•"/>
            </a:pPr>
            <a:r>
              <a:rPr lang="en-US" sz="4000" dirty="0">
                <a:latin typeface="Arial" panose="020B0604020202020204" pitchFamily="34" charset="0"/>
                <a:cs typeface="Arial" panose="020B0604020202020204" pitchFamily="34" charset="0"/>
              </a:rPr>
              <a:t>Exploration of cost-effective environmental modifications in schools and clinics</a:t>
            </a:r>
          </a:p>
          <a:p>
            <a:pPr marL="571500" indent="-571500">
              <a:spcAft>
                <a:spcPts val="1600"/>
              </a:spcAft>
              <a:buFont typeface="Arial" panose="020B0604020202020204" pitchFamily="34" charset="0"/>
              <a:buChar char="•"/>
            </a:pPr>
            <a:r>
              <a:rPr lang="en-US" sz="4000" dirty="0">
                <a:latin typeface="Arial" panose="020B0604020202020204" pitchFamily="34" charset="0"/>
                <a:cs typeface="Arial" panose="020B0604020202020204" pitchFamily="34" charset="0"/>
              </a:rPr>
              <a:t>Development of facilitator training models focused on therapeutic environmental design</a:t>
            </a:r>
          </a:p>
        </p:txBody>
      </p:sp>
      <p:sp>
        <p:nvSpPr>
          <p:cNvPr id="43" name="TextBox 42">
            <a:extLst>
              <a:ext uri="{FF2B5EF4-FFF2-40B4-BE49-F238E27FC236}">
                <a16:creationId xmlns:a16="http://schemas.microsoft.com/office/drawing/2014/main" id="{72F48E37-ABF6-11DC-3C17-9F6621225513}"/>
              </a:ext>
            </a:extLst>
          </p:cNvPr>
          <p:cNvSpPr txBox="1"/>
          <p:nvPr/>
        </p:nvSpPr>
        <p:spPr>
          <a:xfrm>
            <a:off x="22588688" y="6943768"/>
            <a:ext cx="4520237" cy="6524863"/>
          </a:xfrm>
          <a:prstGeom prst="rect">
            <a:avLst/>
          </a:prstGeom>
          <a:noFill/>
          <a:ln w="76200">
            <a:solidFill>
              <a:srgbClr val="5A2B93"/>
            </a:solidFill>
          </a:ln>
        </p:spPr>
        <p:txBody>
          <a:bodyPr wrap="square">
            <a:spAutoFit/>
          </a:bodyPr>
          <a:lstStyle/>
          <a:p>
            <a:pPr algn="ctr"/>
            <a:r>
              <a:rPr lang="en-US" sz="3800" i="0" dirty="0">
                <a:effectLst/>
                <a:latin typeface="Arial" panose="020B0604020202020204" pitchFamily="34" charset="0"/>
                <a:cs typeface="Arial" panose="020B0604020202020204" pitchFamily="34" charset="0"/>
              </a:rPr>
              <a:t>EXCESSIVE SCREEN USE</a:t>
            </a:r>
            <a:br>
              <a:rPr lang="en-US" sz="3800" b="1" dirty="0">
                <a:latin typeface="Arial" panose="020B0604020202020204" pitchFamily="34" charset="0"/>
                <a:cs typeface="Arial" panose="020B0604020202020204" pitchFamily="34" charset="0"/>
              </a:rPr>
            </a:br>
            <a:r>
              <a:rPr lang="en-US" sz="3800" b="1" i="0" dirty="0">
                <a:effectLst/>
                <a:latin typeface="Arial" panose="020B0604020202020204" pitchFamily="34" charset="0"/>
                <a:cs typeface="Arial" panose="020B0604020202020204" pitchFamily="34" charset="0"/>
              </a:rPr>
              <a:t>↓</a:t>
            </a:r>
            <a:br>
              <a:rPr lang="en-US" sz="3800" b="1" dirty="0">
                <a:latin typeface="Arial" panose="020B0604020202020204" pitchFamily="34" charset="0"/>
                <a:cs typeface="Arial" panose="020B0604020202020204" pitchFamily="34" charset="0"/>
              </a:rPr>
            </a:br>
            <a:r>
              <a:rPr lang="en-US" sz="3800" i="0" dirty="0">
                <a:effectLst/>
                <a:latin typeface="Arial" panose="020B0604020202020204" pitchFamily="34" charset="0"/>
                <a:cs typeface="Arial" panose="020B0604020202020204" pitchFamily="34" charset="0"/>
              </a:rPr>
              <a:t>Reduce Distress Tolerance</a:t>
            </a:r>
            <a:br>
              <a:rPr lang="en-US" sz="3800" dirty="0">
                <a:latin typeface="Arial" panose="020B0604020202020204" pitchFamily="34" charset="0"/>
                <a:cs typeface="Arial" panose="020B0604020202020204" pitchFamily="34" charset="0"/>
              </a:rPr>
            </a:br>
            <a:r>
              <a:rPr lang="en-US" sz="3800" i="0" dirty="0">
                <a:effectLst/>
                <a:latin typeface="Arial" panose="020B0604020202020204" pitchFamily="34" charset="0"/>
                <a:cs typeface="Arial" panose="020B0604020202020204" pitchFamily="34" charset="0"/>
              </a:rPr>
              <a:t>↓</a:t>
            </a:r>
            <a:br>
              <a:rPr lang="en-US" sz="3800" dirty="0">
                <a:latin typeface="Arial" panose="020B0604020202020204" pitchFamily="34" charset="0"/>
                <a:cs typeface="Arial" panose="020B0604020202020204" pitchFamily="34" charset="0"/>
              </a:rPr>
            </a:br>
            <a:r>
              <a:rPr lang="en-US" sz="3800" i="0" dirty="0">
                <a:effectLst/>
                <a:latin typeface="Arial" panose="020B0604020202020204" pitchFamily="34" charset="0"/>
                <a:cs typeface="Arial" panose="020B0604020202020204" pitchFamily="34" charset="0"/>
              </a:rPr>
              <a:t>Lower Self-  Efficacy</a:t>
            </a:r>
            <a:br>
              <a:rPr lang="en-US" sz="3800" dirty="0">
                <a:latin typeface="Arial" panose="020B0604020202020204" pitchFamily="34" charset="0"/>
                <a:cs typeface="Arial" panose="020B0604020202020204" pitchFamily="34" charset="0"/>
              </a:rPr>
            </a:br>
            <a:r>
              <a:rPr lang="en-US" sz="3800" i="0" dirty="0">
                <a:effectLst/>
                <a:latin typeface="Arial" panose="020B0604020202020204" pitchFamily="34" charset="0"/>
                <a:cs typeface="Arial" panose="020B0604020202020204" pitchFamily="34" charset="0"/>
              </a:rPr>
              <a:t>↓</a:t>
            </a:r>
            <a:br>
              <a:rPr lang="en-US" sz="3800" dirty="0">
                <a:latin typeface="Arial" panose="020B0604020202020204" pitchFamily="34" charset="0"/>
                <a:cs typeface="Arial" panose="020B0604020202020204" pitchFamily="34" charset="0"/>
              </a:rPr>
            </a:br>
            <a:r>
              <a:rPr lang="en-US" sz="3800" i="0" dirty="0">
                <a:effectLst/>
                <a:latin typeface="Arial" panose="020B0604020202020204" pitchFamily="34" charset="0"/>
                <a:cs typeface="Arial" panose="020B0604020202020204" pitchFamily="34" charset="0"/>
              </a:rPr>
              <a:t>Reduce Treatment Engagement</a:t>
            </a:r>
            <a:endParaRPr lang="en-US" sz="3800" dirty="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06C1020C-2A76-4F7A-7B4A-2A28549CF180}"/>
              </a:ext>
            </a:extLst>
          </p:cNvPr>
          <p:cNvSpPr txBox="1"/>
          <p:nvPr/>
        </p:nvSpPr>
        <p:spPr>
          <a:xfrm>
            <a:off x="23977638" y="6006428"/>
            <a:ext cx="6766557" cy="707886"/>
          </a:xfrm>
          <a:prstGeom prst="rect">
            <a:avLst/>
          </a:prstGeom>
          <a:noFill/>
        </p:spPr>
        <p:txBody>
          <a:bodyPr wrap="square">
            <a:spAutoFit/>
          </a:bodyPr>
          <a:lstStyle/>
          <a:p>
            <a:pPr algn="ctr"/>
            <a:r>
              <a:rPr lang="en-US" sz="4000" b="1" spc="22" dirty="0">
                <a:solidFill>
                  <a:srgbClr val="5A2B93"/>
                </a:solidFill>
                <a:latin typeface="Arial" panose="020B0604020202020204" pitchFamily="34" charset="0"/>
                <a:cs typeface="Arial" panose="020B0604020202020204" pitchFamily="34" charset="0"/>
              </a:rPr>
              <a:t>FINDINGS FLOW CHARTS</a:t>
            </a:r>
            <a:endParaRPr lang="en-US" sz="4000" b="1" dirty="0">
              <a:solidFill>
                <a:srgbClr val="5A2B93"/>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033CEC47-FE1A-DCC3-0426-1A529157E26E}"/>
              </a:ext>
            </a:extLst>
          </p:cNvPr>
          <p:cNvSpPr txBox="1"/>
          <p:nvPr/>
        </p:nvSpPr>
        <p:spPr>
          <a:xfrm>
            <a:off x="27485334" y="6943768"/>
            <a:ext cx="4502446" cy="6524863"/>
          </a:xfrm>
          <a:prstGeom prst="rect">
            <a:avLst/>
          </a:prstGeom>
          <a:noFill/>
          <a:ln w="76200">
            <a:solidFill>
              <a:srgbClr val="5A2B93"/>
            </a:solidFill>
          </a:ln>
        </p:spPr>
        <p:txBody>
          <a:bodyPr wrap="square">
            <a:spAutoFit/>
          </a:bodyPr>
          <a:lstStyle/>
          <a:p>
            <a:pPr algn="ctr"/>
            <a:r>
              <a:rPr lang="en-US" sz="3800" dirty="0">
                <a:latin typeface="Arial" panose="020B0604020202020204" pitchFamily="34" charset="0"/>
                <a:cs typeface="Arial" panose="020B0604020202020204" pitchFamily="34" charset="0"/>
              </a:rPr>
              <a:t>NATURE-BASED ENVIRONMENTS</a:t>
            </a:r>
          </a:p>
          <a:p>
            <a:pPr algn="ctr"/>
            <a:r>
              <a:rPr lang="en-US" sz="3800" b="1" dirty="0">
                <a:latin typeface="Arial" panose="020B0604020202020204" pitchFamily="34" charset="0"/>
                <a:cs typeface="Arial" panose="020B0604020202020204" pitchFamily="34" charset="0"/>
              </a:rPr>
              <a:t>↓</a:t>
            </a:r>
            <a:br>
              <a:rPr lang="en-US" sz="3800" b="1"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Improve Nervous System Regulation</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Increase Distress Tolerance</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Enhance Group Outcomes</a:t>
            </a:r>
          </a:p>
        </p:txBody>
      </p:sp>
      <p:pic>
        <p:nvPicPr>
          <p:cNvPr id="2" name="Picture 1">
            <a:extLst>
              <a:ext uri="{FF2B5EF4-FFF2-40B4-BE49-F238E27FC236}">
                <a16:creationId xmlns:a16="http://schemas.microsoft.com/office/drawing/2014/main" id="{B82342EB-346F-8678-CDAB-9C8F1CFFEDEB}"/>
              </a:ext>
            </a:extLst>
          </p:cNvPr>
          <p:cNvPicPr>
            <a:picLocks noChangeAspect="1"/>
          </p:cNvPicPr>
          <p:nvPr/>
        </p:nvPicPr>
        <p:blipFill>
          <a:blip r:embed="rId5"/>
          <a:srcRect b="4128"/>
          <a:stretch>
            <a:fillRect/>
          </a:stretch>
        </p:blipFill>
        <p:spPr>
          <a:xfrm>
            <a:off x="1448853" y="25054252"/>
            <a:ext cx="8754364" cy="6294699"/>
          </a:xfrm>
          <a:prstGeom prst="rect">
            <a:avLst/>
          </a:prstGeom>
        </p:spPr>
      </p:pic>
      <p:sp>
        <p:nvSpPr>
          <p:cNvPr id="3" name="AutoShape 2">
            <a:extLst>
              <a:ext uri="{FF2B5EF4-FFF2-40B4-BE49-F238E27FC236}">
                <a16:creationId xmlns:a16="http://schemas.microsoft.com/office/drawing/2014/main" id="{3A9A1A6C-E496-6F0A-204C-18CA04AF1087}"/>
              </a:ext>
            </a:extLst>
          </p:cNvPr>
          <p:cNvSpPr>
            <a:spLocks noChangeAspect="1" noChangeArrowheads="1"/>
          </p:cNvSpPr>
          <p:nvPr/>
        </p:nvSpPr>
        <p:spPr bwMode="auto">
          <a:xfrm>
            <a:off x="21793200" y="1630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a:p>
        </p:txBody>
      </p:sp>
      <p:pic>
        <p:nvPicPr>
          <p:cNvPr id="7" name="Picture 6">
            <a:extLst>
              <a:ext uri="{FF2B5EF4-FFF2-40B4-BE49-F238E27FC236}">
                <a16:creationId xmlns:a16="http://schemas.microsoft.com/office/drawing/2014/main" id="{F74E4B9C-4693-92AD-2295-6D7E420AEAED}"/>
              </a:ext>
            </a:extLst>
          </p:cNvPr>
          <p:cNvPicPr>
            <a:picLocks noChangeAspect="1"/>
          </p:cNvPicPr>
          <p:nvPr/>
        </p:nvPicPr>
        <p:blipFill>
          <a:blip r:embed="rId6"/>
          <a:srcRect l="13652" t="784" r="27039" b="279"/>
          <a:stretch>
            <a:fillRect/>
          </a:stretch>
        </p:blipFill>
        <p:spPr>
          <a:xfrm>
            <a:off x="33642739" y="6554009"/>
            <a:ext cx="9024964" cy="6350659"/>
          </a:xfrm>
          <a:prstGeom prst="rect">
            <a:avLst/>
          </a:prstGeom>
        </p:spPr>
      </p:pic>
      <p:sp>
        <p:nvSpPr>
          <p:cNvPr id="12" name="TextBox 11">
            <a:extLst>
              <a:ext uri="{FF2B5EF4-FFF2-40B4-BE49-F238E27FC236}">
                <a16:creationId xmlns:a16="http://schemas.microsoft.com/office/drawing/2014/main" id="{CBAC2973-32C0-15EB-343F-49F8D9B2F761}"/>
              </a:ext>
            </a:extLst>
          </p:cNvPr>
          <p:cNvSpPr txBox="1"/>
          <p:nvPr/>
        </p:nvSpPr>
        <p:spPr>
          <a:xfrm>
            <a:off x="33367399" y="22372319"/>
            <a:ext cx="9219773" cy="9402574"/>
          </a:xfrm>
          <a:prstGeom prst="rect">
            <a:avLst/>
          </a:prstGeom>
          <a:noFill/>
        </p:spPr>
        <p:txBody>
          <a:bodyPr wrap="square">
            <a:spAutoFit/>
          </a:bodyPr>
          <a:lstStyle/>
          <a:p>
            <a:pPr algn="ctr" rtl="0">
              <a:spcBef>
                <a:spcPts val="1200"/>
              </a:spcBef>
              <a:spcAft>
                <a:spcPts val="1200"/>
              </a:spcAft>
              <a:buNone/>
            </a:pPr>
            <a:r>
              <a:rPr lang="en-US" sz="4000" b="1" i="0" u="none" strike="noStrike" dirty="0">
                <a:solidFill>
                  <a:srgbClr val="5A2B93"/>
                </a:solidFill>
                <a:effectLst/>
                <a:latin typeface="Arial" panose="020B0604020202020204" pitchFamily="34" charset="0"/>
              </a:rPr>
              <a:t>REFERENCES</a:t>
            </a:r>
            <a:endParaRPr lang="en-US" sz="4000" b="0" dirty="0">
              <a:solidFill>
                <a:srgbClr val="5A2B93"/>
              </a:solidFill>
              <a:effectLst/>
            </a:endParaRPr>
          </a:p>
          <a:p>
            <a:pPr indent="-457200" rtl="0">
              <a:spcBef>
                <a:spcPts val="1200"/>
              </a:spcBef>
              <a:spcAft>
                <a:spcPts val="1200"/>
              </a:spcAft>
              <a:buNone/>
            </a:pPr>
            <a:r>
              <a:rPr lang="en-US" sz="2500" b="0" i="0" u="none" strike="noStrike" dirty="0">
                <a:solidFill>
                  <a:srgbClr val="000000"/>
                </a:solidFill>
                <a:effectLst/>
                <a:latin typeface="Arial" panose="020B0604020202020204" pitchFamily="34" charset="0"/>
                <a:cs typeface="Arial" panose="020B0604020202020204" pitchFamily="34" charset="0"/>
              </a:rPr>
              <a:t>Haidt, J. (2024). </a:t>
            </a:r>
            <a:r>
              <a:rPr lang="en-US" sz="2500" b="0" i="1" u="none" strike="noStrike" dirty="0">
                <a:solidFill>
                  <a:srgbClr val="000000"/>
                </a:solidFill>
                <a:effectLst/>
                <a:latin typeface="Arial" panose="020B0604020202020204" pitchFamily="34" charset="0"/>
                <a:cs typeface="Arial" panose="020B0604020202020204" pitchFamily="34" charset="0"/>
              </a:rPr>
              <a:t>The anxious generation: How the great rewiring of childhood is causing an epidemic of mental illness.</a:t>
            </a:r>
            <a:r>
              <a:rPr lang="en-US" sz="2500" b="0" i="0" u="none" strike="noStrike" dirty="0">
                <a:solidFill>
                  <a:srgbClr val="000000"/>
                </a:solidFill>
                <a:effectLst/>
                <a:latin typeface="Arial" panose="020B0604020202020204" pitchFamily="34" charset="0"/>
                <a:cs typeface="Arial" panose="020B0604020202020204" pitchFamily="34" charset="0"/>
              </a:rPr>
              <a:t> Penguin Press.</a:t>
            </a:r>
            <a:endParaRPr lang="en-US" sz="2500" b="0" dirty="0">
              <a:effectLst/>
              <a:latin typeface="Arial" panose="020B0604020202020204" pitchFamily="34" charset="0"/>
              <a:cs typeface="Arial" panose="020B0604020202020204" pitchFamily="34" charset="0"/>
            </a:endParaRPr>
          </a:p>
          <a:p>
            <a:pPr indent="-457200" rtl="0">
              <a:spcBef>
                <a:spcPts val="1200"/>
              </a:spcBef>
              <a:spcAft>
                <a:spcPts val="1200"/>
              </a:spcAft>
              <a:buNone/>
            </a:pPr>
            <a:r>
              <a:rPr lang="en-US" sz="2500" b="0" i="0" u="none" strike="noStrike" dirty="0">
                <a:solidFill>
                  <a:srgbClr val="000000"/>
                </a:solidFill>
                <a:effectLst/>
                <a:latin typeface="Arial" panose="020B0604020202020204" pitchFamily="34" charset="0"/>
                <a:cs typeface="Arial" panose="020B0604020202020204" pitchFamily="34" charset="0"/>
              </a:rPr>
              <a:t>Sui, T. Y., McDermott, S., Harris, B., &amp; Hsin, H. (2023). The impact of physical environments on outpatient mental health recovery: A design-oriented qualitative study of patient perspectives. </a:t>
            </a:r>
            <a:r>
              <a:rPr lang="en-US" sz="2500" b="0" i="1" u="none" strike="noStrike" dirty="0">
                <a:solidFill>
                  <a:srgbClr val="000000"/>
                </a:solidFill>
                <a:effectLst/>
                <a:latin typeface="Arial" panose="020B0604020202020204" pitchFamily="34" charset="0"/>
                <a:cs typeface="Arial" panose="020B0604020202020204" pitchFamily="34" charset="0"/>
              </a:rPr>
              <a:t>PLOS ONE, 18</a:t>
            </a:r>
            <a:r>
              <a:rPr lang="en-US" sz="2500" b="0" i="0" u="none" strike="noStrike" dirty="0">
                <a:solidFill>
                  <a:srgbClr val="000000"/>
                </a:solidFill>
                <a:effectLst/>
                <a:latin typeface="Arial" panose="020B0604020202020204" pitchFamily="34" charset="0"/>
                <a:cs typeface="Arial" panose="020B0604020202020204" pitchFamily="34" charset="0"/>
              </a:rPr>
              <a:t>(4), e0283962.</a:t>
            </a:r>
            <a:endParaRPr lang="en-US" sz="2500" b="0" dirty="0">
              <a:effectLst/>
              <a:latin typeface="Arial" panose="020B0604020202020204" pitchFamily="34" charset="0"/>
              <a:cs typeface="Arial" panose="020B0604020202020204" pitchFamily="34" charset="0"/>
            </a:endParaRPr>
          </a:p>
          <a:p>
            <a:pPr indent="-457200" rtl="0">
              <a:spcBef>
                <a:spcPts val="1200"/>
              </a:spcBef>
              <a:spcAft>
                <a:spcPts val="1200"/>
              </a:spcAft>
              <a:buNone/>
            </a:pPr>
            <a:r>
              <a:rPr lang="en-US" sz="2500" b="0" i="0" u="none" strike="noStrike" dirty="0">
                <a:solidFill>
                  <a:srgbClr val="000000"/>
                </a:solidFill>
                <a:effectLst/>
                <a:latin typeface="Arial" panose="020B0604020202020204" pitchFamily="34" charset="0"/>
                <a:cs typeface="Arial" panose="020B0604020202020204" pitchFamily="34" charset="0"/>
              </a:rPr>
              <a:t>Wales, M., Mårtensson, F., Hoff, E., &amp; Jansson, M. (2022). Elevating the role of the outdoor environment for adolescent wellbeing in everyday life. </a:t>
            </a:r>
            <a:r>
              <a:rPr lang="en-US" sz="2500" b="0" i="1" u="none" strike="noStrike" dirty="0">
                <a:solidFill>
                  <a:srgbClr val="000000"/>
                </a:solidFill>
                <a:effectLst/>
                <a:latin typeface="Arial" panose="020B0604020202020204" pitchFamily="34" charset="0"/>
                <a:cs typeface="Arial" panose="020B0604020202020204" pitchFamily="34" charset="0"/>
              </a:rPr>
              <a:t>Frontiers in Psychology, 13</a:t>
            </a:r>
            <a:r>
              <a:rPr lang="en-US" sz="2500" b="0" i="0" u="none" strike="noStrike" dirty="0">
                <a:solidFill>
                  <a:srgbClr val="000000"/>
                </a:solidFill>
                <a:effectLst/>
                <a:latin typeface="Arial" panose="020B0604020202020204" pitchFamily="34" charset="0"/>
                <a:cs typeface="Arial" panose="020B0604020202020204" pitchFamily="34" charset="0"/>
              </a:rPr>
              <a:t>, 774592.</a:t>
            </a:r>
            <a:r>
              <a:rPr lang="en-US" sz="2500" dirty="0">
                <a:solidFill>
                  <a:srgbClr val="000000"/>
                </a:solidFill>
                <a:latin typeface="Arial" panose="020B0604020202020204" pitchFamily="34" charset="0"/>
                <a:cs typeface="Arial" panose="020B0604020202020204" pitchFamily="34" charset="0"/>
              </a:rPr>
              <a:t> </a:t>
            </a:r>
          </a:p>
          <a:p>
            <a:pPr indent="-457200" rtl="0">
              <a:spcBef>
                <a:spcPts val="1200"/>
              </a:spcBef>
              <a:spcAft>
                <a:spcPts val="1200"/>
              </a:spcAft>
              <a:buNone/>
            </a:pPr>
            <a:r>
              <a:rPr lang="en-US" sz="2500" b="0" i="0" u="none" strike="noStrike" dirty="0">
                <a:solidFill>
                  <a:srgbClr val="000000"/>
                </a:solidFill>
                <a:effectLst/>
                <a:latin typeface="Arial" panose="020B0604020202020204" pitchFamily="34" charset="0"/>
                <a:cs typeface="Arial" panose="020B0604020202020204" pitchFamily="34" charset="0"/>
              </a:rPr>
              <a:t>Wang, X., Chen, L., Li, Y., &amp; Gong, Y. (2025). Nature-based interventions reduce physiological stress in children with chronic illnesses: Evidence from salivary biomarkers. </a:t>
            </a:r>
            <a:r>
              <a:rPr lang="en-US" sz="2500" b="0" i="1" u="none" strike="noStrike" dirty="0">
                <a:solidFill>
                  <a:srgbClr val="000000"/>
                </a:solidFill>
                <a:effectLst/>
                <a:latin typeface="Arial" panose="020B0604020202020204" pitchFamily="34" charset="0"/>
                <a:cs typeface="Arial" panose="020B0604020202020204" pitchFamily="34" charset="0"/>
              </a:rPr>
              <a:t>Frontiers in Public Health, 13</a:t>
            </a:r>
            <a:r>
              <a:rPr lang="en-US" sz="2500" b="0" i="0" u="none" strike="noStrike" dirty="0">
                <a:solidFill>
                  <a:srgbClr val="000000"/>
                </a:solidFill>
                <a:effectLst/>
                <a:latin typeface="Arial" panose="020B0604020202020204" pitchFamily="34" charset="0"/>
                <a:cs typeface="Arial" panose="020B0604020202020204" pitchFamily="34" charset="0"/>
              </a:rPr>
              <a:t>, 1698278.</a:t>
            </a:r>
            <a:r>
              <a:rPr lang="en-US" sz="2500" b="0" i="0" u="none" strike="noStrike" dirty="0">
                <a:solidFill>
                  <a:srgbClr val="000000"/>
                </a:solidFill>
                <a:effectLst/>
                <a:latin typeface="Arial" panose="020B0604020202020204" pitchFamily="34" charset="0"/>
                <a:cs typeface="Arial" panose="020B0604020202020204" pitchFamily="34" charset="0"/>
                <a:hlinkClick r:id="rId7"/>
              </a:rPr>
              <a:t> </a:t>
            </a:r>
            <a:endParaRPr lang="en-US" sz="2500" b="0" dirty="0">
              <a:effectLst/>
              <a:latin typeface="Arial" panose="020B0604020202020204" pitchFamily="34" charset="0"/>
              <a:cs typeface="Arial" panose="020B0604020202020204" pitchFamily="34" charset="0"/>
            </a:endParaRPr>
          </a:p>
          <a:p>
            <a:pPr>
              <a:buNone/>
            </a:pPr>
            <a:r>
              <a:rPr lang="en-US" sz="2500" b="0" i="0" u="none" strike="noStrike" dirty="0">
                <a:solidFill>
                  <a:srgbClr val="000000"/>
                </a:solidFill>
                <a:effectLst/>
                <a:latin typeface="Arial" panose="020B0604020202020204" pitchFamily="34" charset="0"/>
                <a:cs typeface="Arial" panose="020B0604020202020204" pitchFamily="34" charset="0"/>
              </a:rPr>
              <a:t>Xu, J., Falkenstein, M. J., &amp; </a:t>
            </a:r>
            <a:r>
              <a:rPr lang="en-US" sz="2500" b="0" i="0" u="none" strike="noStrike" dirty="0" err="1">
                <a:solidFill>
                  <a:srgbClr val="000000"/>
                </a:solidFill>
                <a:effectLst/>
                <a:latin typeface="Arial" panose="020B0604020202020204" pitchFamily="34" charset="0"/>
                <a:cs typeface="Arial" panose="020B0604020202020204" pitchFamily="34" charset="0"/>
              </a:rPr>
              <a:t>Kuckertz</a:t>
            </a:r>
            <a:r>
              <a:rPr lang="en-US" sz="2500" b="0" i="0" u="none" strike="noStrike" dirty="0">
                <a:solidFill>
                  <a:srgbClr val="000000"/>
                </a:solidFill>
                <a:effectLst/>
                <a:latin typeface="Arial" panose="020B0604020202020204" pitchFamily="34" charset="0"/>
                <a:cs typeface="Arial" panose="020B0604020202020204" pitchFamily="34" charset="0"/>
              </a:rPr>
              <a:t>, J. M. (2024). Feeling more confident to encounter negative emotions: The mediating role of distress tolerance on the relationship between self-efficacy and outcomes of exposure and response prevention for OCD. </a:t>
            </a:r>
            <a:r>
              <a:rPr lang="en-US" sz="2500" b="0" i="1" u="none" strike="noStrike" dirty="0">
                <a:solidFill>
                  <a:srgbClr val="000000"/>
                </a:solidFill>
                <a:effectLst/>
                <a:latin typeface="Arial" panose="020B0604020202020204" pitchFamily="34" charset="0"/>
                <a:cs typeface="Arial" panose="020B0604020202020204" pitchFamily="34" charset="0"/>
              </a:rPr>
              <a:t>Journal of Affective Disorders, 353</a:t>
            </a:r>
            <a:r>
              <a:rPr lang="en-US" sz="2500" b="0" i="0" u="none" strike="noStrike" dirty="0">
                <a:solidFill>
                  <a:srgbClr val="000000"/>
                </a:solidFill>
                <a:effectLst/>
                <a:latin typeface="Arial" panose="020B0604020202020204" pitchFamily="34" charset="0"/>
                <a:cs typeface="Arial" panose="020B0604020202020204" pitchFamily="34" charset="0"/>
              </a:rPr>
              <a:t>, 34–42.</a:t>
            </a:r>
            <a:r>
              <a:rPr lang="en-US" sz="2500" dirty="0">
                <a:solidFill>
                  <a:srgbClr val="000000"/>
                </a:solidFill>
                <a:latin typeface="Arial" panose="020B0604020202020204" pitchFamily="34" charset="0"/>
                <a:cs typeface="Arial" panose="020B0604020202020204" pitchFamily="34" charset="0"/>
              </a:rPr>
              <a:t> </a:t>
            </a:r>
            <a:endParaRPr lang="en-US"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7224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F00AF83DCA604EA35A9588C58BF52F" ma:contentTypeVersion="12" ma:contentTypeDescription="Create a new document." ma:contentTypeScope="" ma:versionID="b4d4d0479e09f0d8d62b1a10033de0a9">
  <xsd:schema xmlns:xsd="http://www.w3.org/2001/XMLSchema" xmlns:xs="http://www.w3.org/2001/XMLSchema" xmlns:p="http://schemas.microsoft.com/office/2006/metadata/properties" xmlns:ns2="d4ab2ec3-2a52-47f9-9a11-c025a7a01941" xmlns:ns3="710a3416-c9ec-433a-8ee9-a9af64f7785e" targetNamespace="http://schemas.microsoft.com/office/2006/metadata/properties" ma:root="true" ma:fieldsID="929a06ee0f7841c76656f6a123def511" ns2:_="" ns3:_="">
    <xsd:import namespace="d4ab2ec3-2a52-47f9-9a11-c025a7a01941"/>
    <xsd:import namespace="710a3416-c9ec-433a-8ee9-a9af64f7785e"/>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ab2ec3-2a52-47f9-9a11-c025a7a01941"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9153e1a-6dd8-49b1-99b5-62373a7b7739"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0a3416-c9ec-433a-8ee9-a9af64f7785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659e4a2-e24c-45cd-9259-904a2b13a87b}" ma:internalName="TaxCatchAll" ma:showField="CatchAllData" ma:web="710a3416-c9ec-433a-8ee9-a9af64f778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10a3416-c9ec-433a-8ee9-a9af64f7785e" xsi:nil="true"/>
    <ReferenceId xmlns="d4ab2ec3-2a52-47f9-9a11-c025a7a01941" xsi:nil="true"/>
    <lcf76f155ced4ddcb4097134ff3c332f xmlns="d4ab2ec3-2a52-47f9-9a11-c025a7a019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E6E2663-8D20-41DE-9FEE-ECF5720785CE}"/>
</file>

<file path=customXml/itemProps2.xml><?xml version="1.0" encoding="utf-8"?>
<ds:datastoreItem xmlns:ds="http://schemas.openxmlformats.org/officeDocument/2006/customXml" ds:itemID="{1EC4A2B7-2819-4F5B-A38E-38561C315B26}"/>
</file>

<file path=customXml/itemProps3.xml><?xml version="1.0" encoding="utf-8"?>
<ds:datastoreItem xmlns:ds="http://schemas.openxmlformats.org/officeDocument/2006/customXml" ds:itemID="{E9DB325D-3FC3-4DD2-9B52-3A89D9701D43}"/>
</file>

<file path=docProps/app.xml><?xml version="1.0" encoding="utf-8"?>
<Properties xmlns="http://schemas.openxmlformats.org/officeDocument/2006/extended-properties" xmlns:vt="http://schemas.openxmlformats.org/officeDocument/2006/docPropsVTypes">
  <TotalTime>736</TotalTime>
  <Words>763</Words>
  <Application>Microsoft Office PowerPoint</Application>
  <PresentationFormat>Custom</PresentationFormat>
  <Paragraphs>45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Balentine</dc:creator>
  <cp:lastModifiedBy>Marge Timberlake</cp:lastModifiedBy>
  <cp:revision>33</cp:revision>
  <cp:lastPrinted>2026-03-07T20:26:49Z</cp:lastPrinted>
  <dcterms:created xsi:type="dcterms:W3CDTF">2018-03-07T15:08:45Z</dcterms:created>
  <dcterms:modified xsi:type="dcterms:W3CDTF">2026-03-07T20:27:51Z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d321b5f-a4ea-42e4-9273-2f91b9a1a708_Enabled">
    <vt:lpwstr>true</vt:lpwstr>
  </property>
  <property fmtid="{D5CDD505-2E9C-101B-9397-08002B2CF9AE}" pid="3" name="MSIP_Label_8d321b5f-a4ea-42e4-9273-2f91b9a1a708_SetDate">
    <vt:lpwstr>2026-02-22T19:03:41Z</vt:lpwstr>
  </property>
  <property fmtid="{D5CDD505-2E9C-101B-9397-08002B2CF9AE}" pid="4" name="MSIP_Label_8d321b5f-a4ea-42e4-9273-2f91b9a1a708_Method">
    <vt:lpwstr>Standard</vt:lpwstr>
  </property>
  <property fmtid="{D5CDD505-2E9C-101B-9397-08002B2CF9AE}" pid="5" name="MSIP_Label_8d321b5f-a4ea-42e4-9273-2f91b9a1a708_Name">
    <vt:lpwstr>Low Confidentiality - Green</vt:lpwstr>
  </property>
  <property fmtid="{D5CDD505-2E9C-101B-9397-08002B2CF9AE}" pid="6" name="MSIP_Label_8d321b5f-a4ea-42e4-9273-2f91b9a1a708_SiteId">
    <vt:lpwstr>c5b35b5a-16d5-4414-8ee1-7bde70543f1b</vt:lpwstr>
  </property>
  <property fmtid="{D5CDD505-2E9C-101B-9397-08002B2CF9AE}" pid="7" name="MSIP_Label_8d321b5f-a4ea-42e4-9273-2f91b9a1a708_ActionId">
    <vt:lpwstr>4c5cbeaa-f61a-4202-a05e-e205bd350120</vt:lpwstr>
  </property>
  <property fmtid="{D5CDD505-2E9C-101B-9397-08002B2CF9AE}" pid="8" name="MSIP_Label_8d321b5f-a4ea-42e4-9273-2f91b9a1a708_ContentBits">
    <vt:lpwstr>0</vt:lpwstr>
  </property>
  <property fmtid="{D5CDD505-2E9C-101B-9397-08002B2CF9AE}" pid="9" name="MSIP_Label_8d321b5f-a4ea-42e4-9273-2f91b9a1a708_Tag">
    <vt:lpwstr>10, 3, 0, 1</vt:lpwstr>
  </property>
  <property fmtid="{D5CDD505-2E9C-101B-9397-08002B2CF9AE}" pid="10" name="ContentTypeId">
    <vt:lpwstr>0x010100A4F00AF83DCA604EA35A9588C58BF52F</vt:lpwstr>
  </property>
</Properties>
</file>