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32" autoAdjust="0"/>
  </p:normalViewPr>
  <p:slideViewPr>
    <p:cSldViewPr snapToGrid="0" snapToObjects="1" showGuides="1">
      <p:cViewPr>
        <p:scale>
          <a:sx n="20" d="100"/>
          <a:sy n="20" d="100"/>
        </p:scale>
        <p:origin x="492" y="-816"/>
      </p:cViewPr>
      <p:guideLst>
        <p:guide orient="horz" pos="18474"/>
        <p:guide pos="267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Ruckman" userId="S::mruckman1@catamount.wcu.edu::6cc8dfc5-fbb4-4a56-b9e6-1ea6d4ceef44" providerId="AD" clId="Web-{3F58C71F-D2A2-45AB-91D0-871F4454FAA8}"/>
    <pc:docChg chg="mod">
      <pc:chgData name="Megan Ruckman" userId="S::mruckman1@catamount.wcu.edu::6cc8dfc5-fbb4-4a56-b9e6-1ea6d4ceef44" providerId="AD" clId="Web-{3F58C71F-D2A2-45AB-91D0-871F4454FAA8}" dt="2026-03-13T15:16:55.534" v="0" actId="3347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16182-96BD-4B5F-9FA1-399ACF2262C0}" type="datetimeFigureOut">
              <a:rPr lang="en-US" smtClean="0"/>
              <a:t>3/13/2026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86B0D-BD1F-4739-9888-865DA53B7075}" type="slidenum">
              <a:rPr lang="en-US" smtClean="0"/>
              <a:t>‹#›</a:t>
            </a:fld>
            <a:endParaRPr lang="en-US"/>
          </a:p>
        </p:txBody>
      </p:sp>
    </p:spTree>
    <p:extLst>
      <p:ext uri="{BB962C8B-B14F-4D97-AF65-F5344CB8AC3E}">
        <p14:creationId xmlns:p14="http://schemas.microsoft.com/office/powerpoint/2010/main" val="2705885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A86B0D-BD1F-4739-9888-865DA53B7075}" type="slidenum">
              <a:rPr lang="en-US" smtClean="0"/>
              <a:t>1</a:t>
            </a:fld>
            <a:endParaRPr lang="en-US"/>
          </a:p>
        </p:txBody>
      </p:sp>
    </p:spTree>
    <p:extLst>
      <p:ext uri="{BB962C8B-B14F-4D97-AF65-F5344CB8AC3E}">
        <p14:creationId xmlns:p14="http://schemas.microsoft.com/office/powerpoint/2010/main" val="1587349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D7564-EFFA-A944-A1A7-83D830D96081}"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D7564-EFFA-A944-A1A7-83D830D96081}"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D7564-EFFA-A944-A1A7-83D830D96081}" type="datetimeFigureOut">
              <a:rPr lang="en-US" smtClean="0"/>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D7564-EFFA-A944-A1A7-83D830D96081}" type="datetimeFigureOut">
              <a:rPr lang="en-US" smtClean="0"/>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3/13/2026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emf"/><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ohsu.edu/womens-health/what-you-need-know-about-ibs" TargetMode="External"/><Relationship Id="rId11" Type="http://schemas.openxmlformats.org/officeDocument/2006/relationships/image" Target="../media/image7.png"/><Relationship Id="rId5" Type="http://schemas.openxmlformats.org/officeDocument/2006/relationships/hyperlink" Target="https://doi.org/10.1111/nmo.14967" TargetMode="External"/><Relationship Id="rId10" Type="http://schemas.openxmlformats.org/officeDocument/2006/relationships/image" Target="../media/image6.png"/><Relationship Id="rId4" Type="http://schemas.openxmlformats.org/officeDocument/2006/relationships/image" Target="../media/image2.emf"/><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8854" y="3361"/>
            <a:ext cx="44273971" cy="5156879"/>
          </a:xfrm>
          <a:prstGeom prst="rect">
            <a:avLst/>
          </a:prstGeom>
        </p:spPr>
      </p:pic>
      <p:pic>
        <p:nvPicPr>
          <p:cNvPr id="5" name="Picture 4"/>
          <p:cNvPicPr>
            <a:picLocks noChangeAspect="1"/>
          </p:cNvPicPr>
          <p:nvPr/>
        </p:nvPicPr>
        <p:blipFill>
          <a:blip r:embed="rId4"/>
          <a:stretch>
            <a:fillRect/>
          </a:stretch>
        </p:blipFill>
        <p:spPr>
          <a:xfrm>
            <a:off x="37773872" y="1570984"/>
            <a:ext cx="4813300" cy="1968500"/>
          </a:xfrm>
          <a:prstGeom prst="rect">
            <a:avLst/>
          </a:prstGeom>
        </p:spPr>
      </p:pic>
      <p:sp>
        <p:nvSpPr>
          <p:cNvPr id="9" name="object 2"/>
          <p:cNvSpPr txBox="1">
            <a:spLocks/>
          </p:cNvSpPr>
          <p:nvPr/>
        </p:nvSpPr>
        <p:spPr>
          <a:xfrm>
            <a:off x="1377951" y="860716"/>
            <a:ext cx="33796584"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828800">
              <a:lnSpc>
                <a:spcPts val="9000"/>
              </a:lnSpc>
              <a:defRPr/>
            </a:pPr>
            <a:r>
              <a:rPr lang="en-US" sz="9600" dirty="0"/>
              <a:t>Holistic Female-Specific Management for IBS in Adult Women: A Quality Improvement Project</a:t>
            </a:r>
            <a:endParaRPr lang="en-US" sz="10000" kern="0" dirty="0">
              <a:solidFill>
                <a:sysClr val="window" lastClr="FFFFFF"/>
              </a:solidFill>
            </a:endParaRPr>
          </a:p>
        </p:txBody>
      </p:sp>
      <p:sp>
        <p:nvSpPr>
          <p:cNvPr id="10" name="object 3"/>
          <p:cNvSpPr txBox="1"/>
          <p:nvPr/>
        </p:nvSpPr>
        <p:spPr>
          <a:xfrm>
            <a:off x="1377950" y="2902830"/>
            <a:ext cx="32918400" cy="949831"/>
          </a:xfrm>
          <a:prstGeom prst="rect">
            <a:avLst/>
          </a:prstGeom>
        </p:spPr>
        <p:txBody>
          <a:bodyPr vert="horz" wrap="square" lIns="0" tIns="0" rIns="0" bIns="0" rtlCol="0">
            <a:noAutofit/>
          </a:bodyPr>
          <a:lstStyle/>
          <a:p>
            <a:pPr>
              <a:lnSpc>
                <a:spcPts val="6024"/>
              </a:lnSpc>
            </a:pPr>
            <a:r>
              <a:rPr lang="en-US" sz="5000" spc="-142" dirty="0">
                <a:solidFill>
                  <a:srgbClr val="FFFFFF"/>
                </a:solidFill>
                <a:latin typeface="Arial"/>
                <a:cs typeface="Arial"/>
              </a:rPr>
              <a:t>Megan Ruckman, RN</a:t>
            </a:r>
          </a:p>
          <a:p>
            <a:r>
              <a:rPr lang="en-US" sz="2400" spc="-142" dirty="0">
                <a:solidFill>
                  <a:srgbClr val="FFFFFF"/>
                </a:solidFill>
                <a:latin typeface="Arial"/>
                <a:cs typeface="Arial"/>
              </a:rPr>
              <a:t>Tamera Pearson, PhD, FNP, ACNP- Project Chair</a:t>
            </a:r>
          </a:p>
          <a:p>
            <a:r>
              <a:rPr lang="en-US" sz="2400" spc="-142" dirty="0">
                <a:solidFill>
                  <a:srgbClr val="FFFFFF"/>
                </a:solidFill>
                <a:latin typeface="Arial"/>
                <a:cs typeface="Arial"/>
              </a:rPr>
              <a:t>Jessica Fisher, MD- Committee Member</a:t>
            </a:r>
            <a:endParaRPr sz="2400" dirty="0">
              <a:latin typeface="Arial"/>
              <a:cs typeface="Arial"/>
            </a:endParaRPr>
          </a:p>
          <a:p>
            <a:r>
              <a:rPr lang="en-US" sz="3600" i="1" spc="-22" dirty="0">
                <a:solidFill>
                  <a:srgbClr val="C1A775"/>
                </a:solidFill>
                <a:latin typeface="Arial"/>
                <a:cs typeface="Arial"/>
              </a:rPr>
              <a:t>Western Carolina University DNP/FNP Program</a:t>
            </a:r>
            <a:endParaRPr sz="3600" dirty="0">
              <a:latin typeface="Arial"/>
              <a:cs typeface="Arial"/>
            </a:endParaRPr>
          </a:p>
        </p:txBody>
      </p:sp>
      <p:sp>
        <p:nvSpPr>
          <p:cNvPr id="13" name="object 4"/>
          <p:cNvSpPr txBox="1"/>
          <p:nvPr/>
        </p:nvSpPr>
        <p:spPr>
          <a:xfrm>
            <a:off x="1377950" y="6181344"/>
            <a:ext cx="9253728" cy="2538374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200"/>
              </a:spcAft>
            </a:pPr>
            <a:r>
              <a:rPr sz="4000" b="1" dirty="0">
                <a:solidFill>
                  <a:srgbClr val="231F20"/>
                </a:solidFill>
                <a:latin typeface="Arial"/>
                <a:cs typeface="Arial"/>
              </a:rPr>
              <a:t>ABSTRACT</a:t>
            </a:r>
          </a:p>
          <a:p>
            <a:r>
              <a:rPr lang="en-US" sz="2600" b="1" dirty="0">
                <a:latin typeface="Arial" panose="020B0604020202020204" pitchFamily="34" charset="0"/>
                <a:cs typeface="Arial" panose="020B0604020202020204" pitchFamily="34" charset="0"/>
              </a:rPr>
              <a:t>Background:</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Irritable bowel syndrome (IBS) disproportionately affects women and traditional management does not address female-specific factors, such as hormones.  Primary care providers have reported limited knowledge on specific IBS needs in women, as well as low confidence in treatment. </a:t>
            </a:r>
          </a:p>
          <a:p>
            <a:r>
              <a:rPr lang="en-US" sz="2600" b="1" dirty="0">
                <a:latin typeface="Arial" panose="020B0604020202020204" pitchFamily="34" charset="0"/>
                <a:cs typeface="Arial" panose="020B0604020202020204" pitchFamily="34" charset="0"/>
              </a:rPr>
              <a:t>Purpose:</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This quality improvement project evaluated whether an educational intervention could improve primary care provider knowledge and willingness to incorporate holistic, female-specific IBS management strategies.</a:t>
            </a:r>
          </a:p>
          <a:p>
            <a:r>
              <a:rPr lang="en-US" sz="2600" b="1" dirty="0">
                <a:latin typeface="Arial" panose="020B0604020202020204" pitchFamily="34" charset="0"/>
                <a:cs typeface="Arial" panose="020B0604020202020204" pitchFamily="34" charset="0"/>
              </a:rPr>
              <a:t>Methods:</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An educational presentation was delivered to primary care providers. Participants completed a post-intervention survey assessing knowledge and likelihood of implementing holistic IBS management approaches into practice. </a:t>
            </a:r>
          </a:p>
          <a:p>
            <a:r>
              <a:rPr lang="en-US" sz="2600" b="1" dirty="0">
                <a:latin typeface="Arial" panose="020B0604020202020204" pitchFamily="34" charset="0"/>
                <a:cs typeface="Arial" panose="020B0604020202020204" pitchFamily="34" charset="0"/>
              </a:rPr>
              <a:t>Findings:</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Post-intervention responses showed increased provider confidence in applying a holistic, female-specific approach to IBS management, as well as a high likelihood of incorporating their increased knowledge into practice.</a:t>
            </a:r>
          </a:p>
          <a:p>
            <a:r>
              <a:rPr lang="en-US" sz="2600" b="1" dirty="0">
                <a:latin typeface="Arial" panose="020B0604020202020204" pitchFamily="34" charset="0"/>
                <a:cs typeface="Arial" panose="020B0604020202020204" pitchFamily="34" charset="0"/>
              </a:rPr>
              <a:t>Discussion:</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A one-time educational intervention may effectively address knowledge gaps related to female-specific IBS management among primary care providers.</a:t>
            </a:r>
          </a:p>
          <a:p>
            <a:endParaRPr lang="en-US" sz="4000" b="1" dirty="0">
              <a:latin typeface="Arial" panose="020B0604020202020204" pitchFamily="34" charset="0"/>
              <a:cs typeface="Arial" panose="020B0604020202020204" pitchFamily="34" charset="0"/>
            </a:endParaRPr>
          </a:p>
          <a:p>
            <a:r>
              <a:rPr lang="en-US" sz="4000" b="1" spc="22" dirty="0">
                <a:solidFill>
                  <a:srgbClr val="231F20"/>
                </a:solidFill>
                <a:latin typeface="Arial"/>
                <a:cs typeface="Arial"/>
              </a:rPr>
              <a:t>INTRODUCTION</a:t>
            </a:r>
          </a:p>
          <a:p>
            <a:pPr marR="11088"/>
            <a:r>
              <a:rPr lang="en-US" sz="2600" spc="22" dirty="0">
                <a:solidFill>
                  <a:srgbClr val="231F20"/>
                </a:solidFill>
                <a:latin typeface="Arial"/>
                <a:cs typeface="Arial"/>
              </a:rPr>
              <a:t>•	Irritable bowel syndrome (IBS) is a common gastrointestinal disorder that affects one in five women and occurs twice as often in women as compared to men (OHSU, 2024).</a:t>
            </a:r>
          </a:p>
          <a:p>
            <a:pPr marR="11088"/>
            <a:r>
              <a:rPr lang="en-US" sz="2600" spc="22" dirty="0">
                <a:solidFill>
                  <a:srgbClr val="231F20"/>
                </a:solidFill>
                <a:latin typeface="Arial"/>
                <a:cs typeface="Arial"/>
              </a:rPr>
              <a:t>•	Women experience IBS symptoms influenced by hormonal fluctuations, psychological stressors, and gut microbiome changes. Women with IBS report more fatigue, depression, anxiety, and overall lower quality of life as compared to men with IBS (Kim &amp; Kim, 2018).</a:t>
            </a:r>
          </a:p>
          <a:p>
            <a:pPr marR="11088"/>
            <a:r>
              <a:rPr lang="en-US" sz="2600" spc="22" dirty="0">
                <a:solidFill>
                  <a:srgbClr val="231F20"/>
                </a:solidFill>
                <a:latin typeface="Arial"/>
                <a:cs typeface="Arial"/>
              </a:rPr>
              <a:t>•	Despite its high prevalence among women and association with increased symptoms and reduced quality of life, traditional IBS management often overlooks gender-specific differences (Lenhart et al., 2020). </a:t>
            </a:r>
          </a:p>
          <a:p>
            <a:pPr marR="11088"/>
            <a:r>
              <a:rPr lang="en-US" sz="2600" spc="22" dirty="0">
                <a:solidFill>
                  <a:srgbClr val="231F20"/>
                </a:solidFill>
                <a:latin typeface="Arial"/>
                <a:cs typeface="Arial"/>
              </a:rPr>
              <a:t>•	Studies show that primary care providers in the United States find IBS difficult to diagnose and treat and often refer the patients to a gastroenterologist, even in mild cases (Heidelbaugh et al., 2024).</a:t>
            </a:r>
          </a:p>
          <a:p>
            <a:pPr marR="11088"/>
            <a:endParaRPr lang="en-US" sz="2400" spc="22" dirty="0">
              <a:solidFill>
                <a:srgbClr val="231F20"/>
              </a:solidFill>
              <a:latin typeface="Arial"/>
              <a:cs typeface="Arial"/>
            </a:endParaRPr>
          </a:p>
          <a:p>
            <a:pPr marR="11088"/>
            <a:r>
              <a:rPr lang="en-US" sz="4000" b="1" spc="22" dirty="0">
                <a:solidFill>
                  <a:srgbClr val="231F20"/>
                </a:solidFill>
                <a:latin typeface="Arial"/>
                <a:cs typeface="Arial"/>
              </a:rPr>
              <a:t>PROJECT GOAL</a:t>
            </a:r>
          </a:p>
          <a:p>
            <a:pPr marR="11088"/>
            <a:r>
              <a:rPr lang="en-US" sz="2600" spc="22" dirty="0">
                <a:solidFill>
                  <a:srgbClr val="231F20"/>
                </a:solidFill>
                <a:latin typeface="Arial"/>
                <a:cs typeface="Arial"/>
              </a:rPr>
              <a:t>To improve primary care provider awareness and knowledge of holistic, female-specific management strategies for IBS through an educational intervention.</a:t>
            </a:r>
          </a:p>
          <a:p>
            <a:pPr marR="11088"/>
            <a:endParaRPr lang="en-US" sz="2800" spc="22" dirty="0">
              <a:solidFill>
                <a:srgbClr val="231F20"/>
              </a:solidFill>
              <a:latin typeface="Arial"/>
              <a:cs typeface="Arial"/>
            </a:endParaRPr>
          </a:p>
          <a:p>
            <a:pPr marR="11088"/>
            <a:r>
              <a:rPr lang="en-US" sz="4000" b="1" spc="22" dirty="0">
                <a:solidFill>
                  <a:srgbClr val="231F20"/>
                </a:solidFill>
                <a:latin typeface="Arial"/>
                <a:cs typeface="Arial"/>
              </a:rPr>
              <a:t>OBJECTIVES</a:t>
            </a:r>
          </a:p>
          <a:p>
            <a:pPr marR="11088"/>
            <a:r>
              <a:rPr lang="en-US" sz="2600" spc="22" dirty="0">
                <a:solidFill>
                  <a:srgbClr val="231F20"/>
                </a:solidFill>
                <a:latin typeface="Arial"/>
                <a:cs typeface="Arial"/>
              </a:rPr>
              <a:t>•	Educate primary care providers on female-specific IBS factors and symptoms</a:t>
            </a:r>
          </a:p>
          <a:p>
            <a:pPr marR="11088"/>
            <a:r>
              <a:rPr lang="en-US" sz="2600" spc="22" dirty="0">
                <a:solidFill>
                  <a:srgbClr val="231F20"/>
                </a:solidFill>
                <a:latin typeface="Arial"/>
                <a:cs typeface="Arial"/>
              </a:rPr>
              <a:t>•	Increase provider awareness of holistic management strategies including diet, psychological factors, and hormonal influences.</a:t>
            </a:r>
          </a:p>
          <a:p>
            <a:pPr marR="11088"/>
            <a:r>
              <a:rPr lang="en-US" sz="2600" spc="22" dirty="0">
                <a:solidFill>
                  <a:srgbClr val="231F20"/>
                </a:solidFill>
                <a:latin typeface="Arial"/>
                <a:cs typeface="Arial"/>
              </a:rPr>
              <a:t>•	Evaluate provider knowledge and likelihood of implementing holistic IBS management approaches following the educational intervention.</a:t>
            </a:r>
          </a:p>
        </p:txBody>
      </p:sp>
      <p:sp>
        <p:nvSpPr>
          <p:cNvPr id="14" name="object 140"/>
          <p:cNvSpPr/>
          <p:nvPr/>
        </p:nvSpPr>
        <p:spPr>
          <a:xfrm>
            <a:off x="11309348"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5" name="object 141"/>
          <p:cNvSpPr/>
          <p:nvPr/>
        </p:nvSpPr>
        <p:spPr>
          <a:xfrm>
            <a:off x="21939250"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6" name="object 142"/>
          <p:cNvSpPr/>
          <p:nvPr/>
        </p:nvSpPr>
        <p:spPr>
          <a:xfrm>
            <a:off x="32581850"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21" name="object 4"/>
          <p:cNvSpPr txBox="1"/>
          <p:nvPr/>
        </p:nvSpPr>
        <p:spPr>
          <a:xfrm>
            <a:off x="12038838" y="6181345"/>
            <a:ext cx="9253728" cy="61313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METHODS</a:t>
            </a:r>
          </a:p>
          <a:p>
            <a:pPr>
              <a:lnSpc>
                <a:spcPts val="4000"/>
              </a:lnSpc>
              <a:spcAft>
                <a:spcPts val="1200"/>
              </a:spcAft>
            </a:pPr>
            <a:r>
              <a:rPr lang="en-US" sz="2600" dirty="0">
                <a:latin typeface="Arial" panose="020B0604020202020204" pitchFamily="34" charset="0"/>
                <a:cs typeface="Arial" panose="020B0604020202020204" pitchFamily="34" charset="0"/>
              </a:rPr>
              <a:t>Quality improvement project using a pre- and post-intervention survey design. Primary care providers (nurse practitioners, physicians, and physician assistants) participated voluntarily during a scheduled provider meeting. Participants attended a brief virtual educational presentation on holistic, female-specific IBS management. A post-presentation study assessed provider knowledge, confidence in applying holistic strategies, and likelihood of implementing these approaches. Responses were analyzed using descriptive statistics to evaluate changes in knowledge and clinical practice intentions.</a:t>
            </a:r>
          </a:p>
          <a:p>
            <a:pPr>
              <a:lnSpc>
                <a:spcPts val="4000"/>
              </a:lnSpc>
              <a:spcAft>
                <a:spcPts val="1200"/>
              </a:spcAft>
            </a:pPr>
            <a:endParaRPr lang="en-US" sz="4000" b="1" spc="22" dirty="0">
              <a:solidFill>
                <a:srgbClr val="231F20"/>
              </a:solidFill>
              <a:latin typeface="Arial"/>
              <a:cs typeface="Arial"/>
            </a:endParaRPr>
          </a:p>
        </p:txBody>
      </p:sp>
      <p:sp>
        <p:nvSpPr>
          <p:cNvPr id="28" name="object 4"/>
          <p:cNvSpPr txBox="1"/>
          <p:nvPr/>
        </p:nvSpPr>
        <p:spPr>
          <a:xfrm>
            <a:off x="22647434" y="6181346"/>
            <a:ext cx="9253728" cy="347538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RESULTS</a:t>
            </a:r>
          </a:p>
          <a:p>
            <a:r>
              <a:rPr lang="en-US" sz="3200" b="1" dirty="0">
                <a:latin typeface="Arial" panose="020B0604020202020204" pitchFamily="34" charset="0"/>
                <a:cs typeface="Arial" panose="020B0604020202020204" pitchFamily="34" charset="0"/>
              </a:rPr>
              <a:t>Key Findings of Post-Intervention Likert-Scale Questions </a:t>
            </a:r>
            <a:r>
              <a:rPr lang="en-US" sz="3200" dirty="0">
                <a:latin typeface="Arial" panose="020B0604020202020204" pitchFamily="34" charset="0"/>
                <a:cs typeface="Arial" panose="020B0604020202020204" pitchFamily="34" charset="0"/>
              </a:rPr>
              <a:t>(n = 20)</a:t>
            </a:r>
          </a:p>
          <a:p>
            <a:r>
              <a:rPr lang="en-US" sz="2600" dirty="0">
                <a:latin typeface="Arial" panose="020B0604020202020204" pitchFamily="34" charset="0"/>
                <a:cs typeface="Arial" panose="020B0604020202020204" pitchFamily="34" charset="0"/>
              </a:rPr>
              <a:t>30% of participants reported familiarity with female specific needs in IBS management prior to the educational intervention, while 70% responded they were somewhat, slightly, or not familiar with these needs. </a:t>
            </a:r>
          </a:p>
        </p:txBody>
      </p:sp>
      <p:sp>
        <p:nvSpPr>
          <p:cNvPr id="17" name="object 4"/>
          <p:cNvSpPr txBox="1"/>
          <p:nvPr/>
        </p:nvSpPr>
        <p:spPr>
          <a:xfrm>
            <a:off x="33117937" y="10018468"/>
            <a:ext cx="10035607" cy="8332527"/>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RECOMMENDATIONS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Integrate female-specific IBS education into primary care.</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Emphasize hormonal, psychological, and holistic management strategies.</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Support ongoing provider education in women’s health.</a:t>
            </a:r>
          </a:p>
          <a:p>
            <a:pPr>
              <a:lnSpc>
                <a:spcPts val="4000"/>
              </a:lnSpc>
              <a:spcAft>
                <a:spcPts val="1200"/>
              </a:spcAft>
            </a:pPr>
            <a:endParaRPr lang="en-US" sz="3200" dirty="0">
              <a:latin typeface="Arial" panose="020B0604020202020204" pitchFamily="34" charset="0"/>
              <a:cs typeface="Arial" panose="020B0604020202020204" pitchFamily="34" charset="0"/>
            </a:endParaRPr>
          </a:p>
          <a:p>
            <a:pPr>
              <a:lnSpc>
                <a:spcPts val="4000"/>
              </a:lnSpc>
              <a:spcAft>
                <a:spcPts val="1200"/>
              </a:spcAft>
            </a:pPr>
            <a:r>
              <a:rPr lang="en-US" sz="4000" b="1" spc="22" dirty="0">
                <a:solidFill>
                  <a:srgbClr val="231F20"/>
                </a:solidFill>
                <a:latin typeface="Arial"/>
                <a:cs typeface="Arial"/>
              </a:rPr>
              <a:t>CONCLUSIONS</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educational intervention improved provider knowledge and confidence.</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Providers reported increased awareness of female-specific IBS management.</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Holistic, gender-informed care may improve outcomes for women with IBS.</a:t>
            </a:r>
          </a:p>
        </p:txBody>
      </p:sp>
      <p:sp>
        <p:nvSpPr>
          <p:cNvPr id="19" name="object 107"/>
          <p:cNvSpPr txBox="1"/>
          <p:nvPr/>
        </p:nvSpPr>
        <p:spPr>
          <a:xfrm>
            <a:off x="22647434" y="11619978"/>
            <a:ext cx="9253728" cy="1049852"/>
          </a:xfrm>
          <a:prstGeom prst="rect">
            <a:avLst/>
          </a:prstGeom>
        </p:spPr>
        <p:txBody>
          <a:bodyPr vert="horz" wrap="square" lIns="0" tIns="0" rIns="0" bIns="0" rtlCol="0">
            <a:noAutofit/>
          </a:bodyPr>
          <a:lstStyle/>
          <a:p>
            <a:pPr>
              <a:lnSpc>
                <a:spcPts val="3200"/>
              </a:lnSpc>
              <a:spcAft>
                <a:spcPts val="1000"/>
              </a:spcAft>
            </a:pPr>
            <a:endParaRPr sz="2800" dirty="0">
              <a:latin typeface="Arial"/>
              <a:cs typeface="Arial"/>
            </a:endParaRPr>
          </a:p>
        </p:txBody>
      </p:sp>
      <p:sp>
        <p:nvSpPr>
          <p:cNvPr id="29" name="object 4"/>
          <p:cNvSpPr txBox="1"/>
          <p:nvPr/>
        </p:nvSpPr>
        <p:spPr>
          <a:xfrm>
            <a:off x="32970455" y="6675585"/>
            <a:ext cx="10035608" cy="35669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r>
              <a:rPr lang="en-US" sz="3200" b="1" dirty="0">
                <a:latin typeface="Arial" panose="020B0604020202020204" pitchFamily="34" charset="0"/>
                <a:cs typeface="Arial" panose="020B0604020202020204" pitchFamily="34" charset="0"/>
              </a:rPr>
              <a:t>Key Findings of Post-Intervention Free-Text Responses </a:t>
            </a:r>
            <a:r>
              <a:rPr lang="en-US" sz="3200" dirty="0">
                <a:latin typeface="Arial" panose="020B0604020202020204" pitchFamily="34" charset="0"/>
                <a:cs typeface="Arial" panose="020B0604020202020204" pitchFamily="34" charset="0"/>
              </a:rPr>
              <a:t>(n = 8)</a:t>
            </a:r>
          </a:p>
          <a:p>
            <a:r>
              <a:rPr lang="en-US" sz="2600" dirty="0">
                <a:latin typeface="Arial" panose="020B0604020202020204" pitchFamily="34" charset="0"/>
                <a:cs typeface="Arial" panose="020B0604020202020204" pitchFamily="34" charset="0"/>
              </a:rPr>
              <a:t>Free-text responses indicated increased awareness of hormonal influences on IBS symptoms and the importance of cycle-specific management, along with improved confidence discussing sexual health and related conditions such as endometriosis</a:t>
            </a:r>
            <a:r>
              <a:rPr lang="en-US" dirty="0"/>
              <a:t>.</a:t>
            </a:r>
          </a:p>
          <a:p>
            <a:pPr>
              <a:lnSpc>
                <a:spcPts val="4000"/>
              </a:lnSpc>
              <a:spcAft>
                <a:spcPts val="1600"/>
              </a:spcAft>
            </a:pPr>
            <a:endParaRPr lang="en-US" sz="2800" spc="22" dirty="0">
              <a:solidFill>
                <a:srgbClr val="231F20"/>
              </a:solidFill>
              <a:latin typeface="Arial"/>
              <a:cs typeface="Arial"/>
            </a:endParaRPr>
          </a:p>
        </p:txBody>
      </p:sp>
      <p:sp>
        <p:nvSpPr>
          <p:cNvPr id="31" name="object 4"/>
          <p:cNvSpPr txBox="1"/>
          <p:nvPr/>
        </p:nvSpPr>
        <p:spPr>
          <a:xfrm>
            <a:off x="33361395" y="24893383"/>
            <a:ext cx="9891004" cy="668995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000"/>
              </a:spcAft>
            </a:pPr>
            <a:r>
              <a:rPr lang="en-US" sz="2800" b="1" dirty="0">
                <a:solidFill>
                  <a:srgbClr val="000000"/>
                </a:solidFill>
                <a:latin typeface="Arial"/>
                <a:cs typeface="Arial"/>
              </a:rPr>
              <a:t>References</a:t>
            </a:r>
          </a:p>
          <a:p>
            <a:pPr indent="-457200">
              <a:spcBef>
                <a:spcPts val="1200"/>
              </a:spcBef>
              <a:spcAft>
                <a:spcPts val="1000"/>
              </a:spcAft>
            </a:pPr>
            <a:r>
              <a:rPr lang="en-US" dirty="0">
                <a:latin typeface="Arial" panose="020B0604020202020204" pitchFamily="34" charset="0"/>
                <a:cs typeface="Arial" panose="020B0604020202020204" pitchFamily="34" charset="0"/>
              </a:rPr>
              <a:t>Heidelbaugh, J. J., A. Pali </a:t>
            </a:r>
            <a:r>
              <a:rPr lang="en-US" dirty="0" err="1">
                <a:latin typeface="Arial" panose="020B0604020202020204" pitchFamily="34" charset="0"/>
                <a:cs typeface="Arial" panose="020B0604020202020204" pitchFamily="34" charset="0"/>
              </a:rPr>
              <a:t>Hungin</a:t>
            </a:r>
            <a:r>
              <a:rPr lang="en-US" dirty="0">
                <a:latin typeface="Arial" panose="020B0604020202020204" pitchFamily="34" charset="0"/>
                <a:cs typeface="Arial" panose="020B0604020202020204" pitchFamily="34" charset="0"/>
              </a:rPr>
              <a:t>, Palsson, O. S., Anastasiou, F., Lars Agreus, Fracasso, P., Heidi‐Ingrid </a:t>
            </a:r>
            <a:r>
              <a:rPr lang="en-US" dirty="0" err="1">
                <a:latin typeface="Arial" panose="020B0604020202020204" pitchFamily="34" charset="0"/>
                <a:cs typeface="Arial" panose="020B0604020202020204" pitchFamily="34" charset="0"/>
              </a:rPr>
              <a:t>Maaroos</a:t>
            </a:r>
            <a:r>
              <a:rPr lang="en-US" dirty="0">
                <a:latin typeface="Arial" panose="020B0604020202020204" pitchFamily="34" charset="0"/>
                <a:cs typeface="Arial" panose="020B0604020202020204" pitchFamily="34" charset="0"/>
              </a:rPr>
              <a:t>, Matic, J. R., Mendive, J. M., Seifert, B., &amp; Drossman, D. A. (2024). Perceptions and Practices of Primary Care Providers in Europe and the US in the Diagnosis and Treatment of Irritable Bowel Syndrome: A Multinational Survey. </a:t>
            </a:r>
            <a:r>
              <a:rPr lang="en-US" i="1" dirty="0" err="1">
                <a:latin typeface="Arial" panose="020B0604020202020204" pitchFamily="34" charset="0"/>
                <a:cs typeface="Arial" panose="020B0604020202020204" pitchFamily="34" charset="0"/>
              </a:rPr>
              <a:t>Neurogastroenterology</a:t>
            </a:r>
            <a:r>
              <a:rPr lang="en-US" i="1" dirty="0">
                <a:latin typeface="Arial" panose="020B0604020202020204" pitchFamily="34" charset="0"/>
                <a:cs typeface="Arial" panose="020B0604020202020204" pitchFamily="34" charset="0"/>
              </a:rPr>
              <a:t> &amp; Motility</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https://doi.org/10.1111/nmo.14967</a:t>
            </a:r>
            <a:endParaRPr lang="en-US" dirty="0">
              <a:latin typeface="Arial" panose="020B0604020202020204" pitchFamily="34" charset="0"/>
              <a:cs typeface="Arial" panose="020B0604020202020204" pitchFamily="34" charset="0"/>
            </a:endParaRPr>
          </a:p>
          <a:p>
            <a:pPr indent="-457200">
              <a:spcBef>
                <a:spcPts val="1200"/>
              </a:spcBef>
              <a:spcAft>
                <a:spcPts val="1000"/>
              </a:spcAft>
            </a:pPr>
            <a:r>
              <a:rPr lang="en-US" dirty="0">
                <a:latin typeface="Arial" panose="020B0604020202020204" pitchFamily="34" charset="0"/>
                <a:cs typeface="Arial" panose="020B0604020202020204" pitchFamily="34" charset="0"/>
              </a:rPr>
              <a:t>Kim, Y. S., &amp; Kim, N. (2018). Sex-Gender Differences in Irritable Bowel Syndrome. </a:t>
            </a:r>
            <a:r>
              <a:rPr lang="en-US" i="1" dirty="0">
                <a:latin typeface="Arial" panose="020B0604020202020204" pitchFamily="34" charset="0"/>
                <a:cs typeface="Arial" panose="020B0604020202020204" pitchFamily="34" charset="0"/>
              </a:rPr>
              <a:t>Journal of </a:t>
            </a:r>
            <a:r>
              <a:rPr lang="en-US" i="1" dirty="0" err="1">
                <a:latin typeface="Arial" panose="020B0604020202020204" pitchFamily="34" charset="0"/>
                <a:cs typeface="Arial" panose="020B0604020202020204" pitchFamily="34" charset="0"/>
              </a:rPr>
              <a:t>Neurogastroenterology</a:t>
            </a:r>
            <a:r>
              <a:rPr lang="en-US" i="1" dirty="0">
                <a:latin typeface="Arial" panose="020B0604020202020204" pitchFamily="34" charset="0"/>
                <a:cs typeface="Arial" panose="020B0604020202020204" pitchFamily="34" charset="0"/>
              </a:rPr>
              <a:t> and Motility</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24</a:t>
            </a:r>
            <a:r>
              <a:rPr lang="en-US" dirty="0">
                <a:latin typeface="Arial" panose="020B0604020202020204" pitchFamily="34" charset="0"/>
                <a:cs typeface="Arial" panose="020B0604020202020204" pitchFamily="34" charset="0"/>
              </a:rPr>
              <a:t>(4), 544–558. https://doi.org/10.5056/jnm18082</a:t>
            </a:r>
          </a:p>
          <a:p>
            <a:pPr indent="-457200">
              <a:spcBef>
                <a:spcPts val="1200"/>
              </a:spcBef>
              <a:spcAft>
                <a:spcPts val="1000"/>
              </a:spcAft>
            </a:pPr>
            <a:r>
              <a:rPr lang="en-US" dirty="0">
                <a:latin typeface="Arial" panose="020B0604020202020204" pitchFamily="34" charset="0"/>
                <a:cs typeface="Arial" panose="020B0604020202020204" pitchFamily="34" charset="0"/>
              </a:rPr>
              <a:t>Lenhart, A., </a:t>
            </a:r>
            <a:r>
              <a:rPr lang="en-US" dirty="0" err="1">
                <a:latin typeface="Arial" panose="020B0604020202020204" pitchFamily="34" charset="0"/>
                <a:cs typeface="Arial" panose="020B0604020202020204" pitchFamily="34" charset="0"/>
              </a:rPr>
              <a:t>Naliboff</a:t>
            </a:r>
            <a:r>
              <a:rPr lang="en-US" dirty="0">
                <a:latin typeface="Arial" panose="020B0604020202020204" pitchFamily="34" charset="0"/>
                <a:cs typeface="Arial" panose="020B0604020202020204" pitchFamily="34" charset="0"/>
              </a:rPr>
              <a:t>, B., Shih, W., Gupta, A., Tillisch, K., Liu, C., Mayer, E. A., &amp; Chang, L. (2020). Postmenopausal women with irritable bowel syndrome (IBS) have more severe symptoms than premenopausal women with IBS. </a:t>
            </a:r>
            <a:r>
              <a:rPr lang="en-US" i="1" dirty="0" err="1">
                <a:latin typeface="Arial" panose="020B0604020202020204" pitchFamily="34" charset="0"/>
                <a:cs typeface="Arial" panose="020B0604020202020204" pitchFamily="34" charset="0"/>
              </a:rPr>
              <a:t>Neurogastroenterology</a:t>
            </a:r>
            <a:r>
              <a:rPr lang="en-US" i="1" dirty="0">
                <a:latin typeface="Arial" panose="020B0604020202020204" pitchFamily="34" charset="0"/>
                <a:cs typeface="Arial" panose="020B0604020202020204" pitchFamily="34" charset="0"/>
              </a:rPr>
              <a:t> &amp; Motility</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32</a:t>
            </a:r>
            <a:r>
              <a:rPr lang="en-US" dirty="0">
                <a:latin typeface="Arial" panose="020B0604020202020204" pitchFamily="34" charset="0"/>
                <a:cs typeface="Arial" panose="020B0604020202020204" pitchFamily="34" charset="0"/>
              </a:rPr>
              <a:t>(10). https://doi.org/10.1111/nmo.13913</a:t>
            </a:r>
          </a:p>
          <a:p>
            <a:pPr indent="-457200">
              <a:spcBef>
                <a:spcPts val="1200"/>
              </a:spcBef>
              <a:spcAft>
                <a:spcPts val="1000"/>
              </a:spcAft>
            </a:pPr>
            <a:r>
              <a:rPr lang="en-US" dirty="0">
                <a:latin typeface="Arial" panose="020B0604020202020204" pitchFamily="34" charset="0"/>
                <a:cs typeface="Arial" panose="020B0604020202020204" pitchFamily="34" charset="0"/>
              </a:rPr>
              <a:t>OHSU. (2024). </a:t>
            </a:r>
            <a:r>
              <a:rPr lang="en-US" i="1" dirty="0">
                <a:latin typeface="Arial" panose="020B0604020202020204" pitchFamily="34" charset="0"/>
                <a:cs typeface="Arial" panose="020B0604020202020204" pitchFamily="34" charset="0"/>
              </a:rPr>
              <a:t>What You Need to Know About IBS | Center for Women’s Health | OHSU</a:t>
            </a:r>
            <a:r>
              <a:rPr lang="en-US" dirty="0">
                <a:latin typeface="Arial" panose="020B0604020202020204" pitchFamily="34" charset="0"/>
                <a:cs typeface="Arial" panose="020B0604020202020204" pitchFamily="34" charset="0"/>
              </a:rPr>
              <a:t>. Ohsu.edu. </a:t>
            </a:r>
            <a:r>
              <a:rPr lang="en-US"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https://www.ohsu.edu/womens-health/what-you-need-know-about-ibs</a:t>
            </a:r>
            <a:endParaRPr lang="en-US" dirty="0">
              <a:latin typeface="Arial" panose="020B0604020202020204" pitchFamily="34" charset="0"/>
              <a:cs typeface="Arial" panose="020B0604020202020204" pitchFamily="34" charset="0"/>
            </a:endParaRPr>
          </a:p>
          <a:p>
            <a:pPr>
              <a:spcAft>
                <a:spcPts val="1000"/>
              </a:spcAft>
            </a:pPr>
            <a:endParaRPr lang="en-US" sz="2800" b="1" dirty="0">
              <a:solidFill>
                <a:srgbClr val="000000"/>
              </a:solidFill>
              <a:latin typeface="Arial"/>
              <a:cs typeface="Arial"/>
            </a:endParaRPr>
          </a:p>
          <a:p>
            <a:pPr>
              <a:spcAft>
                <a:spcPts val="1000"/>
              </a:spcAft>
            </a:pPr>
            <a:endParaRPr lang="en-US" sz="2800" b="1" dirty="0">
              <a:solidFill>
                <a:srgbClr val="000000"/>
              </a:solidFill>
              <a:latin typeface="Arial"/>
              <a:cs typeface="Arial"/>
            </a:endParaRPr>
          </a:p>
          <a:p>
            <a:pPr lvl="0" defTabSz="2194560">
              <a:lnSpc>
                <a:spcPts val="3360"/>
              </a:lnSpc>
              <a:spcAft>
                <a:spcPts val="1000"/>
              </a:spcAft>
            </a:pPr>
            <a:endParaRPr lang="en-US" sz="2800" b="1" dirty="0">
              <a:solidFill>
                <a:srgbClr val="000000"/>
              </a:solidFill>
              <a:latin typeface="Arial"/>
              <a:cs typeface="Arial"/>
            </a:endParaRPr>
          </a:p>
          <a:p>
            <a:pPr>
              <a:spcAft>
                <a:spcPts val="1000"/>
              </a:spcAft>
            </a:pPr>
            <a:endParaRPr lang="en-US" sz="1800" i="1" dirty="0">
              <a:solidFill>
                <a:srgbClr val="000000"/>
              </a:solidFill>
              <a:latin typeface="Arial"/>
              <a:cs typeface="Arial"/>
            </a:endParaRPr>
          </a:p>
        </p:txBody>
      </p:sp>
      <p:sp>
        <p:nvSpPr>
          <p:cNvPr id="8" name="TextBox 7">
            <a:extLst>
              <a:ext uri="{FF2B5EF4-FFF2-40B4-BE49-F238E27FC236}">
                <a16:creationId xmlns:a16="http://schemas.microsoft.com/office/drawing/2014/main" id="{C5F07A55-E08C-1C1C-374E-8E56D2BC15D2}"/>
              </a:ext>
            </a:extLst>
          </p:cNvPr>
          <p:cNvSpPr txBox="1"/>
          <p:nvPr/>
        </p:nvSpPr>
        <p:spPr>
          <a:xfrm>
            <a:off x="11772452" y="18917851"/>
            <a:ext cx="8763762" cy="1969770"/>
          </a:xfrm>
          <a:prstGeom prst="rect">
            <a:avLst/>
          </a:prstGeom>
          <a:noFill/>
        </p:spPr>
        <p:txBody>
          <a:bodyPr wrap="square" rtlCol="0">
            <a:spAutoFit/>
          </a:bodyPr>
          <a:lstStyle/>
          <a:p>
            <a:r>
              <a:rPr lang="en-US" sz="3200" b="1" spc="22" dirty="0">
                <a:solidFill>
                  <a:srgbClr val="231F20"/>
                </a:solidFill>
                <a:latin typeface="Arial"/>
                <a:cs typeface="Arial"/>
              </a:rPr>
              <a:t>Post-Presentation Questionnaire </a:t>
            </a:r>
          </a:p>
          <a:p>
            <a:endParaRPr lang="en-US" dirty="0"/>
          </a:p>
        </p:txBody>
      </p:sp>
      <p:pic>
        <p:nvPicPr>
          <p:cNvPr id="11" name="Picture 10">
            <a:extLst>
              <a:ext uri="{FF2B5EF4-FFF2-40B4-BE49-F238E27FC236}">
                <a16:creationId xmlns:a16="http://schemas.microsoft.com/office/drawing/2014/main" id="{166C3052-F4B8-D87C-0024-EF2690A6D397}"/>
              </a:ext>
            </a:extLst>
          </p:cNvPr>
          <p:cNvPicPr>
            <a:picLocks noChangeAspect="1"/>
          </p:cNvPicPr>
          <p:nvPr/>
        </p:nvPicPr>
        <p:blipFill>
          <a:blip r:embed="rId7"/>
          <a:stretch>
            <a:fillRect/>
          </a:stretch>
        </p:blipFill>
        <p:spPr>
          <a:xfrm>
            <a:off x="12909103" y="12593908"/>
            <a:ext cx="7513198" cy="5634899"/>
          </a:xfrm>
          <a:prstGeom prst="rect">
            <a:avLst/>
          </a:prstGeom>
        </p:spPr>
      </p:pic>
      <p:pic>
        <p:nvPicPr>
          <p:cNvPr id="12" name="Picture 11">
            <a:extLst>
              <a:ext uri="{FF2B5EF4-FFF2-40B4-BE49-F238E27FC236}">
                <a16:creationId xmlns:a16="http://schemas.microsoft.com/office/drawing/2014/main" id="{1D079017-6046-4DB9-ADDC-26A9F67160BC}"/>
              </a:ext>
            </a:extLst>
          </p:cNvPr>
          <p:cNvPicPr>
            <a:picLocks noChangeAspect="1"/>
          </p:cNvPicPr>
          <p:nvPr/>
        </p:nvPicPr>
        <p:blipFill>
          <a:blip r:embed="rId8"/>
          <a:stretch>
            <a:fillRect/>
          </a:stretch>
        </p:blipFill>
        <p:spPr>
          <a:xfrm>
            <a:off x="11658272" y="19573231"/>
            <a:ext cx="9785418" cy="11320426"/>
          </a:xfrm>
          <a:prstGeom prst="rect">
            <a:avLst/>
          </a:prstGeom>
        </p:spPr>
      </p:pic>
      <p:pic>
        <p:nvPicPr>
          <p:cNvPr id="35" name="Picture 34">
            <a:extLst>
              <a:ext uri="{FF2B5EF4-FFF2-40B4-BE49-F238E27FC236}">
                <a16:creationId xmlns:a16="http://schemas.microsoft.com/office/drawing/2014/main" id="{6952FCD9-8800-B412-F967-2A3ACB413185}"/>
              </a:ext>
            </a:extLst>
          </p:cNvPr>
          <p:cNvPicPr>
            <a:picLocks noChangeAspect="1"/>
          </p:cNvPicPr>
          <p:nvPr/>
        </p:nvPicPr>
        <p:blipFill>
          <a:blip r:embed="rId9"/>
          <a:stretch>
            <a:fillRect/>
          </a:stretch>
        </p:blipFill>
        <p:spPr>
          <a:xfrm>
            <a:off x="22390452" y="9760191"/>
            <a:ext cx="9804180" cy="6062426"/>
          </a:xfrm>
          <a:prstGeom prst="rect">
            <a:avLst/>
          </a:prstGeom>
        </p:spPr>
      </p:pic>
      <p:sp>
        <p:nvSpPr>
          <p:cNvPr id="36" name="TextBox 35">
            <a:extLst>
              <a:ext uri="{FF2B5EF4-FFF2-40B4-BE49-F238E27FC236}">
                <a16:creationId xmlns:a16="http://schemas.microsoft.com/office/drawing/2014/main" id="{1F532EB8-2D9E-1980-EF1F-B3228537A658}"/>
              </a:ext>
            </a:extLst>
          </p:cNvPr>
          <p:cNvSpPr txBox="1"/>
          <p:nvPr/>
        </p:nvSpPr>
        <p:spPr>
          <a:xfrm>
            <a:off x="22402354" y="15926078"/>
            <a:ext cx="9559815" cy="8094524"/>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Improved Provider Confidence</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100% reported confidence applying holistic IBS management</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Mean Likert score: 3.70</a:t>
            </a:r>
          </a:p>
          <a:p>
            <a:r>
              <a:rPr lang="en-US" sz="2600" dirty="0">
                <a:latin typeface="Arial" panose="020B0604020202020204" pitchFamily="34" charset="0"/>
                <a:cs typeface="Arial" panose="020B0604020202020204" pitchFamily="34" charset="0"/>
              </a:rPr>
              <a:t>Integration of Non-Pharmacologic Management</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90% likely or very likely to incorporate dietary and stress-based therapies</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Mean Likert score: 4.35</a:t>
            </a:r>
          </a:p>
          <a:p>
            <a:r>
              <a:rPr lang="en-US" sz="2600" dirty="0">
                <a:latin typeface="Arial" panose="020B0604020202020204" pitchFamily="34" charset="0"/>
                <a:cs typeface="Arial" panose="020B0604020202020204" pitchFamily="34" charset="0"/>
              </a:rPr>
              <a:t>Recognition of Hormonal Influences</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100% likely or very likely to discuss hormonal impacts on IBS</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Mean Likert score: 4.40</a:t>
            </a:r>
          </a:p>
          <a:p>
            <a:r>
              <a:rPr lang="en-US" sz="2600" dirty="0">
                <a:latin typeface="Arial" panose="020B0604020202020204" pitchFamily="34" charset="0"/>
                <a:cs typeface="Arial" panose="020B0604020202020204" pitchFamily="34" charset="0"/>
              </a:rPr>
              <a:t>Education on the Gut–Brain Connection</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100% likely or very likely to educate patients on stress and gut health</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Mean Likert score: 4.50</a:t>
            </a:r>
          </a:p>
          <a:p>
            <a:r>
              <a:rPr lang="en-US" sz="2600" dirty="0">
                <a:latin typeface="Arial" panose="020B0604020202020204" pitchFamily="34" charset="0"/>
                <a:cs typeface="Arial" panose="020B0604020202020204" pitchFamily="34" charset="0"/>
              </a:rPr>
              <a:t>Interdisciplinary Collaboration</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90% likely or very likely to collaborate with dietitians and mental health providers</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Mean Likert score: 4.40</a:t>
            </a:r>
          </a:p>
        </p:txBody>
      </p:sp>
      <p:pic>
        <p:nvPicPr>
          <p:cNvPr id="37" name="Picture 36">
            <a:extLst>
              <a:ext uri="{FF2B5EF4-FFF2-40B4-BE49-F238E27FC236}">
                <a16:creationId xmlns:a16="http://schemas.microsoft.com/office/drawing/2014/main" id="{AC7437AD-13F6-02EB-5DF9-8294731DE62A}"/>
              </a:ext>
            </a:extLst>
          </p:cNvPr>
          <p:cNvPicPr>
            <a:picLocks noChangeAspect="1"/>
          </p:cNvPicPr>
          <p:nvPr/>
        </p:nvPicPr>
        <p:blipFill>
          <a:blip r:embed="rId10"/>
          <a:stretch>
            <a:fillRect/>
          </a:stretch>
        </p:blipFill>
        <p:spPr>
          <a:xfrm>
            <a:off x="22124378" y="24124063"/>
            <a:ext cx="10336329" cy="7183112"/>
          </a:xfrm>
          <a:prstGeom prst="rect">
            <a:avLst/>
          </a:prstGeom>
        </p:spPr>
      </p:pic>
      <p:pic>
        <p:nvPicPr>
          <p:cNvPr id="38" name="Picture 37">
            <a:extLst>
              <a:ext uri="{FF2B5EF4-FFF2-40B4-BE49-F238E27FC236}">
                <a16:creationId xmlns:a16="http://schemas.microsoft.com/office/drawing/2014/main" id="{EAB05802-68E1-55F7-75A2-A9FCBABDF049}"/>
              </a:ext>
            </a:extLst>
          </p:cNvPr>
          <p:cNvPicPr>
            <a:picLocks noChangeAspect="1"/>
          </p:cNvPicPr>
          <p:nvPr/>
        </p:nvPicPr>
        <p:blipFill>
          <a:blip r:embed="rId11"/>
          <a:stretch>
            <a:fillRect/>
          </a:stretch>
        </p:blipFill>
        <p:spPr>
          <a:xfrm>
            <a:off x="33680033" y="18417396"/>
            <a:ext cx="9253728" cy="5706667"/>
          </a:xfrm>
          <a:prstGeom prst="rect">
            <a:avLst/>
          </a:prstGeom>
        </p:spPr>
      </p:pic>
    </p:spTree>
    <p:extLst>
      <p:ext uri="{BB962C8B-B14F-4D97-AF65-F5344CB8AC3E}">
        <p14:creationId xmlns:p14="http://schemas.microsoft.com/office/powerpoint/2010/main" val="1007224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10a3416-c9ec-433a-8ee9-a9af64f7785e" xsi:nil="true"/>
    <ReferenceId xmlns="d4ab2ec3-2a52-47f9-9a11-c025a7a01941" xsi:nil="true"/>
    <lcf76f155ced4ddcb4097134ff3c332f xmlns="d4ab2ec3-2a52-47f9-9a11-c025a7a0194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F00AF83DCA604EA35A9588C58BF52F" ma:contentTypeVersion="12" ma:contentTypeDescription="Create a new document." ma:contentTypeScope="" ma:versionID="b4d4d0479e09f0d8d62b1a10033de0a9">
  <xsd:schema xmlns:xsd="http://www.w3.org/2001/XMLSchema" xmlns:xs="http://www.w3.org/2001/XMLSchema" xmlns:p="http://schemas.microsoft.com/office/2006/metadata/properties" xmlns:ns2="d4ab2ec3-2a52-47f9-9a11-c025a7a01941" xmlns:ns3="710a3416-c9ec-433a-8ee9-a9af64f7785e" targetNamespace="http://schemas.microsoft.com/office/2006/metadata/properties" ma:root="true" ma:fieldsID="929a06ee0f7841c76656f6a123def511" ns2:_="" ns3:_="">
    <xsd:import namespace="d4ab2ec3-2a52-47f9-9a11-c025a7a01941"/>
    <xsd:import namespace="710a3416-c9ec-433a-8ee9-a9af64f7785e"/>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b2ec3-2a52-47f9-9a11-c025a7a0194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a3416-c9ec-433a-8ee9-a9af64f7785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659e4a2-e24c-45cd-9259-904a2b13a87b}" ma:internalName="TaxCatchAll" ma:showField="CatchAllData" ma:web="710a3416-c9ec-433a-8ee9-a9af64f77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535FFA-7786-4909-AF12-493DAD556FB9}">
  <ds:schemaRefs>
    <ds:schemaRef ds:uri="http://schemas.microsoft.com/office/2006/metadata/properties"/>
    <ds:schemaRef ds:uri="http://schemas.microsoft.com/office/infopath/2007/PartnerControls"/>
    <ds:schemaRef ds:uri="710a3416-c9ec-433a-8ee9-a9af64f7785e"/>
    <ds:schemaRef ds:uri="d4ab2ec3-2a52-47f9-9a11-c025a7a01941"/>
  </ds:schemaRefs>
</ds:datastoreItem>
</file>

<file path=customXml/itemProps2.xml><?xml version="1.0" encoding="utf-8"?>
<ds:datastoreItem xmlns:ds="http://schemas.openxmlformats.org/officeDocument/2006/customXml" ds:itemID="{FEA9D75F-D692-417A-9A82-5418D88D4100}">
  <ds:schemaRefs>
    <ds:schemaRef ds:uri="http://schemas.microsoft.com/sharepoint/v3/contenttype/forms"/>
  </ds:schemaRefs>
</ds:datastoreItem>
</file>

<file path=customXml/itemProps3.xml><?xml version="1.0" encoding="utf-8"?>
<ds:datastoreItem xmlns:ds="http://schemas.openxmlformats.org/officeDocument/2006/customXml" ds:itemID="{3FF38F2C-0024-470A-BE0F-3DFD1791B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ab2ec3-2a52-47f9-9a11-c025a7a01941"/>
    <ds:schemaRef ds:uri="710a3416-c9ec-433a-8ee9-a9af64f778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520</TotalTime>
  <Words>1024</Words>
  <Application>Microsoft Office PowerPoint</Application>
  <PresentationFormat>Custom</PresentationFormat>
  <Paragraphs>65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Megan Ruckman</cp:lastModifiedBy>
  <cp:revision>43</cp:revision>
  <dcterms:created xsi:type="dcterms:W3CDTF">2018-03-07T15:08:45Z</dcterms:created>
  <dcterms:modified xsi:type="dcterms:W3CDTF">2026-03-13T15:16:55Z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0x010100A4F00AF83DCA604EA35A9588C58BF52F</vt:lpwstr>
  </property>
  <property fmtid="{D5CDD505-2E9C-101B-9397-08002B2CF9AE}" pid="3" name="MSIP_Label_8d321b5f-a4ea-42e4-9273-2f91b9a1a708_Enabled">
    <vt:lpwstr>true</vt:lpwstr>
  </property>
  <property fmtid="{D5CDD505-2E9C-101B-9397-08002B2CF9AE}" pid="4" name="MSIP_Label_8d321b5f-a4ea-42e4-9273-2f91b9a1a708_SetDate">
    <vt:lpwstr>2026-03-13T15:16:55Z</vt:lpwstr>
  </property>
  <property fmtid="{D5CDD505-2E9C-101B-9397-08002B2CF9AE}" pid="5" name="MSIP_Label_8d321b5f-a4ea-42e4-9273-2f91b9a1a708_Method">
    <vt:lpwstr>Standard</vt:lpwstr>
  </property>
  <property fmtid="{D5CDD505-2E9C-101B-9397-08002B2CF9AE}" pid="6" name="MSIP_Label_8d321b5f-a4ea-42e4-9273-2f91b9a1a708_Name">
    <vt:lpwstr>Low Confidentiality - Green</vt:lpwstr>
  </property>
  <property fmtid="{D5CDD505-2E9C-101B-9397-08002B2CF9AE}" pid="7" name="MSIP_Label_8d321b5f-a4ea-42e4-9273-2f91b9a1a708_SiteId">
    <vt:lpwstr>c5b35b5a-16d5-4414-8ee1-7bde70543f1b</vt:lpwstr>
  </property>
  <property fmtid="{D5CDD505-2E9C-101B-9397-08002B2CF9AE}" pid="8" name="MSIP_Label_8d321b5f-a4ea-42e4-9273-2f91b9a1a708_ActionId">
    <vt:lpwstr>b6f7f4b7-be4d-4412-ac81-849598ed571c</vt:lpwstr>
  </property>
  <property fmtid="{D5CDD505-2E9C-101B-9397-08002B2CF9AE}" pid="9" name="MSIP_Label_8d321b5f-a4ea-42e4-9273-2f91b9a1a708_ContentBits">
    <vt:lpwstr>0</vt:lpwstr>
  </property>
  <property fmtid="{D5CDD505-2E9C-101B-9397-08002B2CF9AE}" pid="10" name="MSIP_Label_8d321b5f-a4ea-42e4-9273-2f91b9a1a708_Tag">
    <vt:lpwstr>10, 3, 0, 2</vt:lpwstr>
  </property>
  <property fmtid="{D5CDD505-2E9C-101B-9397-08002B2CF9AE}" pid="11" name="MediaServiceImageTags">
    <vt:lpwstr/>
  </property>
</Properties>
</file>