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D872D5-01D9-B331-9641-4D8C89E14C3F}" v="6" dt="2025-02-25T15:41:05.5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647" autoAdjust="0"/>
    <p:restoredTop sz="94660"/>
  </p:normalViewPr>
  <p:slideViewPr>
    <p:cSldViewPr snapToGrid="0">
      <p:cViewPr>
        <p:scale>
          <a:sx n="33" d="100"/>
          <a:sy n="33" d="100"/>
        </p:scale>
        <p:origin x="1110"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30099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89169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99633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13626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0431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88869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39486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796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24802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44444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70650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846CE7D5-CF57-46EF-B807-FDD0502418D4}" type="datetimeFigureOut">
              <a:rPr lang="en-US" smtClean="0"/>
              <a:t>3/16/2026</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8695680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C5DFC1-1329-9F2B-71E8-75AFD87F0746}"/>
              </a:ext>
            </a:extLst>
          </p:cNvPr>
          <p:cNvSpPr txBox="1"/>
          <p:nvPr/>
        </p:nvSpPr>
        <p:spPr>
          <a:xfrm>
            <a:off x="5349240" y="44030"/>
            <a:ext cx="33192720" cy="2234458"/>
          </a:xfrm>
          <a:prstGeom prst="rect">
            <a:avLst/>
          </a:prstGeom>
          <a:noFill/>
        </p:spPr>
        <p:txBody>
          <a:bodyPr wrap="square" rtlCol="0">
            <a:spAutoFit/>
          </a:bodyPr>
          <a:lstStyle/>
          <a:p>
            <a:pPr algn="ctr">
              <a:lnSpc>
                <a:spcPct val="107000"/>
              </a:lnSpc>
              <a:spcAft>
                <a:spcPts val="1200"/>
              </a:spcAft>
            </a:pPr>
            <a:r>
              <a:rPr lang="en-US" sz="6750" b="1" dirty="0">
                <a:solidFill>
                  <a:srgbClr val="000000"/>
                </a:solidFill>
                <a:latin typeface="Arial" panose="020B0604020202020204" pitchFamily="34" charset="0"/>
                <a:ea typeface="Times New Roman" panose="02020603050405020304" pitchFamily="18" charset="0"/>
                <a:cs typeface="Arial" panose="020B0604020202020204" pitchFamily="34" charset="0"/>
              </a:rPr>
              <a:t>Evaluating a modified CO</a:t>
            </a:r>
            <a:r>
              <a:rPr lang="en-US" sz="6750" b="1"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sz="6750" b="1" dirty="0">
                <a:solidFill>
                  <a:srgbClr val="000000"/>
                </a:solidFill>
                <a:latin typeface="Arial" panose="020B0604020202020204" pitchFamily="34" charset="0"/>
                <a:ea typeface="Times New Roman" panose="02020603050405020304" pitchFamily="18" charset="0"/>
                <a:cs typeface="Arial" panose="020B0604020202020204" pitchFamily="34" charset="0"/>
              </a:rPr>
              <a:t>-baited CDC light trap to improve trapping effectiveness in a La Crosse virus endemic area</a:t>
            </a:r>
            <a:endParaRPr lang="en-US" sz="675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4885EB1-AC99-CC4F-9E86-FC2BEE4DE427}"/>
              </a:ext>
            </a:extLst>
          </p:cNvPr>
          <p:cNvSpPr txBox="1"/>
          <p:nvPr/>
        </p:nvSpPr>
        <p:spPr>
          <a:xfrm>
            <a:off x="7127630" y="2346310"/>
            <a:ext cx="30781869" cy="1769715"/>
          </a:xfrm>
          <a:prstGeom prst="rect">
            <a:avLst/>
          </a:prstGeom>
          <a:noFill/>
        </p:spPr>
        <p:txBody>
          <a:bodyPr wrap="square" lIns="91440" tIns="45720" rIns="91440" bIns="45720" rtlCol="0" anchor="t">
            <a:spAutoFit/>
          </a:bodyPr>
          <a:lstStyle/>
          <a:p>
            <a:pPr algn="ctr" fontAlgn="base"/>
            <a:r>
              <a:rPr lang="en-US" sz="3700" b="1" dirty="0">
                <a:solidFill>
                  <a:srgbClr val="7030A0"/>
                </a:solidFill>
                <a:latin typeface="Arial" panose="020B0604020202020204" pitchFamily="34" charset="0"/>
                <a:cs typeface="Arial" panose="020B0604020202020204" pitchFamily="34" charset="0"/>
              </a:rPr>
              <a:t>Mitch Mullin</a:t>
            </a:r>
            <a:r>
              <a:rPr lang="en-US" sz="3700" b="1" baseline="30000" dirty="0">
                <a:solidFill>
                  <a:srgbClr val="7030A0"/>
                </a:solidFill>
                <a:latin typeface="Arial" panose="020B0604020202020204" pitchFamily="34" charset="0"/>
                <a:cs typeface="Arial" panose="020B0604020202020204" pitchFamily="34" charset="0"/>
              </a:rPr>
              <a:t>1,2</a:t>
            </a:r>
            <a:r>
              <a:rPr lang="en-US" sz="3700" b="1" dirty="0">
                <a:solidFill>
                  <a:srgbClr val="7030A0"/>
                </a:solidFill>
                <a:latin typeface="Arial" panose="020B0604020202020204" pitchFamily="34" charset="0"/>
                <a:cs typeface="Arial" panose="020B0604020202020204" pitchFamily="34" charset="0"/>
              </a:rPr>
              <a:t>, Alana Eargle</a:t>
            </a:r>
            <a:r>
              <a:rPr lang="en-US" sz="3700" b="1" baseline="30000" dirty="0">
                <a:solidFill>
                  <a:srgbClr val="7030A0"/>
                </a:solidFill>
                <a:latin typeface="Arial" panose="020B0604020202020204" pitchFamily="34" charset="0"/>
                <a:cs typeface="Arial" panose="020B0604020202020204" pitchFamily="34" charset="0"/>
              </a:rPr>
              <a:t>1,2</a:t>
            </a:r>
            <a:r>
              <a:rPr lang="en-US" sz="3700" b="1" dirty="0">
                <a:solidFill>
                  <a:srgbClr val="7030A0"/>
                </a:solidFill>
                <a:latin typeface="Arial" panose="020B0604020202020204" pitchFamily="34" charset="0"/>
                <a:cs typeface="Arial" panose="020B0604020202020204" pitchFamily="34" charset="0"/>
              </a:rPr>
              <a:t>, Makayla Humphrey</a:t>
            </a:r>
            <a:r>
              <a:rPr lang="en-US" sz="3700" b="1" baseline="30000" dirty="0">
                <a:solidFill>
                  <a:srgbClr val="7030A0"/>
                </a:solidFill>
                <a:latin typeface="Arial" panose="020B0604020202020204" pitchFamily="34" charset="0"/>
                <a:cs typeface="Arial" panose="020B0604020202020204" pitchFamily="34" charset="0"/>
              </a:rPr>
              <a:t>1,2</a:t>
            </a:r>
            <a:r>
              <a:rPr lang="en-US" sz="3700" b="1" dirty="0">
                <a:solidFill>
                  <a:srgbClr val="7030A0"/>
                </a:solidFill>
                <a:latin typeface="Arial" panose="020B0604020202020204" pitchFamily="34" charset="0"/>
                <a:cs typeface="Arial" panose="020B0604020202020204" pitchFamily="34" charset="0"/>
              </a:rPr>
              <a:t>, Julie Cadigan</a:t>
            </a:r>
            <a:r>
              <a:rPr lang="en-US" sz="3700" b="1" baseline="30000" dirty="0">
                <a:solidFill>
                  <a:srgbClr val="7030A0"/>
                </a:solidFill>
                <a:latin typeface="Arial" panose="020B0604020202020204" pitchFamily="34" charset="0"/>
                <a:cs typeface="Arial" panose="020B0604020202020204" pitchFamily="34" charset="0"/>
              </a:rPr>
              <a:t>1,2</a:t>
            </a:r>
            <a:r>
              <a:rPr lang="en-US" sz="3700" b="1" dirty="0">
                <a:solidFill>
                  <a:srgbClr val="7030A0"/>
                </a:solidFill>
                <a:latin typeface="Arial" panose="020B0604020202020204" pitchFamily="34" charset="0"/>
                <a:cs typeface="Arial" panose="020B0604020202020204" pitchFamily="34" charset="0"/>
              </a:rPr>
              <a:t>, Yoosook Lee</a:t>
            </a:r>
            <a:r>
              <a:rPr lang="en-US" sz="3700" b="1" baseline="30000" dirty="0">
                <a:solidFill>
                  <a:srgbClr val="7030A0"/>
                </a:solidFill>
                <a:latin typeface="Arial" panose="020B0604020202020204" pitchFamily="34" charset="0"/>
                <a:cs typeface="Arial" panose="020B0604020202020204" pitchFamily="34" charset="0"/>
              </a:rPr>
              <a:t>3</a:t>
            </a:r>
            <a:r>
              <a:rPr lang="en-US" sz="3700" b="1" dirty="0">
                <a:solidFill>
                  <a:srgbClr val="7030A0"/>
                </a:solidFill>
                <a:latin typeface="Arial" panose="020B0604020202020204" pitchFamily="34" charset="0"/>
                <a:cs typeface="Arial" panose="020B0604020202020204" pitchFamily="34" charset="0"/>
              </a:rPr>
              <a:t>, Charlie Sither</a:t>
            </a:r>
            <a:r>
              <a:rPr lang="en-US" sz="3700" b="1" baseline="30000" dirty="0">
                <a:solidFill>
                  <a:srgbClr val="7030A0"/>
                </a:solidFill>
                <a:latin typeface="Arial" panose="020B0604020202020204" pitchFamily="34" charset="0"/>
                <a:cs typeface="Arial" panose="020B0604020202020204" pitchFamily="34" charset="0"/>
              </a:rPr>
              <a:t>1</a:t>
            </a:r>
            <a:r>
              <a:rPr lang="en-US" sz="3700" b="1" dirty="0">
                <a:solidFill>
                  <a:srgbClr val="7030A0"/>
                </a:solidFill>
                <a:latin typeface="Arial" panose="020B0604020202020204" pitchFamily="34" charset="0"/>
                <a:cs typeface="Arial" panose="020B0604020202020204" pitchFamily="34" charset="0"/>
              </a:rPr>
              <a:t>, Gary Nordgulen</a:t>
            </a:r>
            <a:r>
              <a:rPr lang="en-US" sz="3700" b="1" baseline="30000" dirty="0">
                <a:solidFill>
                  <a:srgbClr val="7030A0"/>
                </a:solidFill>
                <a:latin typeface="Arial" panose="020B0604020202020204" pitchFamily="34" charset="0"/>
                <a:cs typeface="Arial" panose="020B0604020202020204" pitchFamily="34" charset="0"/>
              </a:rPr>
              <a:t>1</a:t>
            </a:r>
            <a:r>
              <a:rPr lang="en-US" sz="3700" b="1" dirty="0">
                <a:solidFill>
                  <a:srgbClr val="7030A0"/>
                </a:solidFill>
                <a:latin typeface="Arial" panose="020B0604020202020204" pitchFamily="34" charset="0"/>
                <a:cs typeface="Arial" panose="020B0604020202020204" pitchFamily="34" charset="0"/>
              </a:rPr>
              <a:t>, and Brian Byrd</a:t>
            </a:r>
            <a:r>
              <a:rPr lang="en-US" sz="3700" b="1" baseline="30000" dirty="0">
                <a:solidFill>
                  <a:srgbClr val="7030A0"/>
                </a:solidFill>
                <a:latin typeface="Arial" panose="020B0604020202020204" pitchFamily="34" charset="0"/>
                <a:cs typeface="Arial" panose="020B0604020202020204" pitchFamily="34" charset="0"/>
              </a:rPr>
              <a:t>1</a:t>
            </a:r>
            <a:r>
              <a:rPr lang="en-US" sz="3700" b="1" dirty="0">
                <a:solidFill>
                  <a:srgbClr val="000000"/>
                </a:solidFill>
                <a:latin typeface="Arial" panose="020B0604020202020204" pitchFamily="34" charset="0"/>
                <a:cs typeface="Arial" panose="020B0604020202020204" pitchFamily="34" charset="0"/>
              </a:rPr>
              <a:t> </a:t>
            </a:r>
          </a:p>
          <a:p>
            <a:pPr algn="ctr" rtl="0" fontAlgn="base"/>
            <a:endParaRPr lang="en-US" sz="1200" baseline="30000" dirty="0">
              <a:solidFill>
                <a:srgbClr val="000000"/>
              </a:solidFill>
              <a:latin typeface="Arial" panose="020B0604020202020204" pitchFamily="34" charset="0"/>
              <a:cs typeface="Arial" panose="020B0604020202020204" pitchFamily="34" charset="0"/>
            </a:endParaRPr>
          </a:p>
          <a:p>
            <a:pPr algn="ctr" rtl="0" fontAlgn="base"/>
            <a:r>
              <a:rPr lang="en-US" sz="3200" baseline="30000" dirty="0">
                <a:solidFill>
                  <a:srgbClr val="000000"/>
                </a:solidFill>
                <a:latin typeface="Arial" panose="020B0604020202020204" pitchFamily="34" charset="0"/>
                <a:cs typeface="Arial" panose="020B0604020202020204" pitchFamily="34" charset="0"/>
              </a:rPr>
              <a:t>1</a:t>
            </a:r>
            <a:r>
              <a:rPr lang="en-US" sz="3200" dirty="0">
                <a:solidFill>
                  <a:srgbClr val="000000"/>
                </a:solidFill>
                <a:latin typeface="Arial" panose="020B0604020202020204" pitchFamily="34" charset="0"/>
                <a:cs typeface="Arial" panose="020B0604020202020204" pitchFamily="34" charset="0"/>
              </a:rPr>
              <a:t>Mosquito and Vector-borne Infectious Disease Laboratory, Western Carolina University, Cullowhee, NC</a:t>
            </a:r>
          </a:p>
          <a:p>
            <a:pPr algn="ctr" rtl="0" fontAlgn="base"/>
            <a:r>
              <a:rPr lang="en-US" sz="3200" baseline="30000" dirty="0">
                <a:solidFill>
                  <a:srgbClr val="000000"/>
                </a:solidFill>
                <a:latin typeface="Arial" panose="020B0604020202020204" pitchFamily="34" charset="0"/>
                <a:cs typeface="Arial" panose="020B0604020202020204" pitchFamily="34" charset="0"/>
              </a:rPr>
              <a:t>2</a:t>
            </a:r>
            <a:r>
              <a:rPr lang="en-US" sz="3200" dirty="0">
                <a:solidFill>
                  <a:srgbClr val="000000"/>
                </a:solidFill>
                <a:latin typeface="Arial" panose="020B0604020202020204" pitchFamily="34" charset="0"/>
                <a:cs typeface="Arial" panose="020B0604020202020204" pitchFamily="34" charset="0"/>
              </a:rPr>
              <a:t>Department of Biology, Western Carolina University, Cullowhee, NC, </a:t>
            </a:r>
            <a:r>
              <a:rPr lang="en-US" sz="3200" baseline="30000" dirty="0">
                <a:solidFill>
                  <a:srgbClr val="000000"/>
                </a:solidFill>
                <a:latin typeface="Arial" panose="020B0604020202020204" pitchFamily="34" charset="0"/>
                <a:cs typeface="Arial" panose="020B0604020202020204" pitchFamily="34" charset="0"/>
              </a:rPr>
              <a:t>3</a:t>
            </a:r>
            <a:r>
              <a:rPr lang="en-US" sz="3200" dirty="0">
                <a:solidFill>
                  <a:srgbClr val="000000"/>
                </a:solidFill>
                <a:latin typeface="Arial" panose="020B0604020202020204" pitchFamily="34" charset="0"/>
                <a:cs typeface="Arial" panose="020B0604020202020204" pitchFamily="34" charset="0"/>
              </a:rPr>
              <a:t>Florida Medical Entomology Laboratory, Vero Beach, FL </a:t>
            </a:r>
          </a:p>
        </p:txBody>
      </p:sp>
      <p:sp>
        <p:nvSpPr>
          <p:cNvPr id="8" name="TextBox 7">
            <a:extLst>
              <a:ext uri="{FF2B5EF4-FFF2-40B4-BE49-F238E27FC236}">
                <a16:creationId xmlns:a16="http://schemas.microsoft.com/office/drawing/2014/main" id="{1CD8E1BA-380B-DDB7-5F23-718822F01161}"/>
              </a:ext>
            </a:extLst>
          </p:cNvPr>
          <p:cNvSpPr txBox="1"/>
          <p:nvPr/>
        </p:nvSpPr>
        <p:spPr>
          <a:xfrm>
            <a:off x="496824" y="5173615"/>
            <a:ext cx="13716000" cy="113383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sz="4536" dirty="0">
              <a:latin typeface="Arial" panose="020B0604020202020204" pitchFamily="34" charset="0"/>
              <a:cs typeface="Arial" panose="020B0604020202020204" pitchFamily="34" charset="0"/>
            </a:endParaRPr>
          </a:p>
          <a:p>
            <a:endParaRPr lang="en-US" sz="4536" dirty="0">
              <a:latin typeface="Arial" panose="020B0604020202020204" pitchFamily="34" charset="0"/>
              <a:cs typeface="Arial" panose="020B0604020202020204" pitchFamily="34" charset="0"/>
            </a:endParaRPr>
          </a:p>
          <a:p>
            <a:endParaRPr lang="en-US" sz="4536" dirty="0">
              <a:latin typeface="Arial" panose="020B0604020202020204" pitchFamily="34" charset="0"/>
              <a:cs typeface="Arial" panose="020B0604020202020204" pitchFamily="34" charset="0"/>
            </a:endParaRPr>
          </a:p>
          <a:p>
            <a:endParaRPr lang="en-US" sz="4536" dirty="0">
              <a:latin typeface="Arial" panose="020B0604020202020204" pitchFamily="34" charset="0"/>
              <a:cs typeface="Arial" panose="020B0604020202020204" pitchFamily="34" charset="0"/>
            </a:endParaRPr>
          </a:p>
          <a:p>
            <a:endParaRPr lang="en-US" sz="4536" dirty="0">
              <a:latin typeface="Arial" panose="020B0604020202020204" pitchFamily="34" charset="0"/>
              <a:cs typeface="Arial" panose="020B0604020202020204" pitchFamily="34" charset="0"/>
            </a:endParaRPr>
          </a:p>
          <a:p>
            <a:endParaRPr lang="en-US" sz="5400" b="1" dirty="0">
              <a:latin typeface="Arial" panose="020B0604020202020204" pitchFamily="34" charset="0"/>
              <a:cs typeface="Arial" panose="020B0604020202020204" pitchFamily="34" charset="0"/>
            </a:endParaRPr>
          </a:p>
          <a:p>
            <a:endParaRPr lang="en-US" sz="5400" b="1" dirty="0">
              <a:latin typeface="Arial" panose="020B0604020202020204" pitchFamily="34" charset="0"/>
              <a:cs typeface="Arial" panose="020B0604020202020204" pitchFamily="34" charset="0"/>
            </a:endParaRPr>
          </a:p>
          <a:p>
            <a:endParaRPr lang="en-US" sz="5400" b="1" dirty="0">
              <a:latin typeface="Arial" panose="020B0604020202020204" pitchFamily="34" charset="0"/>
              <a:cs typeface="Arial" panose="020B0604020202020204" pitchFamily="34" charset="0"/>
            </a:endParaRPr>
          </a:p>
          <a:p>
            <a:endParaRPr lang="en-US" sz="5400" b="1" dirty="0">
              <a:latin typeface="Arial" panose="020B0604020202020204" pitchFamily="34" charset="0"/>
              <a:cs typeface="Arial" panose="020B0604020202020204" pitchFamily="34" charset="0"/>
            </a:endParaRPr>
          </a:p>
          <a:p>
            <a:endParaRPr lang="en-US" sz="5400" b="1" dirty="0">
              <a:latin typeface="Arial" panose="020B0604020202020204" pitchFamily="34" charset="0"/>
              <a:cs typeface="Arial" panose="020B0604020202020204" pitchFamily="34" charset="0"/>
            </a:endParaRPr>
          </a:p>
          <a:p>
            <a:endParaRPr lang="en-US" sz="5400" b="1" dirty="0">
              <a:latin typeface="Arial" panose="020B0604020202020204" pitchFamily="34" charset="0"/>
              <a:cs typeface="Arial" panose="020B0604020202020204" pitchFamily="34" charset="0"/>
            </a:endParaRPr>
          </a:p>
          <a:p>
            <a:endParaRPr lang="en-US" sz="5400" b="1" dirty="0">
              <a:latin typeface="Arial" panose="020B0604020202020204" pitchFamily="34" charset="0"/>
              <a:cs typeface="Arial" panose="020B0604020202020204" pitchFamily="34" charset="0"/>
            </a:endParaRPr>
          </a:p>
          <a:p>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	a) </a:t>
            </a:r>
            <a:r>
              <a:rPr lang="en-US" sz="4400" dirty="0">
                <a:latin typeface="Arial" panose="020B0604020202020204" pitchFamily="34" charset="0"/>
                <a:cs typeface="Arial" panose="020B0604020202020204" pitchFamily="34" charset="0"/>
              </a:rPr>
              <a:t>Standard CDC Light Trap Setup</a:t>
            </a:r>
          </a:p>
          <a:p>
            <a:r>
              <a:rPr lang="en-US" sz="4400" b="1" dirty="0">
                <a:latin typeface="Arial" panose="020B0604020202020204" pitchFamily="34" charset="0"/>
                <a:cs typeface="Arial" panose="020B0604020202020204" pitchFamily="34" charset="0"/>
              </a:rPr>
              <a:t>	b)</a:t>
            </a:r>
            <a:r>
              <a:rPr lang="en-US" sz="4400" dirty="0">
                <a:latin typeface="Arial" panose="020B0604020202020204" pitchFamily="34" charset="0"/>
                <a:cs typeface="Arial" panose="020B0604020202020204" pitchFamily="34" charset="0"/>
              </a:rPr>
              <a:t> Modified WAMO CDC Light Trap Setup</a:t>
            </a:r>
          </a:p>
        </p:txBody>
      </p:sp>
      <p:pic>
        <p:nvPicPr>
          <p:cNvPr id="13" name="Picture 12">
            <a:extLst>
              <a:ext uri="{FF2B5EF4-FFF2-40B4-BE49-F238E27FC236}">
                <a16:creationId xmlns:a16="http://schemas.microsoft.com/office/drawing/2014/main" id="{888A7C16-0474-B640-2976-B48C145269BD}"/>
              </a:ext>
            </a:extLst>
          </p:cNvPr>
          <p:cNvPicPr>
            <a:picLocks noChangeAspect="1"/>
          </p:cNvPicPr>
          <p:nvPr/>
        </p:nvPicPr>
        <p:blipFill>
          <a:blip r:embed="rId2"/>
          <a:stretch>
            <a:fillRect/>
          </a:stretch>
        </p:blipFill>
        <p:spPr>
          <a:xfrm>
            <a:off x="973583" y="5778375"/>
            <a:ext cx="6125393" cy="8992727"/>
          </a:xfrm>
          <a:prstGeom prst="rect">
            <a:avLst/>
          </a:prstGeom>
          <a:ln w="38100" cap="sq" cmpd="thickThin">
            <a:solidFill>
              <a:srgbClr val="000000"/>
            </a:solidFill>
            <a:prstDash val="solid"/>
            <a:miter lim="800000"/>
          </a:ln>
          <a:effectLst>
            <a:innerShdw blurRad="76200">
              <a:srgbClr val="000000"/>
            </a:innerShdw>
          </a:effectLst>
        </p:spPr>
      </p:pic>
      <p:sp>
        <p:nvSpPr>
          <p:cNvPr id="14" name="TextBox 13">
            <a:extLst>
              <a:ext uri="{FF2B5EF4-FFF2-40B4-BE49-F238E27FC236}">
                <a16:creationId xmlns:a16="http://schemas.microsoft.com/office/drawing/2014/main" id="{176C7B96-C4AD-423A-A43F-827C48AA349B}"/>
              </a:ext>
            </a:extLst>
          </p:cNvPr>
          <p:cNvSpPr txBox="1"/>
          <p:nvPr/>
        </p:nvSpPr>
        <p:spPr>
          <a:xfrm>
            <a:off x="5977700" y="5811033"/>
            <a:ext cx="1149930" cy="738664"/>
          </a:xfrm>
          <a:prstGeom prst="rect">
            <a:avLst/>
          </a:prstGeom>
          <a:noFill/>
          <a:ln w="38100">
            <a:noFill/>
          </a:ln>
        </p:spPr>
        <p:txBody>
          <a:bodyPr wrap="square" rtlCol="0">
            <a:spAutoFit/>
          </a:bodyPr>
          <a:lstStyle/>
          <a:p>
            <a:pPr algn="ctr"/>
            <a:r>
              <a:rPr lang="en-US" sz="4200" dirty="0">
                <a:solidFill>
                  <a:schemeClr val="bg1"/>
                </a:solidFill>
                <a:latin typeface="Arial" panose="020B0604020202020204" pitchFamily="34" charset="0"/>
                <a:cs typeface="Arial" panose="020B0604020202020204" pitchFamily="34" charset="0"/>
              </a:rPr>
              <a:t>1a</a:t>
            </a:r>
          </a:p>
        </p:txBody>
      </p:sp>
      <p:pic>
        <p:nvPicPr>
          <p:cNvPr id="16" name="Picture 15">
            <a:extLst>
              <a:ext uri="{FF2B5EF4-FFF2-40B4-BE49-F238E27FC236}">
                <a16:creationId xmlns:a16="http://schemas.microsoft.com/office/drawing/2014/main" id="{015DA0AE-B9A5-F490-29FD-4628D93311C1}"/>
              </a:ext>
            </a:extLst>
          </p:cNvPr>
          <p:cNvPicPr>
            <a:picLocks noChangeAspect="1"/>
          </p:cNvPicPr>
          <p:nvPr/>
        </p:nvPicPr>
        <p:blipFill rotWithShape="1">
          <a:blip r:embed="rId3"/>
          <a:srcRect l="24133" t="19422" r="14530" b="12120"/>
          <a:stretch/>
        </p:blipFill>
        <p:spPr>
          <a:xfrm>
            <a:off x="7623514" y="5778374"/>
            <a:ext cx="6041819" cy="8992727"/>
          </a:xfrm>
          <a:prstGeom prst="rect">
            <a:avLst/>
          </a:prstGeom>
          <a:ln w="38100">
            <a:solidFill>
              <a:schemeClr val="tx1"/>
            </a:solidFill>
          </a:ln>
        </p:spPr>
      </p:pic>
      <p:sp>
        <p:nvSpPr>
          <p:cNvPr id="17" name="TextBox 16">
            <a:extLst>
              <a:ext uri="{FF2B5EF4-FFF2-40B4-BE49-F238E27FC236}">
                <a16:creationId xmlns:a16="http://schemas.microsoft.com/office/drawing/2014/main" id="{D1AAD106-377C-51F8-5A5C-E2FBAE21D580}"/>
              </a:ext>
            </a:extLst>
          </p:cNvPr>
          <p:cNvSpPr txBox="1"/>
          <p:nvPr/>
        </p:nvSpPr>
        <p:spPr>
          <a:xfrm>
            <a:off x="12555724" y="5811033"/>
            <a:ext cx="1038253" cy="738664"/>
          </a:xfrm>
          <a:prstGeom prst="rect">
            <a:avLst/>
          </a:prstGeom>
          <a:noFill/>
          <a:ln w="38100">
            <a:noFill/>
          </a:ln>
        </p:spPr>
        <p:txBody>
          <a:bodyPr wrap="square" rtlCol="0">
            <a:spAutoFit/>
          </a:bodyPr>
          <a:lstStyle/>
          <a:p>
            <a:pPr algn="ctr"/>
            <a:r>
              <a:rPr lang="en-US" sz="4200" dirty="0">
                <a:solidFill>
                  <a:schemeClr val="bg1"/>
                </a:solidFill>
                <a:latin typeface="Arial" panose="020B0604020202020204" pitchFamily="34" charset="0"/>
                <a:cs typeface="Arial" panose="020B0604020202020204" pitchFamily="34" charset="0"/>
              </a:rPr>
              <a:t>1b</a:t>
            </a:r>
          </a:p>
        </p:txBody>
      </p:sp>
      <p:sp>
        <p:nvSpPr>
          <p:cNvPr id="31" name="TextBox 30">
            <a:extLst>
              <a:ext uri="{FF2B5EF4-FFF2-40B4-BE49-F238E27FC236}">
                <a16:creationId xmlns:a16="http://schemas.microsoft.com/office/drawing/2014/main" id="{28332B24-724A-9A13-122F-6C03F7AE0651}"/>
              </a:ext>
            </a:extLst>
          </p:cNvPr>
          <p:cNvSpPr txBox="1"/>
          <p:nvPr/>
        </p:nvSpPr>
        <p:spPr>
          <a:xfrm>
            <a:off x="241195" y="4574816"/>
            <a:ext cx="2754233"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b="1" dirty="0">
                <a:latin typeface="Arial" panose="020B0604020202020204" pitchFamily="34" charset="0"/>
                <a:cs typeface="Arial" panose="020B0604020202020204" pitchFamily="34" charset="0"/>
              </a:rPr>
              <a:t>Figure 1</a:t>
            </a:r>
          </a:p>
        </p:txBody>
      </p:sp>
      <p:sp>
        <p:nvSpPr>
          <p:cNvPr id="55" name="TextBox 54">
            <a:extLst>
              <a:ext uri="{FF2B5EF4-FFF2-40B4-BE49-F238E27FC236}">
                <a16:creationId xmlns:a16="http://schemas.microsoft.com/office/drawing/2014/main" id="{8FDDB678-FE98-E9FB-0561-79E6FC9CEA86}"/>
              </a:ext>
            </a:extLst>
          </p:cNvPr>
          <p:cNvSpPr txBox="1"/>
          <p:nvPr/>
        </p:nvSpPr>
        <p:spPr>
          <a:xfrm>
            <a:off x="539059" y="29823907"/>
            <a:ext cx="28378738"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4000" b="1" dirty="0">
                <a:latin typeface="Arial" panose="020B0604020202020204" pitchFamily="34" charset="0"/>
                <a:cs typeface="Arial" panose="020B0604020202020204" pitchFamily="34" charset="0"/>
              </a:rPr>
              <a:t>Acknowledgements</a:t>
            </a:r>
            <a:r>
              <a:rPr lang="en-US" sz="4000" dirty="0">
                <a:latin typeface="Arial" panose="020B0604020202020204" pitchFamily="34" charset="0"/>
                <a:cs typeface="Arial" panose="020B0604020202020204" pitchFamily="34" charset="0"/>
              </a:rPr>
              <a:t>: Madeleine Craig, Nick Lundy, Hannah Alexander, and Mary </a:t>
            </a:r>
            <a:r>
              <a:rPr lang="en-US" sz="4000" dirty="0" err="1">
                <a:latin typeface="Arial" panose="020B0604020202020204" pitchFamily="34" charset="0"/>
                <a:cs typeface="Arial" panose="020B0604020202020204" pitchFamily="34" charset="0"/>
              </a:rPr>
              <a:t>Nordgulen</a:t>
            </a:r>
            <a:r>
              <a:rPr lang="en-US" sz="4000" dirty="0">
                <a:latin typeface="Arial" panose="020B0604020202020204" pitchFamily="34" charset="0"/>
                <a:cs typeface="Arial" panose="020B0604020202020204" pitchFamily="34" charset="0"/>
              </a:rPr>
              <a:t> (WCU), Massimo </a:t>
            </a:r>
            <a:r>
              <a:rPr lang="en-US" sz="4000" dirty="0" err="1">
                <a:latin typeface="Arial" panose="020B0604020202020204" pitchFamily="34" charset="0"/>
                <a:cs typeface="Arial" panose="020B0604020202020204" pitchFamily="34" charset="0"/>
              </a:rPr>
              <a:t>Banzi</a:t>
            </a:r>
            <a:r>
              <a:rPr lang="en-US" sz="4000" dirty="0">
                <a:latin typeface="Arial" panose="020B0604020202020204" pitchFamily="34" charset="0"/>
                <a:cs typeface="Arial" panose="020B0604020202020204" pitchFamily="34" charset="0"/>
              </a:rPr>
              <a:t> and the greater Arduino community. This project is supported by USDA Award 2023-70006-40598 (UF/WCU). </a:t>
            </a:r>
          </a:p>
        </p:txBody>
      </p:sp>
      <p:sp>
        <p:nvSpPr>
          <p:cNvPr id="30" name="TextBox 29">
            <a:extLst>
              <a:ext uri="{FF2B5EF4-FFF2-40B4-BE49-F238E27FC236}">
                <a16:creationId xmlns:a16="http://schemas.microsoft.com/office/drawing/2014/main" id="{A0695E8C-066E-4BA5-4569-8AB7C1B75B9A}"/>
              </a:ext>
            </a:extLst>
          </p:cNvPr>
          <p:cNvSpPr txBox="1"/>
          <p:nvPr/>
        </p:nvSpPr>
        <p:spPr>
          <a:xfrm>
            <a:off x="496824" y="17689302"/>
            <a:ext cx="13716000" cy="1117228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sz="5400" dirty="0">
              <a:latin typeface="Arial" panose="020B0604020202020204" pitchFamily="34" charset="0"/>
              <a:cs typeface="Arial" panose="020B0604020202020204" pitchFamily="34" charset="0"/>
            </a:endParaRPr>
          </a:p>
          <a:p>
            <a:endParaRPr lang="en-US" sz="5400" dirty="0">
              <a:latin typeface="Arial" panose="020B0604020202020204" pitchFamily="34" charset="0"/>
              <a:cs typeface="Arial" panose="020B0604020202020204" pitchFamily="34" charset="0"/>
            </a:endParaRPr>
          </a:p>
          <a:p>
            <a:endParaRPr lang="en-US" sz="5400" dirty="0">
              <a:latin typeface="Arial" panose="020B0604020202020204" pitchFamily="34" charset="0"/>
              <a:cs typeface="Arial" panose="020B0604020202020204" pitchFamily="34" charset="0"/>
            </a:endParaRPr>
          </a:p>
          <a:p>
            <a:endParaRPr lang="en-US" sz="5400" dirty="0">
              <a:latin typeface="Arial" panose="020B0604020202020204" pitchFamily="34" charset="0"/>
              <a:cs typeface="Arial" panose="020B0604020202020204" pitchFamily="34" charset="0"/>
            </a:endParaRPr>
          </a:p>
          <a:p>
            <a:endParaRPr lang="en-US" sz="5400" dirty="0">
              <a:latin typeface="Arial" panose="020B0604020202020204" pitchFamily="34" charset="0"/>
              <a:cs typeface="Arial" panose="020B0604020202020204" pitchFamily="34" charset="0"/>
            </a:endParaRPr>
          </a:p>
          <a:p>
            <a:endParaRPr lang="en-US" sz="5400" dirty="0">
              <a:latin typeface="Arial" panose="020B0604020202020204" pitchFamily="34" charset="0"/>
              <a:cs typeface="Arial" panose="020B0604020202020204" pitchFamily="34" charset="0"/>
            </a:endParaRPr>
          </a:p>
          <a:p>
            <a:endParaRPr lang="en-US" sz="5400" dirty="0">
              <a:latin typeface="Arial" panose="020B0604020202020204" pitchFamily="34" charset="0"/>
              <a:cs typeface="Arial" panose="020B0604020202020204" pitchFamily="34" charset="0"/>
            </a:endParaRPr>
          </a:p>
          <a:p>
            <a:endParaRPr lang="en-US" sz="5400" dirty="0">
              <a:latin typeface="Arial" panose="020B0604020202020204" pitchFamily="34" charset="0"/>
              <a:cs typeface="Arial" panose="020B0604020202020204" pitchFamily="34" charset="0"/>
            </a:endParaRPr>
          </a:p>
          <a:p>
            <a:endParaRPr lang="en-US" sz="5400" dirty="0">
              <a:latin typeface="Arial" panose="020B0604020202020204" pitchFamily="34" charset="0"/>
              <a:cs typeface="Arial" panose="020B0604020202020204" pitchFamily="34" charset="0"/>
            </a:endParaRPr>
          </a:p>
          <a:p>
            <a:endParaRPr lang="en-US" sz="5400" dirty="0">
              <a:latin typeface="Arial" panose="020B0604020202020204" pitchFamily="34" charset="0"/>
              <a:cs typeface="Arial" panose="020B0604020202020204" pitchFamily="34" charset="0"/>
            </a:endParaRPr>
          </a:p>
          <a:p>
            <a:endParaRPr lang="en-US" sz="5400" dirty="0">
              <a:latin typeface="Arial" panose="020B0604020202020204" pitchFamily="34" charset="0"/>
              <a:cs typeface="Arial" panose="020B0604020202020204" pitchFamily="34" charset="0"/>
            </a:endParaRPr>
          </a:p>
          <a:p>
            <a:endParaRPr lang="en-US" sz="4200" b="1" dirty="0">
              <a:latin typeface="Arial" panose="020B0604020202020204" pitchFamily="34" charset="0"/>
              <a:cs typeface="Arial" panose="020B0604020202020204" pitchFamily="34" charset="0"/>
            </a:endParaRPr>
          </a:p>
          <a:p>
            <a:r>
              <a:rPr lang="en-US" sz="4200" b="1" dirty="0">
                <a:latin typeface="Arial" panose="020B0604020202020204" pitchFamily="34" charset="0"/>
                <a:cs typeface="Arial" panose="020B0604020202020204" pitchFamily="34" charset="0"/>
              </a:rPr>
              <a:t>	</a:t>
            </a:r>
            <a:r>
              <a:rPr lang="en-US" sz="4400" b="1" dirty="0">
                <a:latin typeface="Arial" panose="020B0604020202020204" pitchFamily="34" charset="0"/>
                <a:cs typeface="Arial" panose="020B0604020202020204" pitchFamily="34" charset="0"/>
              </a:rPr>
              <a:t>a) </a:t>
            </a:r>
            <a:r>
              <a:rPr lang="en-US" sz="4400" dirty="0">
                <a:latin typeface="Arial" panose="020B0604020202020204" pitchFamily="34" charset="0"/>
                <a:cs typeface="Arial" panose="020B0604020202020204" pitchFamily="34" charset="0"/>
              </a:rPr>
              <a:t>WAMO Trap Circuit Schematics </a:t>
            </a:r>
          </a:p>
          <a:p>
            <a:r>
              <a:rPr lang="en-US" sz="4400" b="1" dirty="0">
                <a:latin typeface="Arial" panose="020B0604020202020204" pitchFamily="34" charset="0"/>
                <a:cs typeface="Arial" panose="020B0604020202020204" pitchFamily="34" charset="0"/>
              </a:rPr>
              <a:t>	b) </a:t>
            </a:r>
            <a:r>
              <a:rPr lang="en-US" sz="4400" dirty="0">
                <a:latin typeface="Arial" panose="020B0604020202020204" pitchFamily="34" charset="0"/>
                <a:cs typeface="Arial" panose="020B0604020202020204" pitchFamily="34" charset="0"/>
              </a:rPr>
              <a:t>WAMO Project Box Interior</a:t>
            </a:r>
          </a:p>
        </p:txBody>
      </p:sp>
      <p:pic>
        <p:nvPicPr>
          <p:cNvPr id="26" name="Picture 25">
            <a:extLst>
              <a:ext uri="{FF2B5EF4-FFF2-40B4-BE49-F238E27FC236}">
                <a16:creationId xmlns:a16="http://schemas.microsoft.com/office/drawing/2014/main" id="{F729BC42-36FF-A652-BD94-539DEBEC7644}"/>
              </a:ext>
            </a:extLst>
          </p:cNvPr>
          <p:cNvPicPr>
            <a:picLocks noChangeAspect="1"/>
          </p:cNvPicPr>
          <p:nvPr/>
        </p:nvPicPr>
        <p:blipFill rotWithShape="1">
          <a:blip r:embed="rId4"/>
          <a:srcRect l="-667" t="40" r="667" b="612"/>
          <a:stretch/>
        </p:blipFill>
        <p:spPr>
          <a:xfrm>
            <a:off x="496824" y="17956354"/>
            <a:ext cx="9953839" cy="7446240"/>
          </a:xfrm>
          <a:prstGeom prst="rect">
            <a:avLst/>
          </a:prstGeom>
        </p:spPr>
      </p:pic>
      <p:pic>
        <p:nvPicPr>
          <p:cNvPr id="7" name="Picture 6">
            <a:extLst>
              <a:ext uri="{FF2B5EF4-FFF2-40B4-BE49-F238E27FC236}">
                <a16:creationId xmlns:a16="http://schemas.microsoft.com/office/drawing/2014/main" id="{EBF4AB90-2A8F-228B-9F22-9BC290B96C76}"/>
              </a:ext>
            </a:extLst>
          </p:cNvPr>
          <p:cNvPicPr>
            <a:picLocks noChangeAspect="1"/>
          </p:cNvPicPr>
          <p:nvPr/>
        </p:nvPicPr>
        <p:blipFill>
          <a:blip r:embed="rId5"/>
          <a:stretch>
            <a:fillRect/>
          </a:stretch>
        </p:blipFill>
        <p:spPr>
          <a:xfrm rot="16200000">
            <a:off x="7719942" y="21860271"/>
            <a:ext cx="5262866" cy="5956573"/>
          </a:xfrm>
          <a:prstGeom prst="rect">
            <a:avLst/>
          </a:prstGeom>
        </p:spPr>
      </p:pic>
      <p:sp>
        <p:nvSpPr>
          <p:cNvPr id="43" name="TextBox 42">
            <a:extLst>
              <a:ext uri="{FF2B5EF4-FFF2-40B4-BE49-F238E27FC236}">
                <a16:creationId xmlns:a16="http://schemas.microsoft.com/office/drawing/2014/main" id="{CB39A0FB-AE3A-CF1F-9758-A95DC9DD3E6C}"/>
              </a:ext>
            </a:extLst>
          </p:cNvPr>
          <p:cNvSpPr txBox="1"/>
          <p:nvPr/>
        </p:nvSpPr>
        <p:spPr>
          <a:xfrm>
            <a:off x="290336" y="17183763"/>
            <a:ext cx="25963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b="1" dirty="0">
                <a:latin typeface="Arial" panose="020B0604020202020204" pitchFamily="34" charset="0"/>
                <a:cs typeface="Arial" panose="020B0604020202020204" pitchFamily="34" charset="0"/>
              </a:rPr>
              <a:t>Figure 2</a:t>
            </a:r>
          </a:p>
        </p:txBody>
      </p:sp>
      <p:sp>
        <p:nvSpPr>
          <p:cNvPr id="58" name="TextBox 57">
            <a:extLst>
              <a:ext uri="{FF2B5EF4-FFF2-40B4-BE49-F238E27FC236}">
                <a16:creationId xmlns:a16="http://schemas.microsoft.com/office/drawing/2014/main" id="{F6A2A093-DCE3-BF9F-143B-08E40C7E423C}"/>
              </a:ext>
            </a:extLst>
          </p:cNvPr>
          <p:cNvSpPr txBox="1"/>
          <p:nvPr/>
        </p:nvSpPr>
        <p:spPr>
          <a:xfrm>
            <a:off x="7373088" y="22207124"/>
            <a:ext cx="791418" cy="738664"/>
          </a:xfrm>
          <a:prstGeom prst="rect">
            <a:avLst/>
          </a:prstGeom>
          <a:solidFill>
            <a:schemeClr val="tx1">
              <a:lumMod val="50000"/>
              <a:lumOff val="50000"/>
            </a:schemeClr>
          </a:solidFill>
          <a:ln w="38100">
            <a:noFill/>
          </a:ln>
        </p:spPr>
        <p:txBody>
          <a:bodyPr wrap="square" rtlCol="0">
            <a:spAutoFit/>
          </a:bodyPr>
          <a:lstStyle/>
          <a:p>
            <a:pPr algn="ctr"/>
            <a:r>
              <a:rPr lang="en-US" sz="4200" dirty="0">
                <a:solidFill>
                  <a:srgbClr val="FFFFFF"/>
                </a:solidFill>
                <a:latin typeface="Arial" panose="020B0604020202020204" pitchFamily="34" charset="0"/>
                <a:cs typeface="Arial" panose="020B0604020202020204" pitchFamily="34" charset="0"/>
              </a:rPr>
              <a:t>2b</a:t>
            </a:r>
          </a:p>
        </p:txBody>
      </p:sp>
      <p:sp>
        <p:nvSpPr>
          <p:cNvPr id="59" name="TextBox 58">
            <a:extLst>
              <a:ext uri="{FF2B5EF4-FFF2-40B4-BE49-F238E27FC236}">
                <a16:creationId xmlns:a16="http://schemas.microsoft.com/office/drawing/2014/main" id="{25666389-7028-48E8-2C8C-E8F3E64DD9F6}"/>
              </a:ext>
            </a:extLst>
          </p:cNvPr>
          <p:cNvSpPr txBox="1"/>
          <p:nvPr/>
        </p:nvSpPr>
        <p:spPr>
          <a:xfrm>
            <a:off x="818763" y="18304433"/>
            <a:ext cx="1049794" cy="784830"/>
          </a:xfrm>
          <a:prstGeom prst="rect">
            <a:avLst/>
          </a:prstGeom>
          <a:solidFill>
            <a:schemeClr val="tx1">
              <a:lumMod val="50000"/>
              <a:lumOff val="50000"/>
            </a:schemeClr>
          </a:solidFill>
          <a:ln w="38100">
            <a:noFill/>
          </a:ln>
        </p:spPr>
        <p:txBody>
          <a:bodyPr wrap="square" lIns="137160" tIns="68580" rIns="137160" bIns="68580" rtlCol="0" anchor="t">
            <a:spAutoFit/>
          </a:bodyPr>
          <a:lstStyle/>
          <a:p>
            <a:pPr algn="ctr"/>
            <a:r>
              <a:rPr lang="en-US" sz="4200" dirty="0">
                <a:solidFill>
                  <a:schemeClr val="bg1"/>
                </a:solidFill>
                <a:latin typeface="Arial" panose="020B0604020202020204" pitchFamily="34" charset="0"/>
                <a:cs typeface="Arial" panose="020B0604020202020204" pitchFamily="34" charset="0"/>
              </a:rPr>
              <a:t>2a</a:t>
            </a:r>
            <a:endParaRPr lang="en-US" sz="4536"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8D5E38A-41B3-CD57-6902-81376C8D3F17}"/>
              </a:ext>
            </a:extLst>
          </p:cNvPr>
          <p:cNvSpPr txBox="1"/>
          <p:nvPr/>
        </p:nvSpPr>
        <p:spPr>
          <a:xfrm>
            <a:off x="66513" y="32099001"/>
            <a:ext cx="43891200"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Mitch Mullin | mbmullin1@catamount.wcu.edu | WCU Mosquito and Vector-borne Infectious Disease Laboratory | Health and Human Sciences Building Room 439, 3971 Little Savannah Rd, Cullowhee, NC 28723</a:t>
            </a:r>
          </a:p>
        </p:txBody>
      </p:sp>
      <p:cxnSp>
        <p:nvCxnSpPr>
          <p:cNvPr id="12" name="Straight Connector 11">
            <a:extLst>
              <a:ext uri="{FF2B5EF4-FFF2-40B4-BE49-F238E27FC236}">
                <a16:creationId xmlns:a16="http://schemas.microsoft.com/office/drawing/2014/main" id="{5901AC31-8A0F-4FD4-E1D2-4E4EF29D4481}"/>
              </a:ext>
            </a:extLst>
          </p:cNvPr>
          <p:cNvCxnSpPr/>
          <p:nvPr/>
        </p:nvCxnSpPr>
        <p:spPr>
          <a:xfrm>
            <a:off x="0" y="4464112"/>
            <a:ext cx="43891200" cy="4724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05E4923-9F12-2A52-B21F-4FC9098DEBEF}"/>
              </a:ext>
            </a:extLst>
          </p:cNvPr>
          <p:cNvCxnSpPr/>
          <p:nvPr/>
        </p:nvCxnSpPr>
        <p:spPr>
          <a:xfrm>
            <a:off x="17110" y="31869982"/>
            <a:ext cx="43891200" cy="4724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7152B334-56D4-48B1-B517-6914EFC191CF}"/>
              </a:ext>
            </a:extLst>
          </p:cNvPr>
          <p:cNvGrpSpPr/>
          <p:nvPr/>
        </p:nvGrpSpPr>
        <p:grpSpPr>
          <a:xfrm>
            <a:off x="14973402" y="22348145"/>
            <a:ext cx="13944395" cy="6777885"/>
            <a:chOff x="241195" y="18283842"/>
            <a:chExt cx="13944395" cy="6777885"/>
          </a:xfrm>
        </p:grpSpPr>
        <p:sp>
          <p:nvSpPr>
            <p:cNvPr id="29" name="TextBox 28">
              <a:extLst>
                <a:ext uri="{FF2B5EF4-FFF2-40B4-BE49-F238E27FC236}">
                  <a16:creationId xmlns:a16="http://schemas.microsoft.com/office/drawing/2014/main" id="{3F706216-0DA2-CA5A-09B9-9D754103EBF8}"/>
                </a:ext>
              </a:extLst>
            </p:cNvPr>
            <p:cNvSpPr txBox="1"/>
            <p:nvPr/>
          </p:nvSpPr>
          <p:spPr>
            <a:xfrm>
              <a:off x="469590" y="18875418"/>
              <a:ext cx="13716000" cy="618630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sz="5400" b="1" dirty="0">
                <a:latin typeface="Arial" panose="020B0604020202020204" pitchFamily="34" charset="0"/>
                <a:cs typeface="Arial" panose="020B0604020202020204" pitchFamily="34" charset="0"/>
              </a:endParaRPr>
            </a:p>
            <a:p>
              <a:endParaRPr lang="en-US" sz="5400" b="1" dirty="0">
                <a:latin typeface="Arial" panose="020B0604020202020204" pitchFamily="34" charset="0"/>
                <a:cs typeface="Arial" panose="020B0604020202020204" pitchFamily="34" charset="0"/>
              </a:endParaRPr>
            </a:p>
            <a:p>
              <a:endParaRPr lang="en-US" sz="5400" b="1" dirty="0">
                <a:latin typeface="Arial" panose="020B0604020202020204" pitchFamily="34" charset="0"/>
                <a:cs typeface="Arial" panose="020B0604020202020204" pitchFamily="34" charset="0"/>
              </a:endParaRPr>
            </a:p>
            <a:p>
              <a:endParaRPr lang="en-US" sz="5400" b="1" dirty="0">
                <a:latin typeface="Arial" panose="020B0604020202020204" pitchFamily="34" charset="0"/>
                <a:cs typeface="Arial" panose="020B0604020202020204" pitchFamily="34" charset="0"/>
              </a:endParaRPr>
            </a:p>
            <a:p>
              <a:endParaRPr lang="en-US" sz="5400" b="1" dirty="0">
                <a:latin typeface="Arial" panose="020B0604020202020204" pitchFamily="34" charset="0"/>
                <a:cs typeface="Arial" panose="020B0604020202020204" pitchFamily="34" charset="0"/>
              </a:endParaRPr>
            </a:p>
            <a:p>
              <a:r>
                <a:rPr lang="en-US" sz="4200" b="1" dirty="0">
                  <a:latin typeface="Arial" panose="020B0604020202020204" pitchFamily="34" charset="0"/>
                  <a:cs typeface="Arial" panose="020B0604020202020204" pitchFamily="34" charset="0"/>
                </a:rPr>
                <a:t>	a)</a:t>
              </a:r>
              <a:r>
                <a:rPr lang="en-US" sz="4200" dirty="0">
                  <a:latin typeface="Arial" panose="020B0604020202020204" pitchFamily="34" charset="0"/>
                  <a:cs typeface="Arial" panose="020B0604020202020204" pitchFamily="34" charset="0"/>
                </a:rPr>
                <a:t> </a:t>
              </a:r>
              <a:r>
                <a:rPr lang="en-US" sz="4200" i="1" dirty="0">
                  <a:latin typeface="Arial" panose="020B0604020202020204" pitchFamily="34" charset="0"/>
                  <a:cs typeface="Arial" panose="020B0604020202020204" pitchFamily="34" charset="0"/>
                </a:rPr>
                <a:t>Aedes triseriatus    </a:t>
              </a:r>
              <a:r>
                <a:rPr lang="en-US" sz="4200" dirty="0">
                  <a:latin typeface="Arial" panose="020B0604020202020204" pitchFamily="34" charset="0"/>
                  <a:cs typeface="Arial" panose="020B0604020202020204" pitchFamily="34" charset="0"/>
                </a:rPr>
                <a:t>(native La Crosse virus vector)</a:t>
              </a:r>
              <a:endParaRPr lang="en-US" sz="4200" i="1" dirty="0">
                <a:latin typeface="Arial" panose="020B0604020202020204" pitchFamily="34" charset="0"/>
                <a:cs typeface="Arial" panose="020B0604020202020204" pitchFamily="34" charset="0"/>
              </a:endParaRPr>
            </a:p>
            <a:p>
              <a:r>
                <a:rPr lang="en-US" sz="4200" b="1" dirty="0">
                  <a:latin typeface="Arial" panose="020B0604020202020204" pitchFamily="34" charset="0"/>
                  <a:cs typeface="Arial" panose="020B0604020202020204" pitchFamily="34" charset="0"/>
                </a:rPr>
                <a:t>	b)</a:t>
              </a:r>
              <a:r>
                <a:rPr lang="en-US" sz="4200" dirty="0">
                  <a:latin typeface="Arial" panose="020B0604020202020204" pitchFamily="34" charset="0"/>
                  <a:cs typeface="Arial" panose="020B0604020202020204" pitchFamily="34" charset="0"/>
                </a:rPr>
                <a:t> </a:t>
              </a:r>
              <a:r>
                <a:rPr lang="en-US" sz="4200" i="1" dirty="0">
                  <a:latin typeface="Arial" panose="020B0604020202020204" pitchFamily="34" charset="0"/>
                  <a:cs typeface="Arial" panose="020B0604020202020204" pitchFamily="34" charset="0"/>
                </a:rPr>
                <a:t>Aedes japonicus    </a:t>
              </a:r>
              <a:r>
                <a:rPr lang="en-US" sz="4200" dirty="0">
                  <a:latin typeface="Arial" panose="020B0604020202020204" pitchFamily="34" charset="0"/>
                  <a:cs typeface="Arial" panose="020B0604020202020204" pitchFamily="34" charset="0"/>
                </a:rPr>
                <a:t>(invasive La Crosse virus vector)</a:t>
              </a:r>
            </a:p>
            <a:p>
              <a:r>
                <a:rPr lang="en-US" sz="4200" b="1" dirty="0">
                  <a:latin typeface="Arial" panose="020B0604020202020204" pitchFamily="34" charset="0"/>
                  <a:cs typeface="Arial" panose="020B0604020202020204" pitchFamily="34" charset="0"/>
                </a:rPr>
                <a:t>	c) </a:t>
              </a:r>
              <a:r>
                <a:rPr lang="en-US" sz="4200" i="1" dirty="0">
                  <a:latin typeface="Arial" panose="020B0604020202020204" pitchFamily="34" charset="0"/>
                  <a:cs typeface="Arial" panose="020B0604020202020204" pitchFamily="34" charset="0"/>
                </a:rPr>
                <a:t>Aedes albopictus   </a:t>
              </a:r>
              <a:r>
                <a:rPr lang="en-US" sz="4200" dirty="0">
                  <a:latin typeface="Arial" panose="020B0604020202020204" pitchFamily="34" charset="0"/>
                  <a:cs typeface="Arial" panose="020B0604020202020204" pitchFamily="34" charset="0"/>
                </a:rPr>
                <a:t>(invasive La Crosse virus vector)</a:t>
              </a:r>
              <a:endParaRPr lang="en-US" sz="4200" i="1" dirty="0">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0C0795C3-FB8A-6D13-E0F5-CC57DCC5C158}"/>
                </a:ext>
              </a:extLst>
            </p:cNvPr>
            <p:cNvGrpSpPr/>
            <p:nvPr/>
          </p:nvGrpSpPr>
          <p:grpSpPr>
            <a:xfrm>
              <a:off x="973035" y="19398065"/>
              <a:ext cx="3933969" cy="3657600"/>
              <a:chOff x="973035" y="19318551"/>
              <a:chExt cx="3933969" cy="3657600"/>
            </a:xfrm>
          </p:grpSpPr>
          <p:pic>
            <p:nvPicPr>
              <p:cNvPr id="33" name="Picture 32" descr="A close up of a bug on a leaf&#10;&#10;Description automatically generated">
                <a:extLst>
                  <a:ext uri="{FF2B5EF4-FFF2-40B4-BE49-F238E27FC236}">
                    <a16:creationId xmlns:a16="http://schemas.microsoft.com/office/drawing/2014/main" id="{4F2794E5-9275-7FCE-F7A6-B0AD4F033C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3035" y="19318551"/>
                <a:ext cx="3657600" cy="3657600"/>
              </a:xfrm>
              <a:prstGeom prst="rect">
                <a:avLst/>
              </a:prstGeom>
            </p:spPr>
          </p:pic>
          <p:sp>
            <p:nvSpPr>
              <p:cNvPr id="40" name="TextBox 39">
                <a:extLst>
                  <a:ext uri="{FF2B5EF4-FFF2-40B4-BE49-F238E27FC236}">
                    <a16:creationId xmlns:a16="http://schemas.microsoft.com/office/drawing/2014/main" id="{A76C3F92-1553-4679-C311-BCAF5C7D81E8}"/>
                  </a:ext>
                </a:extLst>
              </p:cNvPr>
              <p:cNvSpPr txBox="1"/>
              <p:nvPr/>
            </p:nvSpPr>
            <p:spPr>
              <a:xfrm>
                <a:off x="3757074" y="19318551"/>
                <a:ext cx="1149930" cy="738664"/>
              </a:xfrm>
              <a:prstGeom prst="rect">
                <a:avLst/>
              </a:prstGeom>
              <a:noFill/>
              <a:ln w="38100">
                <a:noFill/>
              </a:ln>
            </p:spPr>
            <p:txBody>
              <a:bodyPr wrap="square" rtlCol="0">
                <a:spAutoFit/>
              </a:bodyPr>
              <a:lstStyle/>
              <a:p>
                <a:r>
                  <a:rPr lang="en-US" sz="4200" dirty="0">
                    <a:solidFill>
                      <a:schemeClr val="bg1"/>
                    </a:solidFill>
                    <a:latin typeface="Arial" panose="020B0604020202020204" pitchFamily="34" charset="0"/>
                    <a:cs typeface="Arial" panose="020B0604020202020204" pitchFamily="34" charset="0"/>
                  </a:rPr>
                  <a:t>3a</a:t>
                </a:r>
              </a:p>
            </p:txBody>
          </p:sp>
        </p:grpSp>
        <p:grpSp>
          <p:nvGrpSpPr>
            <p:cNvPr id="25" name="Group 24">
              <a:extLst>
                <a:ext uri="{FF2B5EF4-FFF2-40B4-BE49-F238E27FC236}">
                  <a16:creationId xmlns:a16="http://schemas.microsoft.com/office/drawing/2014/main" id="{E987FFEA-D3D1-61AA-F3CB-95695425AB6D}"/>
                </a:ext>
              </a:extLst>
            </p:cNvPr>
            <p:cNvGrpSpPr/>
            <p:nvPr/>
          </p:nvGrpSpPr>
          <p:grpSpPr>
            <a:xfrm>
              <a:off x="5543110" y="19398064"/>
              <a:ext cx="3902136" cy="3657601"/>
              <a:chOff x="5543111" y="19318550"/>
              <a:chExt cx="3902136" cy="3657601"/>
            </a:xfrm>
          </p:grpSpPr>
          <p:pic>
            <p:nvPicPr>
              <p:cNvPr id="35" name="Picture 34" descr="A close up of a mosquito&#10;&#10;Description automatically generated">
                <a:extLst>
                  <a:ext uri="{FF2B5EF4-FFF2-40B4-BE49-F238E27FC236}">
                    <a16:creationId xmlns:a16="http://schemas.microsoft.com/office/drawing/2014/main" id="{C1E92BB7-656F-388B-53DF-40D099174F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3111" y="19318551"/>
                <a:ext cx="3657600" cy="3657600"/>
              </a:xfrm>
              <a:prstGeom prst="rect">
                <a:avLst/>
              </a:prstGeom>
            </p:spPr>
          </p:pic>
          <p:sp>
            <p:nvSpPr>
              <p:cNvPr id="41" name="TextBox 40">
                <a:extLst>
                  <a:ext uri="{FF2B5EF4-FFF2-40B4-BE49-F238E27FC236}">
                    <a16:creationId xmlns:a16="http://schemas.microsoft.com/office/drawing/2014/main" id="{441EFA0D-AB57-8B6B-C342-B386C2A55A87}"/>
                  </a:ext>
                </a:extLst>
              </p:cNvPr>
              <p:cNvSpPr txBox="1"/>
              <p:nvPr/>
            </p:nvSpPr>
            <p:spPr>
              <a:xfrm>
                <a:off x="8295317" y="19318550"/>
                <a:ext cx="1149930" cy="738664"/>
              </a:xfrm>
              <a:prstGeom prst="rect">
                <a:avLst/>
              </a:prstGeom>
              <a:noFill/>
              <a:ln w="38100">
                <a:noFill/>
              </a:ln>
            </p:spPr>
            <p:txBody>
              <a:bodyPr wrap="square" rtlCol="0">
                <a:spAutoFit/>
              </a:bodyPr>
              <a:lstStyle/>
              <a:p>
                <a:r>
                  <a:rPr lang="en-US" sz="4200" dirty="0">
                    <a:solidFill>
                      <a:schemeClr val="bg1"/>
                    </a:solidFill>
                    <a:latin typeface="Arial" panose="020B0604020202020204" pitchFamily="34" charset="0"/>
                    <a:cs typeface="Arial" panose="020B0604020202020204" pitchFamily="34" charset="0"/>
                  </a:rPr>
                  <a:t>3b</a:t>
                </a:r>
              </a:p>
            </p:txBody>
          </p:sp>
        </p:grpSp>
        <p:grpSp>
          <p:nvGrpSpPr>
            <p:cNvPr id="27" name="Group 26">
              <a:extLst>
                <a:ext uri="{FF2B5EF4-FFF2-40B4-BE49-F238E27FC236}">
                  <a16:creationId xmlns:a16="http://schemas.microsoft.com/office/drawing/2014/main" id="{DE85B522-0EA2-1321-0D9E-447C263F77CF}"/>
                </a:ext>
              </a:extLst>
            </p:cNvPr>
            <p:cNvGrpSpPr/>
            <p:nvPr/>
          </p:nvGrpSpPr>
          <p:grpSpPr>
            <a:xfrm>
              <a:off x="10081353" y="19398062"/>
              <a:ext cx="3979545" cy="3657603"/>
              <a:chOff x="10081353" y="19318548"/>
              <a:chExt cx="3979545" cy="3657603"/>
            </a:xfrm>
          </p:grpSpPr>
          <p:pic>
            <p:nvPicPr>
              <p:cNvPr id="37" name="Picture 36" descr="A close up of a bug&#10;&#10;Description automatically generated">
                <a:extLst>
                  <a:ext uri="{FF2B5EF4-FFF2-40B4-BE49-F238E27FC236}">
                    <a16:creationId xmlns:a16="http://schemas.microsoft.com/office/drawing/2014/main" id="{2F720CC5-C55A-C18D-EA6B-5BB01D59DC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81353" y="19318551"/>
                <a:ext cx="3657600" cy="3657600"/>
              </a:xfrm>
              <a:prstGeom prst="rect">
                <a:avLst/>
              </a:prstGeom>
            </p:spPr>
          </p:pic>
          <p:sp>
            <p:nvSpPr>
              <p:cNvPr id="42" name="TextBox 41">
                <a:extLst>
                  <a:ext uri="{FF2B5EF4-FFF2-40B4-BE49-F238E27FC236}">
                    <a16:creationId xmlns:a16="http://schemas.microsoft.com/office/drawing/2014/main" id="{A5870CE4-210A-6B62-E9DD-9E4CAE887AB5}"/>
                  </a:ext>
                </a:extLst>
              </p:cNvPr>
              <p:cNvSpPr txBox="1"/>
              <p:nvPr/>
            </p:nvSpPr>
            <p:spPr>
              <a:xfrm>
                <a:off x="12910968" y="19318548"/>
                <a:ext cx="1149930" cy="738664"/>
              </a:xfrm>
              <a:prstGeom prst="rect">
                <a:avLst/>
              </a:prstGeom>
              <a:noFill/>
              <a:ln w="38100">
                <a:noFill/>
              </a:ln>
            </p:spPr>
            <p:txBody>
              <a:bodyPr wrap="square" rtlCol="0">
                <a:spAutoFit/>
              </a:bodyPr>
              <a:lstStyle/>
              <a:p>
                <a:r>
                  <a:rPr lang="en-US" sz="4200" dirty="0">
                    <a:solidFill>
                      <a:schemeClr val="bg1"/>
                    </a:solidFill>
                    <a:latin typeface="Arial" panose="020B0604020202020204" pitchFamily="34" charset="0"/>
                    <a:cs typeface="Arial" panose="020B0604020202020204" pitchFamily="34" charset="0"/>
                  </a:rPr>
                  <a:t>3c</a:t>
                </a:r>
              </a:p>
            </p:txBody>
          </p:sp>
        </p:grpSp>
        <p:sp>
          <p:nvSpPr>
            <p:cNvPr id="38" name="TextBox 37">
              <a:extLst>
                <a:ext uri="{FF2B5EF4-FFF2-40B4-BE49-F238E27FC236}">
                  <a16:creationId xmlns:a16="http://schemas.microsoft.com/office/drawing/2014/main" id="{967F3C4B-2E01-2F37-4621-2DC7EED1F9FC}"/>
                </a:ext>
              </a:extLst>
            </p:cNvPr>
            <p:cNvSpPr txBox="1"/>
            <p:nvPr/>
          </p:nvSpPr>
          <p:spPr>
            <a:xfrm>
              <a:off x="241195" y="18283842"/>
              <a:ext cx="2654651"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b="1" dirty="0">
                  <a:latin typeface="Arial" panose="020B0604020202020204" pitchFamily="34" charset="0"/>
                  <a:cs typeface="Arial" panose="020B0604020202020204" pitchFamily="34" charset="0"/>
                </a:rPr>
                <a:t>Figure 3</a:t>
              </a:r>
            </a:p>
          </p:txBody>
        </p:sp>
      </p:grpSp>
      <p:sp>
        <p:nvSpPr>
          <p:cNvPr id="45" name="TextBox 44">
            <a:extLst>
              <a:ext uri="{FF2B5EF4-FFF2-40B4-BE49-F238E27FC236}">
                <a16:creationId xmlns:a16="http://schemas.microsoft.com/office/drawing/2014/main" id="{8A797937-10B7-4B68-E7CA-1FA4549BBF2F}"/>
              </a:ext>
            </a:extLst>
          </p:cNvPr>
          <p:cNvSpPr txBox="1"/>
          <p:nvPr/>
        </p:nvSpPr>
        <p:spPr>
          <a:xfrm>
            <a:off x="29636143" y="5151032"/>
            <a:ext cx="13716000" cy="1702004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sz="5400" dirty="0">
              <a:latin typeface="Arial" panose="020B0604020202020204" pitchFamily="34" charset="0"/>
              <a:cs typeface="Arial" panose="020B0604020202020204" pitchFamily="34" charset="0"/>
            </a:endParaRPr>
          </a:p>
          <a:p>
            <a:endParaRPr lang="en-US" sz="5400" dirty="0">
              <a:latin typeface="Arial" panose="020B0604020202020204" pitchFamily="34" charset="0"/>
              <a:cs typeface="Arial" panose="020B0604020202020204" pitchFamily="34" charset="0"/>
            </a:endParaRPr>
          </a:p>
          <a:p>
            <a:endParaRPr lang="en-US" sz="5400" dirty="0">
              <a:latin typeface="Arial" panose="020B0604020202020204" pitchFamily="34" charset="0"/>
              <a:cs typeface="Arial" panose="020B0604020202020204" pitchFamily="34" charset="0"/>
            </a:endParaRPr>
          </a:p>
          <a:p>
            <a:endParaRPr lang="en-US" sz="5400" dirty="0">
              <a:latin typeface="Arial" panose="020B0604020202020204" pitchFamily="34" charset="0"/>
              <a:cs typeface="Arial" panose="020B0604020202020204" pitchFamily="34" charset="0"/>
            </a:endParaRPr>
          </a:p>
          <a:p>
            <a:endParaRPr lang="en-US" sz="5400" b="1" dirty="0">
              <a:latin typeface="Arial" panose="020B0604020202020204" pitchFamily="34" charset="0"/>
              <a:cs typeface="Arial" panose="020B0604020202020204" pitchFamily="34" charset="0"/>
            </a:endParaRPr>
          </a:p>
          <a:p>
            <a:endParaRPr lang="en-US" sz="5400" b="1" dirty="0">
              <a:latin typeface="Arial" panose="020B0604020202020204" pitchFamily="34" charset="0"/>
              <a:cs typeface="Arial" panose="020B0604020202020204" pitchFamily="34" charset="0"/>
            </a:endParaRPr>
          </a:p>
          <a:p>
            <a:endParaRPr lang="en-US" sz="4200" b="1" dirty="0">
              <a:latin typeface="Arial" panose="020B0604020202020204" pitchFamily="34" charset="0"/>
              <a:cs typeface="Arial" panose="020B0604020202020204" pitchFamily="34" charset="0"/>
            </a:endParaRPr>
          </a:p>
          <a:p>
            <a:endParaRPr lang="en-US" sz="4200" b="1" dirty="0">
              <a:latin typeface="Arial" panose="020B0604020202020204" pitchFamily="34" charset="0"/>
              <a:cs typeface="Arial" panose="020B0604020202020204" pitchFamily="34" charset="0"/>
            </a:endParaRPr>
          </a:p>
          <a:p>
            <a:endParaRPr lang="en-US" sz="4200" b="1" dirty="0">
              <a:latin typeface="Arial" panose="020B0604020202020204" pitchFamily="34" charset="0"/>
              <a:cs typeface="Arial" panose="020B0604020202020204" pitchFamily="34" charset="0"/>
            </a:endParaRPr>
          </a:p>
          <a:p>
            <a:endParaRPr lang="en-US" sz="4200" b="1" dirty="0">
              <a:latin typeface="Arial" panose="020B0604020202020204" pitchFamily="34" charset="0"/>
              <a:cs typeface="Arial" panose="020B0604020202020204" pitchFamily="34" charset="0"/>
            </a:endParaRPr>
          </a:p>
          <a:p>
            <a:endParaRPr lang="en-US" sz="4200" b="1" dirty="0">
              <a:latin typeface="Arial" panose="020B0604020202020204" pitchFamily="34" charset="0"/>
              <a:cs typeface="Arial" panose="020B0604020202020204" pitchFamily="34" charset="0"/>
            </a:endParaRPr>
          </a:p>
          <a:p>
            <a:endParaRPr lang="en-US" sz="4200" b="1" dirty="0">
              <a:latin typeface="Arial" panose="020B0604020202020204" pitchFamily="34" charset="0"/>
              <a:cs typeface="Arial" panose="020B0604020202020204" pitchFamily="34" charset="0"/>
            </a:endParaRPr>
          </a:p>
          <a:p>
            <a:endParaRPr lang="en-US" sz="4200" b="1" dirty="0">
              <a:latin typeface="Arial" panose="020B0604020202020204" pitchFamily="34" charset="0"/>
              <a:cs typeface="Arial" panose="020B0604020202020204" pitchFamily="34" charset="0"/>
            </a:endParaRPr>
          </a:p>
          <a:p>
            <a:endParaRPr lang="en-US" sz="4200" b="1" dirty="0">
              <a:latin typeface="Arial" panose="020B0604020202020204" pitchFamily="34" charset="0"/>
              <a:cs typeface="Arial" panose="020B0604020202020204" pitchFamily="34" charset="0"/>
            </a:endParaRPr>
          </a:p>
          <a:p>
            <a:endParaRPr lang="en-US" sz="4200" b="1" dirty="0">
              <a:latin typeface="Arial" panose="020B0604020202020204" pitchFamily="34" charset="0"/>
              <a:cs typeface="Arial" panose="020B0604020202020204" pitchFamily="34" charset="0"/>
            </a:endParaRPr>
          </a:p>
          <a:p>
            <a:endParaRPr lang="en-US" sz="4200" b="1" dirty="0">
              <a:latin typeface="Arial" panose="020B0604020202020204" pitchFamily="34" charset="0"/>
              <a:cs typeface="Arial" panose="020B0604020202020204" pitchFamily="34" charset="0"/>
            </a:endParaRPr>
          </a:p>
          <a:p>
            <a:endParaRPr lang="en-US" sz="4200" b="1" dirty="0">
              <a:latin typeface="Arial" panose="020B0604020202020204" pitchFamily="34" charset="0"/>
              <a:cs typeface="Arial" panose="020B0604020202020204" pitchFamily="34" charset="0"/>
            </a:endParaRPr>
          </a:p>
          <a:p>
            <a:endParaRPr lang="en-US" sz="4200" b="1"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en-US" sz="4200" dirty="0">
                <a:latin typeface="Arial" panose="020B0604020202020204" pitchFamily="34" charset="0"/>
                <a:cs typeface="Arial" panose="020B0604020202020204" pitchFamily="34" charset="0"/>
              </a:rPr>
              <a:t>Results of 3 X 3 X 3 Latin Square Design Field Studies (7 Trials). </a:t>
            </a:r>
            <a:r>
              <a:rPr lang="en-US" sz="4000" dirty="0">
                <a:latin typeface="Arial" panose="020B0604020202020204" pitchFamily="34" charset="0"/>
                <a:cs typeface="Arial" panose="020B0604020202020204" pitchFamily="34" charset="0"/>
              </a:rPr>
              <a:t>Boxes </a:t>
            </a:r>
            <a:r>
              <a:rPr lang="en-US" sz="4000">
                <a:latin typeface="Arial" panose="020B0604020202020204" pitchFamily="34" charset="0"/>
                <a:cs typeface="Arial" panose="020B0604020202020204" pitchFamily="34" charset="0"/>
              </a:rPr>
              <a:t>(4b, </a:t>
            </a:r>
            <a:r>
              <a:rPr lang="en-US" sz="4000" dirty="0">
                <a:latin typeface="Arial" panose="020B0604020202020204" pitchFamily="34" charset="0"/>
                <a:cs typeface="Arial" panose="020B0604020202020204" pitchFamily="34" charset="0"/>
              </a:rPr>
              <a:t>4c) indicate no statistical difference.</a:t>
            </a:r>
          </a:p>
          <a:p>
            <a:pPr algn="just"/>
            <a:r>
              <a:rPr lang="en-US" sz="4200" b="1" dirty="0">
                <a:latin typeface="Arial" panose="020B0604020202020204" pitchFamily="34" charset="0"/>
                <a:cs typeface="Arial" panose="020B0604020202020204" pitchFamily="34" charset="0"/>
              </a:rPr>
              <a:t>	a) </a:t>
            </a:r>
            <a:r>
              <a:rPr lang="en-US" sz="4200" dirty="0">
                <a:latin typeface="Arial" panose="020B0604020202020204" pitchFamily="34" charset="0"/>
                <a:cs typeface="Arial" panose="020B0604020202020204" pitchFamily="34" charset="0"/>
              </a:rPr>
              <a:t>Species abundance by trap-type (cumulative)</a:t>
            </a:r>
          </a:p>
          <a:p>
            <a:pPr algn="just"/>
            <a:r>
              <a:rPr lang="en-US" sz="4200" b="1" dirty="0">
                <a:latin typeface="Arial" panose="020B0604020202020204" pitchFamily="34" charset="0"/>
                <a:cs typeface="Arial" panose="020B0604020202020204" pitchFamily="34" charset="0"/>
              </a:rPr>
              <a:t>	b) </a:t>
            </a:r>
            <a:r>
              <a:rPr lang="en-US" sz="4200" dirty="0">
                <a:latin typeface="Arial" panose="020B0604020202020204" pitchFamily="34" charset="0"/>
                <a:cs typeface="Arial" panose="020B0604020202020204" pitchFamily="34" charset="0"/>
              </a:rPr>
              <a:t>Mosquito counts (per trap session)</a:t>
            </a:r>
          </a:p>
          <a:p>
            <a:pPr algn="just"/>
            <a:r>
              <a:rPr lang="en-US" sz="4200" b="1" dirty="0">
                <a:latin typeface="Arial" panose="020B0604020202020204" pitchFamily="34" charset="0"/>
                <a:cs typeface="Arial" panose="020B0604020202020204" pitchFamily="34" charset="0"/>
              </a:rPr>
              <a:t>	c) </a:t>
            </a:r>
            <a:r>
              <a:rPr lang="en-US" sz="4200" dirty="0">
                <a:latin typeface="Arial" panose="020B0604020202020204" pitchFamily="34" charset="0"/>
                <a:cs typeface="Arial" panose="020B0604020202020204" pitchFamily="34" charset="0"/>
              </a:rPr>
              <a:t>Mosquito richness (per trap session)</a:t>
            </a:r>
          </a:p>
        </p:txBody>
      </p:sp>
      <p:sp>
        <p:nvSpPr>
          <p:cNvPr id="39" name="TextBox 38">
            <a:extLst>
              <a:ext uri="{FF2B5EF4-FFF2-40B4-BE49-F238E27FC236}">
                <a16:creationId xmlns:a16="http://schemas.microsoft.com/office/drawing/2014/main" id="{D8884594-4476-E613-6C67-87036BEBCADF}"/>
              </a:ext>
            </a:extLst>
          </p:cNvPr>
          <p:cNvSpPr txBox="1"/>
          <p:nvPr/>
        </p:nvSpPr>
        <p:spPr>
          <a:xfrm>
            <a:off x="29636142" y="22036737"/>
            <a:ext cx="13716000" cy="96026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sz="5400" dirty="0">
              <a:latin typeface="Arial" panose="020B0604020202020204" pitchFamily="34" charset="0"/>
              <a:cs typeface="Arial" panose="020B0604020202020204" pitchFamily="34" charset="0"/>
            </a:endParaRPr>
          </a:p>
          <a:p>
            <a:endParaRPr lang="en-US" sz="5400" dirty="0">
              <a:latin typeface="Arial" panose="020B0604020202020204" pitchFamily="34" charset="0"/>
              <a:cs typeface="Arial" panose="020B0604020202020204" pitchFamily="34" charset="0"/>
            </a:endParaRPr>
          </a:p>
          <a:p>
            <a:endParaRPr lang="en-US" sz="5400" dirty="0">
              <a:latin typeface="Arial" panose="020B0604020202020204" pitchFamily="34" charset="0"/>
              <a:cs typeface="Arial" panose="020B0604020202020204" pitchFamily="34" charset="0"/>
            </a:endParaRPr>
          </a:p>
          <a:p>
            <a:endParaRPr lang="en-US" sz="5400" dirty="0">
              <a:latin typeface="Arial" panose="020B0604020202020204" pitchFamily="34" charset="0"/>
              <a:cs typeface="Arial" panose="020B0604020202020204" pitchFamily="34" charset="0"/>
            </a:endParaRPr>
          </a:p>
          <a:p>
            <a:endParaRPr lang="en-US" sz="5400" b="1" dirty="0">
              <a:latin typeface="Arial" panose="020B0604020202020204" pitchFamily="34" charset="0"/>
              <a:cs typeface="Arial" panose="020B0604020202020204" pitchFamily="34" charset="0"/>
            </a:endParaRPr>
          </a:p>
          <a:p>
            <a:endParaRPr lang="en-US" sz="5400" b="1" dirty="0">
              <a:latin typeface="Arial" panose="020B0604020202020204" pitchFamily="34" charset="0"/>
              <a:cs typeface="Arial" panose="020B0604020202020204" pitchFamily="34" charset="0"/>
            </a:endParaRPr>
          </a:p>
          <a:p>
            <a:endParaRPr lang="en-US" sz="4200" b="1" dirty="0">
              <a:latin typeface="Arial" panose="020B0604020202020204" pitchFamily="34" charset="0"/>
              <a:cs typeface="Arial" panose="020B0604020202020204" pitchFamily="34" charset="0"/>
            </a:endParaRPr>
          </a:p>
          <a:p>
            <a:endParaRPr lang="en-US" sz="4200" b="1" dirty="0">
              <a:latin typeface="Arial" panose="020B0604020202020204" pitchFamily="34" charset="0"/>
              <a:cs typeface="Arial" panose="020B0604020202020204" pitchFamily="34" charset="0"/>
            </a:endParaRPr>
          </a:p>
          <a:p>
            <a:endParaRPr lang="en-US" sz="4200" b="1" dirty="0">
              <a:latin typeface="Arial" panose="020B0604020202020204" pitchFamily="34" charset="0"/>
              <a:cs typeface="Arial" panose="020B0604020202020204" pitchFamily="34" charset="0"/>
            </a:endParaRPr>
          </a:p>
          <a:p>
            <a:endParaRPr lang="en-US" sz="4200" b="1" dirty="0">
              <a:latin typeface="Arial" panose="020B0604020202020204" pitchFamily="34" charset="0"/>
              <a:cs typeface="Arial" panose="020B0604020202020204" pitchFamily="34" charset="0"/>
            </a:endParaRPr>
          </a:p>
          <a:p>
            <a:endParaRPr lang="en-US" sz="4200" b="1" dirty="0">
              <a:latin typeface="Arial" panose="020B0604020202020204" pitchFamily="34" charset="0"/>
              <a:cs typeface="Arial" panose="020B0604020202020204" pitchFamily="34" charset="0"/>
            </a:endParaRPr>
          </a:p>
          <a:p>
            <a:r>
              <a:rPr lang="en-US" sz="4200" dirty="0">
                <a:latin typeface="Arial" panose="020B0604020202020204" pitchFamily="34" charset="0"/>
                <a:cs typeface="Arial" panose="020B0604020202020204" pitchFamily="34" charset="0"/>
              </a:rPr>
              <a:t>Comparison of trap bias for LACV vectors; vertical bars are 95% credibility scores.</a:t>
            </a:r>
          </a:p>
        </p:txBody>
      </p:sp>
      <p:sp>
        <p:nvSpPr>
          <p:cNvPr id="46" name="TextBox 45">
            <a:extLst>
              <a:ext uri="{FF2B5EF4-FFF2-40B4-BE49-F238E27FC236}">
                <a16:creationId xmlns:a16="http://schemas.microsoft.com/office/drawing/2014/main" id="{D02B5BC3-278D-E861-BF8E-699AAC6303A2}"/>
              </a:ext>
            </a:extLst>
          </p:cNvPr>
          <p:cNvSpPr txBox="1"/>
          <p:nvPr/>
        </p:nvSpPr>
        <p:spPr>
          <a:xfrm>
            <a:off x="14451496" y="5334979"/>
            <a:ext cx="14988209" cy="16712267"/>
          </a:xfrm>
          <a:prstGeom prst="rect">
            <a:avLst/>
          </a:prstGeom>
          <a:noFill/>
          <a:ln>
            <a:solidFill>
              <a:schemeClr val="dk1"/>
            </a:solidFill>
          </a:ln>
        </p:spPr>
        <p:txBody>
          <a:bodyPr wrap="square" rtlCol="0">
            <a:spAutoFit/>
          </a:bodyPr>
          <a:lstStyle/>
          <a:p>
            <a:pPr marL="0" marR="0" algn="just"/>
            <a:r>
              <a:rPr lang="en-US" sz="4000" b="1" kern="100" dirty="0">
                <a:effectLst/>
                <a:latin typeface="Aptos" panose="020B0004020202020204" pitchFamily="34" charset="0"/>
                <a:ea typeface="Aptos" panose="020B0004020202020204" pitchFamily="34" charset="0"/>
                <a:cs typeface="Times New Roman" panose="02020603050405020304" pitchFamily="18" charset="0"/>
              </a:rPr>
              <a:t>ABSTRACT: </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The CDC Miniature Light Trap (</a:t>
            </a:r>
            <a:r>
              <a:rPr lang="en-US" sz="4000" b="1" kern="100" dirty="0">
                <a:effectLst/>
                <a:latin typeface="Aptos" panose="020B0004020202020204" pitchFamily="34" charset="0"/>
                <a:ea typeface="Aptos" panose="020B0004020202020204" pitchFamily="34" charset="0"/>
                <a:cs typeface="Times New Roman" panose="02020603050405020304" pitchFamily="18" charset="0"/>
              </a:rPr>
              <a:t>Figure 1a</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is an important tool used for mosquito surveillance and risk assessment for arboviral disease. The fan-based trap is generally baited with CO</a:t>
            </a:r>
            <a:r>
              <a:rPr lang="en-US" sz="4000" kern="100" baseline="-25000" dirty="0">
                <a:effectLst/>
                <a:latin typeface="Aptos" panose="020B0004020202020204" pitchFamily="34" charset="0"/>
                <a:ea typeface="Aptos" panose="020B0004020202020204" pitchFamily="34" charset="0"/>
                <a:cs typeface="Times New Roman" panose="02020603050405020304" pitchFamily="18" charset="0"/>
              </a:rPr>
              <a:t>2</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and uses an incandescent light to attract phototactic mosquitoes – typically nocturnal and crepuscular species. Some mosquitoes, particularly daytime active </a:t>
            </a:r>
            <a:r>
              <a:rPr lang="en-US" sz="4000" i="1" kern="100" dirty="0">
                <a:effectLst/>
                <a:latin typeface="Aptos" panose="020B0004020202020204" pitchFamily="34" charset="0"/>
                <a:ea typeface="Aptos" panose="020B0004020202020204" pitchFamily="34" charset="0"/>
                <a:cs typeface="Times New Roman" panose="02020603050405020304" pitchFamily="18" charset="0"/>
              </a:rPr>
              <a:t>Aedes</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species are not readily attracted to the light, but do host seek and orient towards CO</a:t>
            </a:r>
            <a:r>
              <a:rPr lang="en-US" sz="4000" kern="100" baseline="-25000" dirty="0">
                <a:effectLst/>
                <a:latin typeface="Aptos" panose="020B0004020202020204" pitchFamily="34" charset="0"/>
                <a:ea typeface="Aptos" panose="020B0004020202020204" pitchFamily="34" charset="0"/>
                <a:cs typeface="Times New Roman" panose="02020603050405020304" pitchFamily="18" charset="0"/>
              </a:rPr>
              <a:t>2  </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plumes. Mixed evidence in the literature also suggests that removing the light source may increase the collection of some diurnal </a:t>
            </a:r>
            <a:r>
              <a:rPr lang="en-US" sz="4000" i="1" kern="100" dirty="0">
                <a:effectLst/>
                <a:latin typeface="Aptos" panose="020B0004020202020204" pitchFamily="34" charset="0"/>
                <a:ea typeface="Aptos" panose="020B0004020202020204" pitchFamily="34" charset="0"/>
                <a:cs typeface="Times New Roman" panose="02020603050405020304" pitchFamily="18" charset="0"/>
              </a:rPr>
              <a:t>Aedes</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species, including invasive container-inhabiting </a:t>
            </a:r>
            <a:r>
              <a:rPr lang="en-US" sz="4000" i="1" kern="100" dirty="0">
                <a:effectLst/>
                <a:latin typeface="Aptos" panose="020B0004020202020204" pitchFamily="34" charset="0"/>
                <a:ea typeface="Aptos" panose="020B0004020202020204" pitchFamily="34" charset="0"/>
                <a:cs typeface="Times New Roman" panose="02020603050405020304" pitchFamily="18" charset="0"/>
              </a:rPr>
              <a:t>Aedes</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Here we sought to improve trap catch and bias by modifying the existing light trap with a programmable light-interrupting mechanism so that the trap may operate both with the light on and off giving opportunities for the trap to collect mosquito species that exhibit both positive and negative phototaxis. The “WAMO” (</a:t>
            </a:r>
            <a:r>
              <a:rPr lang="en-US" sz="4000" u="sng" kern="100" dirty="0">
                <a:effectLst/>
                <a:latin typeface="Aptos" panose="020B0004020202020204" pitchFamily="34" charset="0"/>
                <a:ea typeface="Aptos" panose="020B0004020202020204" pitchFamily="34" charset="0"/>
                <a:cs typeface="Times New Roman" panose="02020603050405020304" pitchFamily="18" charset="0"/>
              </a:rPr>
              <a:t>W</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CU </a:t>
            </a:r>
            <a:r>
              <a:rPr lang="en-US" sz="4000" u="sng" kern="100" dirty="0">
                <a:effectLst/>
                <a:latin typeface="Aptos" panose="020B0004020202020204" pitchFamily="34" charset="0"/>
                <a:ea typeface="Aptos" panose="020B0004020202020204" pitchFamily="34" charset="0"/>
                <a:cs typeface="Times New Roman" panose="02020603050405020304" pitchFamily="18" charset="0"/>
              </a:rPr>
              <a:t>A</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rduino </a:t>
            </a:r>
            <a:r>
              <a:rPr lang="en-US" sz="4000" u="sng" kern="100" dirty="0">
                <a:effectLst/>
                <a:latin typeface="Aptos" panose="020B0004020202020204" pitchFamily="34" charset="0"/>
                <a:ea typeface="Aptos" panose="020B0004020202020204" pitchFamily="34" charset="0"/>
                <a:cs typeface="Times New Roman" panose="02020603050405020304" pitchFamily="18" charset="0"/>
              </a:rPr>
              <a:t>M</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osquito light </a:t>
            </a:r>
            <a:r>
              <a:rPr lang="en-US" sz="4000" u="sng" kern="100" dirty="0">
                <a:effectLst/>
                <a:latin typeface="Aptos" panose="020B0004020202020204" pitchFamily="34" charset="0"/>
                <a:ea typeface="Aptos" panose="020B0004020202020204" pitchFamily="34" charset="0"/>
                <a:cs typeface="Times New Roman" panose="02020603050405020304" pitchFamily="18" charset="0"/>
              </a:rPr>
              <a:t>O</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scillator) was designed to control the cycle of the incandescent light activation (</a:t>
            </a:r>
            <a:r>
              <a:rPr lang="en-US" sz="4000" b="1" kern="100" dirty="0">
                <a:effectLst/>
                <a:latin typeface="Aptos" panose="020B0004020202020204" pitchFamily="34" charset="0"/>
                <a:ea typeface="Aptos" panose="020B0004020202020204" pitchFamily="34" charset="0"/>
                <a:cs typeface="Times New Roman" panose="02020603050405020304" pitchFamily="18" charset="0"/>
              </a:rPr>
              <a:t>Fig. 1b</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The WAMO was designed using an Arduino open-source electronic prototyping platform (</a:t>
            </a:r>
            <a:r>
              <a:rPr lang="en-US" sz="4000" b="1" kern="100" dirty="0">
                <a:effectLst/>
                <a:latin typeface="Aptos" panose="020B0004020202020204" pitchFamily="34" charset="0"/>
                <a:ea typeface="Aptos" panose="020B0004020202020204" pitchFamily="34" charset="0"/>
                <a:cs typeface="Times New Roman" panose="02020603050405020304" pitchFamily="18" charset="0"/>
              </a:rPr>
              <a:t>Fig. 2</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We compared this configuration in the context of trapping three </a:t>
            </a:r>
            <a:r>
              <a:rPr lang="en-US" sz="4000" i="1" kern="100" dirty="0">
                <a:effectLst/>
                <a:latin typeface="Aptos" panose="020B0004020202020204" pitchFamily="34" charset="0"/>
                <a:ea typeface="Aptos" panose="020B0004020202020204" pitchFamily="34" charset="0"/>
                <a:cs typeface="Times New Roman" panose="02020603050405020304" pitchFamily="18" charset="0"/>
              </a:rPr>
              <a:t>Aedes</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vectors (one native, two invasive) of La Crosse virus (LACV) (</a:t>
            </a:r>
            <a:r>
              <a:rPr lang="en-US" sz="4000" b="1" kern="100" dirty="0">
                <a:effectLst/>
                <a:latin typeface="Aptos" panose="020B0004020202020204" pitchFamily="34" charset="0"/>
                <a:ea typeface="Aptos" panose="020B0004020202020204" pitchFamily="34" charset="0"/>
                <a:cs typeface="Times New Roman" panose="02020603050405020304" pitchFamily="18" charset="0"/>
              </a:rPr>
              <a:t>Fig. 3</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Field trials conducted in 2024-25 and programmed with light “on/off” periodicity (15-minute intervals) demonstrated that the overall mosquito counts, and species richness values, vary among the trap configurations (</a:t>
            </a:r>
            <a:r>
              <a:rPr lang="en-US" sz="4000" b="1" kern="100" dirty="0">
                <a:effectLst/>
                <a:latin typeface="Aptos" panose="020B0004020202020204" pitchFamily="34" charset="0"/>
                <a:ea typeface="Aptos" panose="020B0004020202020204" pitchFamily="34" charset="0"/>
                <a:cs typeface="Times New Roman" panose="02020603050405020304" pitchFamily="18" charset="0"/>
              </a:rPr>
              <a:t>Fig. 4</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Importantly, the WAMO “smoothed” trap bias with the invasive species, where both </a:t>
            </a:r>
            <a:r>
              <a:rPr lang="en-US" sz="4000" i="1" kern="100" dirty="0">
                <a:effectLst/>
                <a:latin typeface="Aptos" panose="020B0004020202020204" pitchFamily="34" charset="0"/>
                <a:ea typeface="Aptos" panose="020B0004020202020204" pitchFamily="34" charset="0"/>
                <a:cs typeface="Times New Roman" panose="02020603050405020304" pitchFamily="18" charset="0"/>
              </a:rPr>
              <a:t>Ae. japonicus</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and </a:t>
            </a:r>
            <a:r>
              <a:rPr lang="en-US" sz="4000" i="1" kern="100" dirty="0">
                <a:effectLst/>
                <a:latin typeface="Aptos" panose="020B0004020202020204" pitchFamily="34" charset="0"/>
                <a:ea typeface="Aptos" panose="020B0004020202020204" pitchFamily="34" charset="0"/>
                <a:cs typeface="Times New Roman" panose="02020603050405020304" pitchFamily="18" charset="0"/>
              </a:rPr>
              <a:t>Ae. albopictus</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trap biases were reduced toward 1 (equivocal) </a:t>
            </a:r>
            <a:r>
              <a:rPr lang="en-US" sz="4000" b="1" kern="100" dirty="0">
                <a:effectLst/>
                <a:latin typeface="Aptos" panose="020B0004020202020204" pitchFamily="34" charset="0"/>
                <a:ea typeface="Aptos" panose="020B0004020202020204" pitchFamily="34" charset="0"/>
                <a:cs typeface="Times New Roman" panose="02020603050405020304" pitchFamily="18" charset="0"/>
              </a:rPr>
              <a:t>(Fig. 5)</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a:t>
            </a:r>
          </a:p>
        </p:txBody>
      </p:sp>
      <p:sp>
        <p:nvSpPr>
          <p:cNvPr id="57" name="TextBox 56">
            <a:extLst>
              <a:ext uri="{FF2B5EF4-FFF2-40B4-BE49-F238E27FC236}">
                <a16:creationId xmlns:a16="http://schemas.microsoft.com/office/drawing/2014/main" id="{2802BC2E-1E82-77C1-D04A-29099AA31718}"/>
              </a:ext>
            </a:extLst>
          </p:cNvPr>
          <p:cNvSpPr txBox="1"/>
          <p:nvPr/>
        </p:nvSpPr>
        <p:spPr>
          <a:xfrm>
            <a:off x="40647251" y="4597538"/>
            <a:ext cx="2962997"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b="1" dirty="0">
                <a:latin typeface="Arial" panose="020B0604020202020204" pitchFamily="34" charset="0"/>
                <a:cs typeface="Arial" panose="020B0604020202020204" pitchFamily="34" charset="0"/>
              </a:rPr>
              <a:t>Figure 4</a:t>
            </a:r>
          </a:p>
        </p:txBody>
      </p:sp>
      <p:pic>
        <p:nvPicPr>
          <p:cNvPr id="1028" name="Picture 1027" descr="A purple text on a black background&#10;&#10;AI-generated content may be incorrect.">
            <a:extLst>
              <a:ext uri="{FF2B5EF4-FFF2-40B4-BE49-F238E27FC236}">
                <a16:creationId xmlns:a16="http://schemas.microsoft.com/office/drawing/2014/main" id="{FFCBE81E-0891-EBC6-1082-EA9056C3FCA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9075" y="1260262"/>
            <a:ext cx="5766969" cy="2509916"/>
          </a:xfrm>
          <a:prstGeom prst="rect">
            <a:avLst/>
          </a:prstGeom>
        </p:spPr>
      </p:pic>
      <p:pic>
        <p:nvPicPr>
          <p:cNvPr id="1033" name="Picture 1032" descr="A qr code with black squares&#10;&#10;AI-generated content may be incorrect.">
            <a:extLst>
              <a:ext uri="{FF2B5EF4-FFF2-40B4-BE49-F238E27FC236}">
                <a16:creationId xmlns:a16="http://schemas.microsoft.com/office/drawing/2014/main" id="{79303DBC-6274-C381-BCCC-9835B956507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15804" y="18131395"/>
            <a:ext cx="2744082" cy="2744082"/>
          </a:xfrm>
          <a:prstGeom prst="rect">
            <a:avLst/>
          </a:prstGeom>
        </p:spPr>
      </p:pic>
      <p:sp>
        <p:nvSpPr>
          <p:cNvPr id="1034" name="TextBox 1033">
            <a:extLst>
              <a:ext uri="{FF2B5EF4-FFF2-40B4-BE49-F238E27FC236}">
                <a16:creationId xmlns:a16="http://schemas.microsoft.com/office/drawing/2014/main" id="{39C3E9CA-164B-3E7A-B790-101E33A1CDF7}"/>
              </a:ext>
            </a:extLst>
          </p:cNvPr>
          <p:cNvSpPr txBox="1"/>
          <p:nvPr/>
        </p:nvSpPr>
        <p:spPr>
          <a:xfrm>
            <a:off x="11015804" y="20875477"/>
            <a:ext cx="2744082" cy="369332"/>
          </a:xfrm>
          <a:prstGeom prst="rect">
            <a:avLst/>
          </a:prstGeom>
          <a:noFill/>
        </p:spPr>
        <p:txBody>
          <a:bodyPr wrap="square" rtlCol="0">
            <a:spAutoFit/>
          </a:bodyPr>
          <a:lstStyle/>
          <a:p>
            <a:pPr algn="ctr"/>
            <a:r>
              <a:rPr lang="en-US" dirty="0"/>
              <a:t>Arduino Code for WAMO</a:t>
            </a:r>
          </a:p>
        </p:txBody>
      </p:sp>
      <p:pic>
        <p:nvPicPr>
          <p:cNvPr id="2" name="Picture 1" descr="A screenshot of a video game&#10;&#10;Description automatically generated with medium confidence">
            <a:extLst>
              <a:ext uri="{FF2B5EF4-FFF2-40B4-BE49-F238E27FC236}">
                <a16:creationId xmlns:a16="http://schemas.microsoft.com/office/drawing/2014/main" id="{7499A4E0-8CBB-94EB-2705-FD7DBCD813C3}"/>
              </a:ext>
            </a:extLst>
          </p:cNvPr>
          <p:cNvPicPr>
            <a:picLocks noChangeAspect="1"/>
          </p:cNvPicPr>
          <p:nvPr/>
        </p:nvPicPr>
        <p:blipFill>
          <a:blip r:embed="rId11"/>
          <a:stretch>
            <a:fillRect/>
          </a:stretch>
        </p:blipFill>
        <p:spPr>
          <a:xfrm>
            <a:off x="38426080" y="1182350"/>
            <a:ext cx="4686045" cy="2831957"/>
          </a:xfrm>
          <a:prstGeom prst="rect">
            <a:avLst/>
          </a:prstGeom>
          <a:effectLst>
            <a:outerShdw blurRad="50800" dist="38100" dir="2700000" algn="tl" rotWithShape="0">
              <a:prstClr val="black">
                <a:alpha val="40000"/>
              </a:prstClr>
            </a:outerShdw>
          </a:effectLst>
        </p:spPr>
      </p:pic>
      <p:pic>
        <p:nvPicPr>
          <p:cNvPr id="3" name="Picture 2" descr="A diagram of a trap bias&#10;&#10;AI-generated content may be incorrect.">
            <a:extLst>
              <a:ext uri="{FF2B5EF4-FFF2-40B4-BE49-F238E27FC236}">
                <a16:creationId xmlns:a16="http://schemas.microsoft.com/office/drawing/2014/main" id="{5683D8FE-3C77-C881-754A-6474F9A5D63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790186" y="22299879"/>
            <a:ext cx="13369876" cy="7520555"/>
          </a:xfrm>
          <a:prstGeom prst="rect">
            <a:avLst/>
          </a:prstGeom>
        </p:spPr>
      </p:pic>
      <p:sp>
        <p:nvSpPr>
          <p:cNvPr id="51" name="TextBox 50">
            <a:extLst>
              <a:ext uri="{FF2B5EF4-FFF2-40B4-BE49-F238E27FC236}">
                <a16:creationId xmlns:a16="http://schemas.microsoft.com/office/drawing/2014/main" id="{18C1B233-E7F4-A0D3-10B0-AB3F62131BE4}"/>
              </a:ext>
            </a:extLst>
          </p:cNvPr>
          <p:cNvSpPr txBox="1"/>
          <p:nvPr/>
        </p:nvSpPr>
        <p:spPr>
          <a:xfrm>
            <a:off x="40647251" y="21908520"/>
            <a:ext cx="2962997"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b="1" dirty="0">
                <a:latin typeface="Arial" panose="020B0604020202020204" pitchFamily="34" charset="0"/>
                <a:cs typeface="Arial" panose="020B0604020202020204" pitchFamily="34" charset="0"/>
              </a:rPr>
              <a:t>Figure 5</a:t>
            </a:r>
          </a:p>
        </p:txBody>
      </p:sp>
      <p:pic>
        <p:nvPicPr>
          <p:cNvPr id="9" name="Picture 8">
            <a:extLst>
              <a:ext uri="{FF2B5EF4-FFF2-40B4-BE49-F238E27FC236}">
                <a16:creationId xmlns:a16="http://schemas.microsoft.com/office/drawing/2014/main" id="{5A00E876-D30C-61E0-ADE7-2065D8F92C4E}"/>
              </a:ext>
            </a:extLst>
          </p:cNvPr>
          <p:cNvPicPr>
            <a:picLocks noChangeAspect="1"/>
          </p:cNvPicPr>
          <p:nvPr/>
        </p:nvPicPr>
        <p:blipFill>
          <a:blip r:embed="rId13"/>
          <a:srcRect t="6300"/>
          <a:stretch>
            <a:fillRect/>
          </a:stretch>
        </p:blipFill>
        <p:spPr>
          <a:xfrm>
            <a:off x="30053651" y="13559203"/>
            <a:ext cx="6226400" cy="4397151"/>
          </a:xfrm>
          <a:prstGeom prst="rect">
            <a:avLst/>
          </a:prstGeom>
          <a:ln w="12700">
            <a:solidFill>
              <a:schemeClr val="tx1"/>
            </a:solidFill>
          </a:ln>
        </p:spPr>
      </p:pic>
      <p:sp>
        <p:nvSpPr>
          <p:cNvPr id="15" name="Rectangle 14">
            <a:extLst>
              <a:ext uri="{FF2B5EF4-FFF2-40B4-BE49-F238E27FC236}">
                <a16:creationId xmlns:a16="http://schemas.microsoft.com/office/drawing/2014/main" id="{E8FE2AA2-D633-E129-A05E-BF57219B1E7F}"/>
              </a:ext>
            </a:extLst>
          </p:cNvPr>
          <p:cNvSpPr/>
          <p:nvPr/>
        </p:nvSpPr>
        <p:spPr>
          <a:xfrm>
            <a:off x="30645992" y="13559203"/>
            <a:ext cx="3479606" cy="3971385"/>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D17E9592-9F3D-08DA-7131-7D5878D4333A}"/>
              </a:ext>
            </a:extLst>
          </p:cNvPr>
          <p:cNvSpPr txBox="1"/>
          <p:nvPr/>
        </p:nvSpPr>
        <p:spPr>
          <a:xfrm>
            <a:off x="35335861" y="13574096"/>
            <a:ext cx="953971" cy="738664"/>
          </a:xfrm>
          <a:prstGeom prst="rect">
            <a:avLst/>
          </a:prstGeom>
          <a:noFill/>
        </p:spPr>
        <p:txBody>
          <a:bodyPr wrap="square" rtlCol="0">
            <a:spAutoFit/>
          </a:bodyPr>
          <a:lstStyle/>
          <a:p>
            <a:pPr algn="ctr"/>
            <a:r>
              <a:rPr lang="en-US" sz="4200" dirty="0">
                <a:latin typeface="Arial" panose="020B0604020202020204" pitchFamily="34" charset="0"/>
                <a:cs typeface="Arial" panose="020B0604020202020204" pitchFamily="34" charset="0"/>
              </a:rPr>
              <a:t>4b</a:t>
            </a:r>
          </a:p>
        </p:txBody>
      </p:sp>
      <p:pic>
        <p:nvPicPr>
          <p:cNvPr id="18" name="Picture 17">
            <a:extLst>
              <a:ext uri="{FF2B5EF4-FFF2-40B4-BE49-F238E27FC236}">
                <a16:creationId xmlns:a16="http://schemas.microsoft.com/office/drawing/2014/main" id="{966E40A9-D63C-7107-35FF-79C389664126}"/>
              </a:ext>
            </a:extLst>
          </p:cNvPr>
          <p:cNvPicPr>
            <a:picLocks noChangeAspect="1"/>
          </p:cNvPicPr>
          <p:nvPr/>
        </p:nvPicPr>
        <p:blipFill>
          <a:blip r:embed="rId14"/>
          <a:srcRect t="5231"/>
          <a:stretch>
            <a:fillRect/>
          </a:stretch>
        </p:blipFill>
        <p:spPr>
          <a:xfrm>
            <a:off x="36715096" y="13559203"/>
            <a:ext cx="6202521" cy="4397151"/>
          </a:xfrm>
          <a:prstGeom prst="rect">
            <a:avLst/>
          </a:prstGeom>
          <a:ln w="12700">
            <a:solidFill>
              <a:sysClr val="windowText" lastClr="000000"/>
            </a:solidFill>
          </a:ln>
        </p:spPr>
      </p:pic>
      <p:sp>
        <p:nvSpPr>
          <p:cNvPr id="20" name="Rectangle 19">
            <a:extLst>
              <a:ext uri="{FF2B5EF4-FFF2-40B4-BE49-F238E27FC236}">
                <a16:creationId xmlns:a16="http://schemas.microsoft.com/office/drawing/2014/main" id="{2CCBBC41-F45C-AC0F-4639-5F00D77E6505}"/>
              </a:ext>
            </a:extLst>
          </p:cNvPr>
          <p:cNvSpPr/>
          <p:nvPr/>
        </p:nvSpPr>
        <p:spPr>
          <a:xfrm>
            <a:off x="37159067" y="13576401"/>
            <a:ext cx="3691382" cy="3972459"/>
          </a:xfrm>
          <a:prstGeom prst="rect">
            <a:avLst/>
          </a:prstGeom>
          <a:no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1027" name="TextBox 1026">
            <a:extLst>
              <a:ext uri="{FF2B5EF4-FFF2-40B4-BE49-F238E27FC236}">
                <a16:creationId xmlns:a16="http://schemas.microsoft.com/office/drawing/2014/main" id="{4573D588-2272-2C31-D3AD-4DB7A2BB2FF6}"/>
              </a:ext>
            </a:extLst>
          </p:cNvPr>
          <p:cNvSpPr txBox="1"/>
          <p:nvPr/>
        </p:nvSpPr>
        <p:spPr>
          <a:xfrm>
            <a:off x="41963646" y="13574096"/>
            <a:ext cx="953971" cy="738664"/>
          </a:xfrm>
          <a:prstGeom prst="rect">
            <a:avLst/>
          </a:prstGeom>
          <a:noFill/>
        </p:spPr>
        <p:txBody>
          <a:bodyPr wrap="square" rtlCol="0">
            <a:spAutoFit/>
          </a:bodyPr>
          <a:lstStyle/>
          <a:p>
            <a:pPr algn="ctr"/>
            <a:r>
              <a:rPr lang="en-US" sz="4200" dirty="0">
                <a:latin typeface="Arial" panose="020B0604020202020204" pitchFamily="34" charset="0"/>
                <a:cs typeface="Arial" panose="020B0604020202020204" pitchFamily="34" charset="0"/>
              </a:rPr>
              <a:t>4c</a:t>
            </a:r>
          </a:p>
        </p:txBody>
      </p:sp>
      <p:pic>
        <p:nvPicPr>
          <p:cNvPr id="21" name="Picture 20" descr="A graph of different sizes and colors&#10;&#10;AI-generated content may be incorrect.">
            <a:extLst>
              <a:ext uri="{FF2B5EF4-FFF2-40B4-BE49-F238E27FC236}">
                <a16:creationId xmlns:a16="http://schemas.microsoft.com/office/drawing/2014/main" id="{30497085-0EE6-7A5D-7C2D-AD1D394F840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817500" y="5514721"/>
            <a:ext cx="13328048" cy="7661498"/>
          </a:xfrm>
          <a:prstGeom prst="rect">
            <a:avLst/>
          </a:prstGeom>
          <a:ln w="28575">
            <a:solidFill>
              <a:sysClr val="windowText" lastClr="000000"/>
            </a:solidFill>
          </a:ln>
        </p:spPr>
      </p:pic>
      <p:sp>
        <p:nvSpPr>
          <p:cNvPr id="50" name="Rectangle 49">
            <a:extLst>
              <a:ext uri="{FF2B5EF4-FFF2-40B4-BE49-F238E27FC236}">
                <a16:creationId xmlns:a16="http://schemas.microsoft.com/office/drawing/2014/main" id="{A18D5C06-CAFD-6D45-272E-6680B7EBEB5A}"/>
              </a:ext>
            </a:extLst>
          </p:cNvPr>
          <p:cNvSpPr/>
          <p:nvPr/>
        </p:nvSpPr>
        <p:spPr>
          <a:xfrm>
            <a:off x="30911800" y="6196233"/>
            <a:ext cx="400050" cy="470036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53F9E98D-237B-7F45-321E-C786B1EE9BFD}"/>
              </a:ext>
            </a:extLst>
          </p:cNvPr>
          <p:cNvSpPr/>
          <p:nvPr/>
        </p:nvSpPr>
        <p:spPr>
          <a:xfrm>
            <a:off x="33470851" y="7308850"/>
            <a:ext cx="400050" cy="358775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560B0B25-72B5-9A59-D75D-B9D066CD6C83}"/>
              </a:ext>
            </a:extLst>
          </p:cNvPr>
          <p:cNvSpPr/>
          <p:nvPr/>
        </p:nvSpPr>
        <p:spPr>
          <a:xfrm>
            <a:off x="35179000" y="9785350"/>
            <a:ext cx="400051" cy="1111250"/>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TextBox 1035">
            <a:extLst>
              <a:ext uri="{FF2B5EF4-FFF2-40B4-BE49-F238E27FC236}">
                <a16:creationId xmlns:a16="http://schemas.microsoft.com/office/drawing/2014/main" id="{3AE128D4-A9FE-4599-5E89-304E1C7E8466}"/>
              </a:ext>
            </a:extLst>
          </p:cNvPr>
          <p:cNvSpPr txBox="1"/>
          <p:nvPr/>
        </p:nvSpPr>
        <p:spPr>
          <a:xfrm>
            <a:off x="37518735" y="6181120"/>
            <a:ext cx="3614025" cy="1384995"/>
          </a:xfrm>
          <a:prstGeom prst="rect">
            <a:avLst/>
          </a:prstGeom>
          <a:noFill/>
        </p:spPr>
        <p:txBody>
          <a:bodyPr wrap="square" rtlCol="0">
            <a:spAutoFit/>
          </a:bodyPr>
          <a:lstStyle/>
          <a:p>
            <a:r>
              <a:rPr lang="en-US" sz="2800" dirty="0"/>
              <a:t>LACV Vectors:</a:t>
            </a:r>
          </a:p>
          <a:p>
            <a:r>
              <a:rPr lang="en-US" sz="2800" dirty="0">
                <a:solidFill>
                  <a:srgbClr val="FF0000"/>
                </a:solidFill>
              </a:rPr>
              <a:t>     Red: Invasive </a:t>
            </a:r>
            <a:r>
              <a:rPr lang="en-US" sz="2800" i="1" dirty="0">
                <a:solidFill>
                  <a:srgbClr val="FF0000"/>
                </a:solidFill>
              </a:rPr>
              <a:t>Aedes</a:t>
            </a:r>
          </a:p>
          <a:p>
            <a:r>
              <a:rPr lang="en-US" sz="2800" dirty="0">
                <a:solidFill>
                  <a:schemeClr val="accent6">
                    <a:lumMod val="75000"/>
                  </a:schemeClr>
                </a:solidFill>
              </a:rPr>
              <a:t>     Green: Native </a:t>
            </a:r>
            <a:r>
              <a:rPr lang="en-US" sz="2800" i="1" dirty="0">
                <a:solidFill>
                  <a:schemeClr val="accent6">
                    <a:lumMod val="75000"/>
                  </a:schemeClr>
                </a:solidFill>
              </a:rPr>
              <a:t>Aedes</a:t>
            </a:r>
          </a:p>
        </p:txBody>
      </p:sp>
      <p:sp>
        <p:nvSpPr>
          <p:cNvPr id="1024" name="TextBox 1023">
            <a:extLst>
              <a:ext uri="{FF2B5EF4-FFF2-40B4-BE49-F238E27FC236}">
                <a16:creationId xmlns:a16="http://schemas.microsoft.com/office/drawing/2014/main" id="{06F67D7B-D87B-5701-43F2-2DFA8F0CB0CD}"/>
              </a:ext>
            </a:extLst>
          </p:cNvPr>
          <p:cNvSpPr txBox="1"/>
          <p:nvPr/>
        </p:nvSpPr>
        <p:spPr>
          <a:xfrm>
            <a:off x="41963646" y="5610314"/>
            <a:ext cx="953971" cy="738664"/>
          </a:xfrm>
          <a:prstGeom prst="rect">
            <a:avLst/>
          </a:prstGeom>
          <a:noFill/>
        </p:spPr>
        <p:txBody>
          <a:bodyPr wrap="square" rtlCol="0">
            <a:spAutoFit/>
          </a:bodyPr>
          <a:lstStyle/>
          <a:p>
            <a:pPr algn="ctr"/>
            <a:r>
              <a:rPr lang="en-US" sz="4200" dirty="0">
                <a:latin typeface="Arial" panose="020B0604020202020204" pitchFamily="34" charset="0"/>
                <a:cs typeface="Arial" panose="020B0604020202020204" pitchFamily="34" charset="0"/>
              </a:rPr>
              <a:t>4a</a:t>
            </a:r>
          </a:p>
        </p:txBody>
      </p:sp>
    </p:spTree>
    <p:extLst>
      <p:ext uri="{BB962C8B-B14F-4D97-AF65-F5344CB8AC3E}">
        <p14:creationId xmlns:p14="http://schemas.microsoft.com/office/powerpoint/2010/main" val="3234275943"/>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4F00AF83DCA604EA35A9588C58BF52F" ma:contentTypeVersion="13" ma:contentTypeDescription="Create a new document." ma:contentTypeScope="" ma:versionID="7eec1f9b1bfcb94667d3125996d3fc07">
  <xsd:schema xmlns:xsd="http://www.w3.org/2001/XMLSchema" xmlns:xs="http://www.w3.org/2001/XMLSchema" xmlns:p="http://schemas.microsoft.com/office/2006/metadata/properties" xmlns:ns2="d4ab2ec3-2a52-47f9-9a11-c025a7a01941" xmlns:ns3="710a3416-c9ec-433a-8ee9-a9af64f7785e" targetNamespace="http://schemas.microsoft.com/office/2006/metadata/properties" ma:root="true" ma:fieldsID="9a358bdbc8d48e4c807410045d56eb02" ns2:_="" ns3:_="">
    <xsd:import namespace="d4ab2ec3-2a52-47f9-9a11-c025a7a01941"/>
    <xsd:import namespace="710a3416-c9ec-433a-8ee9-a9af64f7785e"/>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ab2ec3-2a52-47f9-9a11-c025a7a01941"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9153e1a-6dd8-49b1-99b5-62373a7b7739"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0a3416-c9ec-433a-8ee9-a9af64f7785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c659e4a2-e24c-45cd-9259-904a2b13a87b}" ma:internalName="TaxCatchAll" ma:showField="CatchAllData" ma:web="710a3416-c9ec-433a-8ee9-a9af64f778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4ab2ec3-2a52-47f9-9a11-c025a7a01941">
      <Terms xmlns="http://schemas.microsoft.com/office/infopath/2007/PartnerControls"/>
    </lcf76f155ced4ddcb4097134ff3c332f>
    <TaxCatchAll xmlns="710a3416-c9ec-433a-8ee9-a9af64f7785e" xsi:nil="true"/>
    <ReferenceId xmlns="d4ab2ec3-2a52-47f9-9a11-c025a7a01941" xsi:nil="true"/>
  </documentManagement>
</p:properties>
</file>

<file path=customXml/itemProps1.xml><?xml version="1.0" encoding="utf-8"?>
<ds:datastoreItem xmlns:ds="http://schemas.openxmlformats.org/officeDocument/2006/customXml" ds:itemID="{096D777F-811E-4043-B47F-6C4BF46F61B2}">
  <ds:schemaRefs>
    <ds:schemaRef ds:uri="http://schemas.microsoft.com/sharepoint/v3/contenttype/forms"/>
  </ds:schemaRefs>
</ds:datastoreItem>
</file>

<file path=customXml/itemProps2.xml><?xml version="1.0" encoding="utf-8"?>
<ds:datastoreItem xmlns:ds="http://schemas.openxmlformats.org/officeDocument/2006/customXml" ds:itemID="{EE77F65E-23C3-4B52-99E9-BB848E148F05}"/>
</file>

<file path=customXml/itemProps3.xml><?xml version="1.0" encoding="utf-8"?>
<ds:datastoreItem xmlns:ds="http://schemas.openxmlformats.org/officeDocument/2006/customXml" ds:itemID="{5C008E19-D8B1-4DDA-AF35-58D149993A55}">
  <ds:schemaRefs>
    <ds:schemaRef ds:uri="http://purl.org/dc/elements/1.1/"/>
    <ds:schemaRef ds:uri="http://schemas.microsoft.com/office/2006/documentManagement/types"/>
    <ds:schemaRef ds:uri="bc23a7b1-b069-4174-bacb-604a9a913315"/>
    <ds:schemaRef ds:uri="http://purl.org/dc/terms/"/>
    <ds:schemaRef ds:uri="http://purl.org/dc/dcmitype/"/>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5423</TotalTime>
  <Words>633</Words>
  <Application>Microsoft Office PowerPoint</Application>
  <PresentationFormat>Custom</PresentationFormat>
  <Paragraphs>99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Arial</vt:lpstr>
      <vt:lpstr>Calibri</vt:lpstr>
      <vt:lpstr>Calibri Light</vt:lpstr>
      <vt:lpstr>Office 2013 - 2022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 Mullin</dc:creator>
  <cp:lastModifiedBy>Mitch Mullin</cp:lastModifiedBy>
  <cp:revision>62</cp:revision>
  <cp:lastPrinted>2025-02-25T00:40:54Z</cp:lastPrinted>
  <dcterms:created xsi:type="dcterms:W3CDTF">2013-07-15T20:26:40Z</dcterms:created>
  <dcterms:modified xsi:type="dcterms:W3CDTF">2026-03-17T02:40:29Z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0x010100A4F00AF83DCA604EA35A9588C58BF52F</vt:lpwstr>
  </property>
  <property fmtid="{D5CDD505-2E9C-101B-9397-08002B2CF9AE}" pid="3" name="MSIP_Label_8d321b5f-a4ea-42e4-9273-2f91b9a1a708_Enabled">
    <vt:lpwstr>true</vt:lpwstr>
  </property>
  <property fmtid="{D5CDD505-2E9C-101B-9397-08002B2CF9AE}" pid="4" name="MSIP_Label_8d321b5f-a4ea-42e4-9273-2f91b9a1a708_SetDate">
    <vt:lpwstr>2024-02-28T17:43:56Z</vt:lpwstr>
  </property>
  <property fmtid="{D5CDD505-2E9C-101B-9397-08002B2CF9AE}" pid="5" name="MSIP_Label_8d321b5f-a4ea-42e4-9273-2f91b9a1a708_Method">
    <vt:lpwstr>Standard</vt:lpwstr>
  </property>
  <property fmtid="{D5CDD505-2E9C-101B-9397-08002B2CF9AE}" pid="6" name="MSIP_Label_8d321b5f-a4ea-42e4-9273-2f91b9a1a708_Name">
    <vt:lpwstr>Low Confidentiality - Green</vt:lpwstr>
  </property>
  <property fmtid="{D5CDD505-2E9C-101B-9397-08002B2CF9AE}" pid="7" name="MSIP_Label_8d321b5f-a4ea-42e4-9273-2f91b9a1a708_SiteId">
    <vt:lpwstr>c5b35b5a-16d5-4414-8ee1-7bde70543f1b</vt:lpwstr>
  </property>
  <property fmtid="{D5CDD505-2E9C-101B-9397-08002B2CF9AE}" pid="8" name="MSIP_Label_8d321b5f-a4ea-42e4-9273-2f91b9a1a708_ActionId">
    <vt:lpwstr>491aa12d-bd5d-4042-9ca1-388982e5a78d</vt:lpwstr>
  </property>
  <property fmtid="{D5CDD505-2E9C-101B-9397-08002B2CF9AE}" pid="9" name="MSIP_Label_8d321b5f-a4ea-42e4-9273-2f91b9a1a708_ContentBits">
    <vt:lpwstr>0</vt:lpwstr>
  </property>
  <property fmtid="{D5CDD505-2E9C-101B-9397-08002B2CF9AE}" pid="10" name="MediaServiceImageTags">
    <vt:lpwstr/>
  </property>
</Properties>
</file>