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5" r:id="rId2"/>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74">
          <p15:clr>
            <a:srgbClr val="A4A3A4"/>
          </p15:clr>
        </p15:guide>
        <p15:guide id="2" pos="267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80" autoAdjust="0"/>
    <p:restoredTop sz="95964" autoAdjust="0"/>
  </p:normalViewPr>
  <p:slideViewPr>
    <p:cSldViewPr snapToObjects="1" showGuides="1">
      <p:cViewPr>
        <p:scale>
          <a:sx n="99" d="100"/>
          <a:sy n="99" d="100"/>
        </p:scale>
        <p:origin x="-18920" y="-15392"/>
      </p:cViewPr>
      <p:guideLst>
        <p:guide orient="horz" pos="18474"/>
        <p:guide pos="26788"/>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FDD7564-EFFA-A944-A1A7-83D830D96081}" type="datetimeFigureOut">
              <a:rPr lang="en-US" smtClean="0"/>
              <a:t>2/19/26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08563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2/19/26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051852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4"/>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4"/>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2/19/26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99660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DD7564-EFFA-A944-A1A7-83D830D96081}" type="datetimeFigureOut">
              <a:rPr lang="en-US" smtClean="0"/>
              <a:t>2/19/26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44161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600">
                <a:solidFill>
                  <a:schemeClr val="tx1">
                    <a:tint val="75000"/>
                  </a:schemeClr>
                </a:solidFill>
              </a:defRPr>
            </a:lvl3pPr>
            <a:lvl4pPr marL="6583680" indent="0">
              <a:buNone/>
              <a:defRPr sz="6800">
                <a:solidFill>
                  <a:schemeClr val="tx1">
                    <a:tint val="75000"/>
                  </a:schemeClr>
                </a:solidFill>
              </a:defRPr>
            </a:lvl4pPr>
            <a:lvl5pPr marL="8778240" indent="0">
              <a:buNone/>
              <a:defRPr sz="6800">
                <a:solidFill>
                  <a:schemeClr val="tx1">
                    <a:tint val="75000"/>
                  </a:schemeClr>
                </a:solidFill>
              </a:defRPr>
            </a:lvl5pPr>
            <a:lvl6pPr marL="10972800" indent="0">
              <a:buNone/>
              <a:defRPr sz="6800">
                <a:solidFill>
                  <a:schemeClr val="tx1">
                    <a:tint val="75000"/>
                  </a:schemeClr>
                </a:solidFill>
              </a:defRPr>
            </a:lvl6pPr>
            <a:lvl7pPr marL="13167360" indent="0">
              <a:buNone/>
              <a:defRPr sz="6800">
                <a:solidFill>
                  <a:schemeClr val="tx1">
                    <a:tint val="75000"/>
                  </a:schemeClr>
                </a:solidFill>
              </a:defRPr>
            </a:lvl7pPr>
            <a:lvl8pPr marL="15361920" indent="0">
              <a:buNone/>
              <a:defRPr sz="6800">
                <a:solidFill>
                  <a:schemeClr val="tx1">
                    <a:tint val="75000"/>
                  </a:schemeClr>
                </a:solidFill>
              </a:defRPr>
            </a:lvl8pPr>
            <a:lvl9pPr marL="17556480" indent="0">
              <a:buNone/>
              <a:defRPr sz="6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DD7564-EFFA-A944-A1A7-83D830D96081}" type="datetimeFigureOut">
              <a:rPr lang="en-US" smtClean="0"/>
              <a:t>2/19/26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92012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6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DD7564-EFFA-A944-A1A7-83D830D96081}" type="datetimeFigureOut">
              <a:rPr lang="en-US" smtClean="0"/>
              <a:t>2/19/26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46943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1" y="7368543"/>
            <a:ext cx="19392902"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4" name="Content Placeholder 3"/>
          <p:cNvSpPr>
            <a:spLocks noGrp="1"/>
          </p:cNvSpPr>
          <p:nvPr>
            <p:ph sz="half" idx="2"/>
          </p:nvPr>
        </p:nvSpPr>
        <p:spPr>
          <a:xfrm>
            <a:off x="2194561" y="10439401"/>
            <a:ext cx="19392902"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3"/>
            <a:ext cx="19400520" cy="3070858"/>
          </a:xfrm>
        </p:spPr>
        <p:txBody>
          <a:bodyPr anchor="b"/>
          <a:lstStyle>
            <a:lvl1pPr marL="0" indent="0">
              <a:buNone/>
              <a:defRPr sz="11600" b="1"/>
            </a:lvl1pPr>
            <a:lvl2pPr marL="2194560" indent="0">
              <a:buNone/>
              <a:defRPr sz="9600" b="1"/>
            </a:lvl2pPr>
            <a:lvl3pPr marL="4389120" indent="0">
              <a:buNone/>
              <a:defRPr sz="8600" b="1"/>
            </a:lvl3pPr>
            <a:lvl4pPr marL="6583680" indent="0">
              <a:buNone/>
              <a:defRPr sz="7600" b="1"/>
            </a:lvl4pPr>
            <a:lvl5pPr marL="8778240" indent="0">
              <a:buNone/>
              <a:defRPr sz="7600" b="1"/>
            </a:lvl5pPr>
            <a:lvl6pPr marL="10972800" indent="0">
              <a:buNone/>
              <a:defRPr sz="7600" b="1"/>
            </a:lvl6pPr>
            <a:lvl7pPr marL="13167360" indent="0">
              <a:buNone/>
              <a:defRPr sz="7600" b="1"/>
            </a:lvl7pPr>
            <a:lvl8pPr marL="15361920" indent="0">
              <a:buNone/>
              <a:defRPr sz="7600" b="1"/>
            </a:lvl8pPr>
            <a:lvl9pPr marL="17556480" indent="0">
              <a:buNone/>
              <a:defRPr sz="7600" b="1"/>
            </a:lvl9pPr>
          </a:lstStyle>
          <a:p>
            <a:pPr lvl="0"/>
            <a:r>
              <a:rPr lang="en-US"/>
              <a:t>Click to edit Master text styles</a:t>
            </a:r>
          </a:p>
        </p:txBody>
      </p:sp>
      <p:sp>
        <p:nvSpPr>
          <p:cNvPr id="6" name="Content Placeholder 5"/>
          <p:cNvSpPr>
            <a:spLocks noGrp="1"/>
          </p:cNvSpPr>
          <p:nvPr>
            <p:ph sz="quarter" idx="4"/>
          </p:nvPr>
        </p:nvSpPr>
        <p:spPr>
          <a:xfrm>
            <a:off x="22296122" y="10439401"/>
            <a:ext cx="19400520" cy="18966182"/>
          </a:xfrm>
        </p:spPr>
        <p:txBody>
          <a:bodyPr/>
          <a:lstStyle>
            <a:lvl1pPr>
              <a:defRPr sz="11600"/>
            </a:lvl1pPr>
            <a:lvl2pPr>
              <a:defRPr sz="9600"/>
            </a:lvl2pPr>
            <a:lvl3pPr>
              <a:defRPr sz="86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DD7564-EFFA-A944-A1A7-83D830D96081}" type="datetimeFigureOut">
              <a:rPr lang="en-US" smtClean="0"/>
              <a:t>2/19/26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266844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DD7564-EFFA-A944-A1A7-83D830D96081}" type="datetimeFigureOut">
              <a:rPr lang="en-US" smtClean="0"/>
              <a:t>2/19/26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1086132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DD7564-EFFA-A944-A1A7-83D830D96081}" type="datetimeFigureOut">
              <a:rPr lang="en-US" smtClean="0"/>
              <a:t>2/19/26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4266114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6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2/19/26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76650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1"/>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6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3"/>
            <a:ext cx="26334720" cy="3863338"/>
          </a:xfrm>
        </p:spPr>
        <p:txBody>
          <a:bodyPr/>
          <a:lstStyle>
            <a:lvl1pPr marL="0" indent="0">
              <a:buNone/>
              <a:defRPr sz="6800"/>
            </a:lvl1pPr>
            <a:lvl2pPr marL="2194560" indent="0">
              <a:buNone/>
              <a:defRPr sz="5800"/>
            </a:lvl2pPr>
            <a:lvl3pPr marL="4389120" indent="0">
              <a:buNone/>
              <a:defRPr sz="4800"/>
            </a:lvl3pPr>
            <a:lvl4pPr marL="6583680" indent="0">
              <a:buNone/>
              <a:defRPr sz="4400"/>
            </a:lvl4pPr>
            <a:lvl5pPr marL="8778240" indent="0">
              <a:buNone/>
              <a:defRPr sz="4400"/>
            </a:lvl5pPr>
            <a:lvl6pPr marL="10972800" indent="0">
              <a:buNone/>
              <a:defRPr sz="4400"/>
            </a:lvl6pPr>
            <a:lvl7pPr marL="13167360" indent="0">
              <a:buNone/>
              <a:defRPr sz="4400"/>
            </a:lvl7pPr>
            <a:lvl8pPr marL="15361920" indent="0">
              <a:buNone/>
              <a:defRPr sz="4400"/>
            </a:lvl8pPr>
            <a:lvl9pPr marL="1755648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DFDD7564-EFFA-A944-A1A7-83D830D96081}" type="datetimeFigureOut">
              <a:rPr lang="en-US" smtClean="0"/>
              <a:t>2/19/26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767-5E94-FB4E-B4C4-872BBD8B6F27}" type="slidenum">
              <a:rPr lang="en-US" smtClean="0"/>
              <a:t>‹#›</a:t>
            </a:fld>
            <a:endParaRPr lang="en-US"/>
          </a:p>
        </p:txBody>
      </p:sp>
    </p:spTree>
    <p:extLst>
      <p:ext uri="{BB962C8B-B14F-4D97-AF65-F5344CB8AC3E}">
        <p14:creationId xmlns:p14="http://schemas.microsoft.com/office/powerpoint/2010/main" val="265794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DFDD7564-EFFA-A944-A1A7-83D830D96081}" type="datetimeFigureOut">
              <a:rPr lang="en-US" smtClean="0"/>
              <a:t>2/19/26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462C1767-5E94-FB4E-B4C4-872BBD8B6F27}" type="slidenum">
              <a:rPr lang="en-US" smtClean="0"/>
              <a:t>‹#›</a:t>
            </a:fld>
            <a:endParaRPr lang="en-US"/>
          </a:p>
        </p:txBody>
      </p:sp>
    </p:spTree>
    <p:extLst>
      <p:ext uri="{BB962C8B-B14F-4D97-AF65-F5344CB8AC3E}">
        <p14:creationId xmlns:p14="http://schemas.microsoft.com/office/powerpoint/2010/main" val="2994846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2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6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D58B0-AA78-D272-2571-679D554387E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01337E4-3677-0AC9-65F8-8F615F3CB319}"/>
              </a:ext>
            </a:extLst>
          </p:cNvPr>
          <p:cNvPicPr>
            <a:picLocks noChangeAspect="1"/>
          </p:cNvPicPr>
          <p:nvPr/>
        </p:nvPicPr>
        <p:blipFill>
          <a:blip r:embed="rId2"/>
          <a:stretch>
            <a:fillRect/>
          </a:stretch>
        </p:blipFill>
        <p:spPr>
          <a:xfrm>
            <a:off x="1000591" y="30810256"/>
            <a:ext cx="3609975" cy="1476375"/>
          </a:xfrm>
          <a:prstGeom prst="rect">
            <a:avLst/>
          </a:prstGeom>
        </p:spPr>
      </p:pic>
      <p:grpSp>
        <p:nvGrpSpPr>
          <p:cNvPr id="11" name="Group 10">
            <a:extLst>
              <a:ext uri="{FF2B5EF4-FFF2-40B4-BE49-F238E27FC236}">
                <a16:creationId xmlns:a16="http://schemas.microsoft.com/office/drawing/2014/main" id="{43A35752-F1CB-115F-D52B-9D885DC20DD2}"/>
              </a:ext>
            </a:extLst>
          </p:cNvPr>
          <p:cNvGrpSpPr/>
          <p:nvPr/>
        </p:nvGrpSpPr>
        <p:grpSpPr>
          <a:xfrm>
            <a:off x="14927088" y="5638730"/>
            <a:ext cx="14893932" cy="26416723"/>
            <a:chOff x="11309348" y="6007774"/>
            <a:chExt cx="21272502" cy="25379740"/>
          </a:xfrm>
        </p:grpSpPr>
        <p:sp>
          <p:nvSpPr>
            <p:cNvPr id="14" name="object 140">
              <a:extLst>
                <a:ext uri="{FF2B5EF4-FFF2-40B4-BE49-F238E27FC236}">
                  <a16:creationId xmlns:a16="http://schemas.microsoft.com/office/drawing/2014/main" id="{AC6A0CAC-B172-1DAA-CC32-40E78FC0F9BE}"/>
                </a:ext>
              </a:extLst>
            </p:cNvPr>
            <p:cNvSpPr/>
            <p:nvPr/>
          </p:nvSpPr>
          <p:spPr>
            <a:xfrm>
              <a:off x="11309348"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sp>
          <p:nvSpPr>
            <p:cNvPr id="16" name="object 142">
              <a:extLst>
                <a:ext uri="{FF2B5EF4-FFF2-40B4-BE49-F238E27FC236}">
                  <a16:creationId xmlns:a16="http://schemas.microsoft.com/office/drawing/2014/main" id="{C5C6C77F-0385-C27A-2F79-AB6C4E9D3067}"/>
                </a:ext>
              </a:extLst>
            </p:cNvPr>
            <p:cNvSpPr/>
            <p:nvPr/>
          </p:nvSpPr>
          <p:spPr>
            <a:xfrm>
              <a:off x="32581850" y="6007774"/>
              <a:ext cx="0" cy="25379740"/>
            </a:xfrm>
            <a:custGeom>
              <a:avLst/>
              <a:gdLst/>
              <a:ahLst/>
              <a:cxnLst/>
              <a:rect l="l" t="t" r="r" b="b"/>
              <a:pathLst>
                <a:path h="11627485">
                  <a:moveTo>
                    <a:pt x="0" y="0"/>
                  </a:moveTo>
                  <a:lnTo>
                    <a:pt x="0" y="11626894"/>
                  </a:lnTo>
                </a:path>
              </a:pathLst>
            </a:custGeom>
            <a:ln w="5817">
              <a:solidFill>
                <a:srgbClr val="231F20"/>
              </a:solidFill>
            </a:ln>
          </p:spPr>
          <p:txBody>
            <a:bodyPr wrap="square" lIns="0" tIns="0" rIns="0" bIns="0" rtlCol="0"/>
            <a:lstStyle/>
            <a:p>
              <a:endParaRPr/>
            </a:p>
          </p:txBody>
        </p:sp>
      </p:grpSp>
      <p:sp>
        <p:nvSpPr>
          <p:cNvPr id="17" name="object 4">
            <a:extLst>
              <a:ext uri="{FF2B5EF4-FFF2-40B4-BE49-F238E27FC236}">
                <a16:creationId xmlns:a16="http://schemas.microsoft.com/office/drawing/2014/main" id="{F3F60812-CA3F-6B8F-D7C4-686C4BA88BF2}"/>
              </a:ext>
            </a:extLst>
          </p:cNvPr>
          <p:cNvSpPr txBox="1"/>
          <p:nvPr/>
        </p:nvSpPr>
        <p:spPr>
          <a:xfrm>
            <a:off x="30335062" y="6723194"/>
            <a:ext cx="12677583" cy="9374042"/>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marL="857250" indent="-857250">
              <a:buFont typeface="Arial" panose="020B0604020202020204" pitchFamily="34" charset="0"/>
              <a:buChar char="•"/>
            </a:pPr>
            <a:r>
              <a:rPr lang="en-US" sz="4900" b="1" spc="22" dirty="0">
                <a:solidFill>
                  <a:srgbClr val="231F20"/>
                </a:solidFill>
                <a:cs typeface="Arial"/>
              </a:rPr>
              <a:t>Constant access </a:t>
            </a:r>
            <a:r>
              <a:rPr lang="en-US" sz="4900" spc="22" dirty="0">
                <a:solidFill>
                  <a:srgbClr val="231F20"/>
                </a:solidFill>
                <a:cs typeface="Arial"/>
                <a:sym typeface="Wingdings" pitchFamily="2" charset="2"/>
              </a:rPr>
              <a:t> The ubiquity of cell phones and internet access ensures that online pornographic material is</a:t>
            </a:r>
            <a:r>
              <a:rPr lang="en-US" sz="4900" b="1" spc="22" dirty="0">
                <a:solidFill>
                  <a:srgbClr val="231F20"/>
                </a:solidFill>
                <a:cs typeface="Arial"/>
                <a:sym typeface="Wingdings" pitchFamily="2" charset="2"/>
              </a:rPr>
              <a:t> always only </a:t>
            </a:r>
          </a:p>
          <a:p>
            <a:r>
              <a:rPr lang="en-US" sz="4900" b="1" spc="22" dirty="0">
                <a:solidFill>
                  <a:srgbClr val="231F20"/>
                </a:solidFill>
                <a:cs typeface="Arial"/>
                <a:sym typeface="Wingdings" pitchFamily="2" charset="2"/>
              </a:rPr>
              <a:t>	   one click away.</a:t>
            </a:r>
          </a:p>
          <a:p>
            <a:pPr marL="857250" indent="-857250">
              <a:buFont typeface="Arial" panose="020B0604020202020204" pitchFamily="34" charset="0"/>
              <a:buChar char="•"/>
            </a:pPr>
            <a:r>
              <a:rPr lang="en-US" sz="4900" b="1" spc="22" dirty="0">
                <a:solidFill>
                  <a:srgbClr val="231F20"/>
                </a:solidFill>
                <a:cs typeface="Arial"/>
                <a:sym typeface="Wingdings" pitchFamily="2" charset="2"/>
              </a:rPr>
              <a:t>Normalization</a:t>
            </a:r>
            <a:r>
              <a:rPr lang="en-US" sz="4900" spc="22" dirty="0">
                <a:solidFill>
                  <a:srgbClr val="231F20"/>
                </a:solidFill>
                <a:cs typeface="Arial"/>
                <a:sym typeface="Wingdings" pitchFamily="2" charset="2"/>
              </a:rPr>
              <a:t> + </a:t>
            </a:r>
            <a:r>
              <a:rPr lang="en-US" sz="4900" b="1" spc="22" dirty="0">
                <a:solidFill>
                  <a:srgbClr val="231F20"/>
                </a:solidFill>
                <a:cs typeface="Arial"/>
                <a:sym typeface="Wingdings" pitchFamily="2" charset="2"/>
              </a:rPr>
              <a:t>Lack of Education</a:t>
            </a:r>
            <a:r>
              <a:rPr lang="en-US" sz="4900" spc="22" dirty="0">
                <a:solidFill>
                  <a:srgbClr val="231F20"/>
                </a:solidFill>
                <a:cs typeface="Arial"/>
                <a:sym typeface="Wingdings" pitchFamily="2" charset="2"/>
              </a:rPr>
              <a:t> Society normalizes consumption of pornographic material, but </a:t>
            </a:r>
            <a:r>
              <a:rPr lang="en-US" sz="4900" b="1" spc="22" dirty="0">
                <a:solidFill>
                  <a:srgbClr val="231F20"/>
                </a:solidFill>
                <a:cs typeface="Arial"/>
                <a:sym typeface="Wingdings" pitchFamily="2" charset="2"/>
              </a:rPr>
              <a:t>boundaries around consumption</a:t>
            </a:r>
            <a:r>
              <a:rPr lang="en-US" sz="4900" spc="22" dirty="0">
                <a:solidFill>
                  <a:srgbClr val="231F20"/>
                </a:solidFill>
                <a:cs typeface="Arial"/>
                <a:sym typeface="Wingdings" pitchFamily="2" charset="2"/>
              </a:rPr>
              <a:t> are not usually discussed. </a:t>
            </a:r>
          </a:p>
          <a:p>
            <a:pPr marL="857250" indent="-857250">
              <a:buFont typeface="Arial" panose="020B0604020202020204" pitchFamily="34" charset="0"/>
              <a:buChar char="•"/>
            </a:pPr>
            <a:r>
              <a:rPr lang="en-US" sz="4900" b="1" spc="22" dirty="0">
                <a:solidFill>
                  <a:srgbClr val="231F20"/>
                </a:solidFill>
                <a:cs typeface="Arial"/>
                <a:sym typeface="Wingdings" pitchFamily="2" charset="2"/>
              </a:rPr>
              <a:t>Shame</a:t>
            </a:r>
            <a:r>
              <a:rPr lang="en-US" sz="4900" spc="22" dirty="0">
                <a:solidFill>
                  <a:srgbClr val="231F20"/>
                </a:solidFill>
                <a:cs typeface="Arial"/>
                <a:sym typeface="Wingdings" pitchFamily="2" charset="2"/>
              </a:rPr>
              <a:t>  Because discussing pornography consumption is relatively </a:t>
            </a:r>
            <a:r>
              <a:rPr lang="en-US" sz="4900" b="1" spc="22" dirty="0">
                <a:solidFill>
                  <a:srgbClr val="231F20"/>
                </a:solidFill>
                <a:cs typeface="Arial"/>
                <a:sym typeface="Wingdings" pitchFamily="2" charset="2"/>
              </a:rPr>
              <a:t>taboo,</a:t>
            </a:r>
            <a:r>
              <a:rPr lang="en-US" sz="4900" spc="22" dirty="0">
                <a:solidFill>
                  <a:srgbClr val="231F20"/>
                </a:solidFill>
                <a:cs typeface="Arial"/>
                <a:sym typeface="Wingdings" pitchFamily="2" charset="2"/>
              </a:rPr>
              <a:t> people suffering from addiction may feel too ashamed to seek help. </a:t>
            </a:r>
          </a:p>
        </p:txBody>
      </p:sp>
      <p:sp>
        <p:nvSpPr>
          <p:cNvPr id="33" name="object 4">
            <a:extLst>
              <a:ext uri="{FF2B5EF4-FFF2-40B4-BE49-F238E27FC236}">
                <a16:creationId xmlns:a16="http://schemas.microsoft.com/office/drawing/2014/main" id="{153D298C-35B5-F927-CAEB-B75EC61C31F4}"/>
              </a:ext>
            </a:extLst>
          </p:cNvPr>
          <p:cNvSpPr txBox="1"/>
          <p:nvPr/>
        </p:nvSpPr>
        <p:spPr>
          <a:xfrm>
            <a:off x="15749129" y="6768597"/>
            <a:ext cx="13225466" cy="7858674"/>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marL="685800" indent="-558800">
              <a:buFont typeface="Arial" panose="020B0604020202020204" pitchFamily="34" charset="0"/>
              <a:buChar char="•"/>
            </a:pPr>
            <a:r>
              <a:rPr lang="en-US" sz="5100" spc="22" dirty="0">
                <a:solidFill>
                  <a:srgbClr val="231F20"/>
                </a:solidFill>
                <a:cs typeface="Arial"/>
              </a:rPr>
              <a:t>Depression</a:t>
            </a:r>
          </a:p>
          <a:p>
            <a:pPr marL="685800" indent="-558800">
              <a:buFont typeface="Arial" panose="020B0604020202020204" pitchFamily="34" charset="0"/>
              <a:buChar char="•"/>
            </a:pPr>
            <a:r>
              <a:rPr lang="en-US" sz="5100" spc="22" dirty="0">
                <a:solidFill>
                  <a:srgbClr val="231F20"/>
                </a:solidFill>
                <a:cs typeface="Arial"/>
              </a:rPr>
              <a:t>Social isolation &amp; loneliness </a:t>
            </a:r>
          </a:p>
          <a:p>
            <a:pPr marL="685800" indent="-558800">
              <a:buFont typeface="Arial" panose="020B0604020202020204" pitchFamily="34" charset="0"/>
              <a:buChar char="•"/>
            </a:pPr>
            <a:r>
              <a:rPr lang="en-US" sz="5100" spc="22" dirty="0">
                <a:solidFill>
                  <a:srgbClr val="231F20"/>
                </a:solidFill>
                <a:cs typeface="Arial"/>
              </a:rPr>
              <a:t>Body image dissatisfaction </a:t>
            </a:r>
          </a:p>
          <a:p>
            <a:pPr marL="685800" indent="-558800">
              <a:buFont typeface="Arial" panose="020B0604020202020204" pitchFamily="34" charset="0"/>
              <a:buChar char="•"/>
            </a:pPr>
            <a:r>
              <a:rPr lang="en-US" sz="5100" spc="22" dirty="0">
                <a:solidFill>
                  <a:srgbClr val="231F20"/>
                </a:solidFill>
                <a:cs typeface="Arial"/>
              </a:rPr>
              <a:t>Low self-esteem </a:t>
            </a:r>
          </a:p>
          <a:p>
            <a:pPr marL="685800" indent="-558800">
              <a:buFont typeface="Arial" panose="020B0604020202020204" pitchFamily="34" charset="0"/>
              <a:buChar char="•"/>
            </a:pPr>
            <a:r>
              <a:rPr lang="en-US" sz="5100" spc="22" dirty="0">
                <a:solidFill>
                  <a:srgbClr val="231F20"/>
                </a:solidFill>
                <a:cs typeface="Arial"/>
              </a:rPr>
              <a:t>Decreased interest in sexual activity</a:t>
            </a:r>
          </a:p>
          <a:p>
            <a:pPr marL="685800" indent="-558800">
              <a:buFont typeface="Arial" panose="020B0604020202020204" pitchFamily="34" charset="0"/>
              <a:buChar char="•"/>
            </a:pPr>
            <a:r>
              <a:rPr lang="en-US" sz="5100" spc="22" dirty="0">
                <a:solidFill>
                  <a:srgbClr val="231F20"/>
                </a:solidFill>
                <a:cs typeface="Arial"/>
              </a:rPr>
              <a:t>Anxiety </a:t>
            </a:r>
          </a:p>
          <a:p>
            <a:pPr marL="685800" indent="-558800">
              <a:buFont typeface="Arial" panose="020B0604020202020204" pitchFamily="34" charset="0"/>
              <a:buChar char="•"/>
            </a:pPr>
            <a:r>
              <a:rPr lang="en-US" sz="5100" spc="22" dirty="0">
                <a:solidFill>
                  <a:srgbClr val="231F20"/>
                </a:solidFill>
                <a:cs typeface="Arial"/>
              </a:rPr>
              <a:t>Relationship issues </a:t>
            </a:r>
          </a:p>
          <a:p>
            <a:pPr marL="685800" indent="-558800">
              <a:buFont typeface="Arial" panose="020B0604020202020204" pitchFamily="34" charset="0"/>
              <a:buChar char="•"/>
            </a:pPr>
            <a:r>
              <a:rPr lang="en-US" sz="5100" spc="22" dirty="0">
                <a:solidFill>
                  <a:srgbClr val="231F20"/>
                </a:solidFill>
                <a:cs typeface="Arial"/>
              </a:rPr>
              <a:t>Increased risk of negative and sexist attitudes towards women</a:t>
            </a:r>
            <a:endParaRPr lang="en-US" sz="5100" b="1" spc="22" dirty="0">
              <a:solidFill>
                <a:srgbClr val="231F20"/>
              </a:solidFill>
              <a:cs typeface="Arial"/>
            </a:endParaRPr>
          </a:p>
        </p:txBody>
      </p:sp>
      <p:sp>
        <p:nvSpPr>
          <p:cNvPr id="35" name="object 4">
            <a:extLst>
              <a:ext uri="{FF2B5EF4-FFF2-40B4-BE49-F238E27FC236}">
                <a16:creationId xmlns:a16="http://schemas.microsoft.com/office/drawing/2014/main" id="{7F1C7D24-5957-F29C-362D-93FDE87D9F8F}"/>
              </a:ext>
            </a:extLst>
          </p:cNvPr>
          <p:cNvSpPr txBox="1"/>
          <p:nvPr/>
        </p:nvSpPr>
        <p:spPr>
          <a:xfrm>
            <a:off x="985485" y="19893041"/>
            <a:ext cx="12950673" cy="9669752"/>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a:lnSpc>
                <a:spcPts val="4000"/>
              </a:lnSpc>
              <a:spcAft>
                <a:spcPts val="1200"/>
              </a:spcAft>
            </a:pPr>
            <a:endParaRPr lang="en-US" sz="2800" spc="22" dirty="0">
              <a:solidFill>
                <a:srgbClr val="231F20"/>
              </a:solidFill>
              <a:latin typeface="Arial"/>
              <a:cs typeface="Arial"/>
            </a:endParaRPr>
          </a:p>
        </p:txBody>
      </p:sp>
      <p:sp>
        <p:nvSpPr>
          <p:cNvPr id="40" name="object 4">
            <a:extLst>
              <a:ext uri="{FF2B5EF4-FFF2-40B4-BE49-F238E27FC236}">
                <a16:creationId xmlns:a16="http://schemas.microsoft.com/office/drawing/2014/main" id="{9FE78263-3649-50DC-D8A1-43C445037904}"/>
              </a:ext>
            </a:extLst>
          </p:cNvPr>
          <p:cNvSpPr txBox="1"/>
          <p:nvPr/>
        </p:nvSpPr>
        <p:spPr>
          <a:xfrm>
            <a:off x="739779" y="22010216"/>
            <a:ext cx="13480687" cy="10045237"/>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marL="685800" indent="-685800">
              <a:spcAft>
                <a:spcPts val="1200"/>
              </a:spcAft>
              <a:buFont typeface="Arial" panose="020B0604020202020204" pitchFamily="34" charset="0"/>
              <a:buChar char="•"/>
            </a:pPr>
            <a:r>
              <a:rPr lang="en-US" sz="4900" dirty="0">
                <a:solidFill>
                  <a:srgbClr val="231F20"/>
                </a:solidFill>
                <a:cs typeface="Arial"/>
              </a:rPr>
              <a:t>The ICD-11 includes addiction to pornography  under the diagnosis of </a:t>
            </a:r>
            <a:r>
              <a:rPr lang="en-US" sz="4900" b="1" dirty="0">
                <a:solidFill>
                  <a:srgbClr val="231F20"/>
                </a:solidFill>
                <a:cs typeface="Arial"/>
              </a:rPr>
              <a:t>Compulsive Sexual Behavior Disorder (CSBD)</a:t>
            </a:r>
            <a:r>
              <a:rPr lang="en-US" sz="4900" dirty="0">
                <a:solidFill>
                  <a:srgbClr val="231F20"/>
                </a:solidFill>
                <a:cs typeface="Arial"/>
              </a:rPr>
              <a:t>, which is characterized by a “persistent pattern of </a:t>
            </a:r>
            <a:r>
              <a:rPr lang="en-US" sz="4900" b="1" dirty="0">
                <a:solidFill>
                  <a:srgbClr val="231F20"/>
                </a:solidFill>
                <a:cs typeface="Arial"/>
              </a:rPr>
              <a:t>failure to control intense, repetitive sexual impulses </a:t>
            </a:r>
            <a:r>
              <a:rPr lang="en-US" sz="4900" dirty="0">
                <a:solidFill>
                  <a:srgbClr val="231F20"/>
                </a:solidFill>
                <a:cs typeface="Arial"/>
              </a:rPr>
              <a:t>or urges resulting in repetitive sexual behavior”.</a:t>
            </a:r>
          </a:p>
          <a:p>
            <a:pPr marL="685800" indent="-685800">
              <a:spcAft>
                <a:spcPts val="1200"/>
              </a:spcAft>
              <a:buFont typeface="Arial" panose="020B0604020202020204" pitchFamily="34" charset="0"/>
              <a:buChar char="•"/>
            </a:pPr>
            <a:r>
              <a:rPr lang="en-US" sz="4900" dirty="0">
                <a:solidFill>
                  <a:srgbClr val="231F20"/>
                </a:solidFill>
                <a:cs typeface="Arial"/>
              </a:rPr>
              <a:t>The DSM-5-TR does not specify a diagnosis for addiction to pornography, </a:t>
            </a:r>
            <a:r>
              <a:rPr lang="en-US" sz="4900" b="1" dirty="0">
                <a:solidFill>
                  <a:srgbClr val="231F20"/>
                </a:solidFill>
                <a:cs typeface="Arial"/>
              </a:rPr>
              <a:t>limiting screening opportunities, research, and treatment options </a:t>
            </a:r>
            <a:r>
              <a:rPr lang="en-US" sz="4900" dirty="0">
                <a:solidFill>
                  <a:srgbClr val="231F20"/>
                </a:solidFill>
                <a:cs typeface="Arial"/>
              </a:rPr>
              <a:t>for those struggling with addiction.</a:t>
            </a:r>
          </a:p>
          <a:p>
            <a:pPr marL="685800" indent="-685800">
              <a:spcAft>
                <a:spcPts val="1200"/>
              </a:spcAft>
              <a:buFont typeface="Arial" panose="020B0604020202020204" pitchFamily="34" charset="0"/>
              <a:buChar char="•"/>
            </a:pPr>
            <a:r>
              <a:rPr lang="en-US" sz="4900" dirty="0">
                <a:solidFill>
                  <a:srgbClr val="231F20"/>
                </a:solidFill>
                <a:cs typeface="Arial"/>
              </a:rPr>
              <a:t>Under the DSM-5-TR, clinicians can use the diagnosis of F52.9 </a:t>
            </a:r>
            <a:r>
              <a:rPr lang="en-US" sz="4900" b="1" dirty="0">
                <a:solidFill>
                  <a:srgbClr val="231F20"/>
                </a:solidFill>
                <a:cs typeface="Arial"/>
              </a:rPr>
              <a:t>Unspecified Sexual Dysfunction.</a:t>
            </a:r>
            <a:endParaRPr lang="en-US" sz="4900" dirty="0">
              <a:solidFill>
                <a:srgbClr val="231F20"/>
              </a:solidFill>
              <a:cs typeface="Arial"/>
            </a:endParaRPr>
          </a:p>
          <a:p>
            <a:pPr>
              <a:spcAft>
                <a:spcPts val="1200"/>
              </a:spcAft>
            </a:pPr>
            <a:r>
              <a:rPr lang="en-US" sz="5200" b="1" dirty="0">
                <a:solidFill>
                  <a:srgbClr val="231F20"/>
                </a:solidFill>
                <a:cs typeface="Arial"/>
              </a:rPr>
              <a:t> </a:t>
            </a:r>
          </a:p>
        </p:txBody>
      </p:sp>
      <p:sp>
        <p:nvSpPr>
          <p:cNvPr id="71" name="Rectangle 70">
            <a:extLst>
              <a:ext uri="{FF2B5EF4-FFF2-40B4-BE49-F238E27FC236}">
                <a16:creationId xmlns:a16="http://schemas.microsoft.com/office/drawing/2014/main" id="{9F33C1F5-0233-3663-E488-3727F4B709A7}"/>
              </a:ext>
            </a:extLst>
          </p:cNvPr>
          <p:cNvSpPr/>
          <p:nvPr/>
        </p:nvSpPr>
        <p:spPr>
          <a:xfrm>
            <a:off x="15365465" y="13846041"/>
            <a:ext cx="13871634" cy="110799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6600" b="1" dirty="0">
                <a:ln/>
                <a:solidFill>
                  <a:schemeClr val="accent4"/>
                </a:solidFill>
              </a:rPr>
              <a:t>POTENTIAL</a:t>
            </a:r>
            <a:r>
              <a:rPr lang="en-US" sz="6000" b="1" dirty="0">
                <a:ln/>
                <a:solidFill>
                  <a:schemeClr val="accent4"/>
                </a:solidFill>
              </a:rPr>
              <a:t> </a:t>
            </a:r>
            <a:r>
              <a:rPr lang="en-US" sz="6600" b="1" dirty="0">
                <a:ln/>
                <a:solidFill>
                  <a:schemeClr val="accent4"/>
                </a:solidFill>
              </a:rPr>
              <a:t>TREATMENT</a:t>
            </a:r>
            <a:r>
              <a:rPr lang="en-US" sz="6000" b="1" dirty="0">
                <a:ln/>
                <a:solidFill>
                  <a:schemeClr val="accent4"/>
                </a:solidFill>
              </a:rPr>
              <a:t> </a:t>
            </a:r>
            <a:r>
              <a:rPr lang="en-US" sz="6600" b="1" dirty="0">
                <a:ln/>
                <a:solidFill>
                  <a:schemeClr val="accent4"/>
                </a:solidFill>
              </a:rPr>
              <a:t>MODALITIES</a:t>
            </a:r>
            <a:endParaRPr lang="en-US" sz="6000" b="1" cap="none" spc="0" dirty="0">
              <a:ln/>
              <a:solidFill>
                <a:schemeClr val="accent4"/>
              </a:solidFill>
              <a:effectLst/>
            </a:endParaRPr>
          </a:p>
        </p:txBody>
      </p:sp>
      <p:sp>
        <p:nvSpPr>
          <p:cNvPr id="72" name="Rectangle 71">
            <a:extLst>
              <a:ext uri="{FF2B5EF4-FFF2-40B4-BE49-F238E27FC236}">
                <a16:creationId xmlns:a16="http://schemas.microsoft.com/office/drawing/2014/main" id="{F50BE6F8-A183-0AFF-B506-A27B2B0B7556}"/>
              </a:ext>
            </a:extLst>
          </p:cNvPr>
          <p:cNvSpPr/>
          <p:nvPr/>
        </p:nvSpPr>
        <p:spPr>
          <a:xfrm>
            <a:off x="525004" y="20902220"/>
            <a:ext cx="13871634" cy="110799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6600" b="1" dirty="0">
                <a:ln/>
                <a:solidFill>
                  <a:schemeClr val="accent4"/>
                </a:solidFill>
              </a:rPr>
              <a:t>DEFINING PORNOGRAPHY ADDICTION</a:t>
            </a:r>
            <a:endParaRPr lang="en-US" sz="6000" b="1" cap="none" spc="0" dirty="0">
              <a:ln/>
              <a:solidFill>
                <a:schemeClr val="accent4"/>
              </a:solidFill>
              <a:effectLst/>
            </a:endParaRPr>
          </a:p>
        </p:txBody>
      </p:sp>
      <p:sp>
        <p:nvSpPr>
          <p:cNvPr id="73" name="Rectangle 72">
            <a:extLst>
              <a:ext uri="{FF2B5EF4-FFF2-40B4-BE49-F238E27FC236}">
                <a16:creationId xmlns:a16="http://schemas.microsoft.com/office/drawing/2014/main" id="{43C7D680-0E05-9130-BA33-8BB88B7F1221}"/>
              </a:ext>
            </a:extLst>
          </p:cNvPr>
          <p:cNvSpPr/>
          <p:nvPr/>
        </p:nvSpPr>
        <p:spPr>
          <a:xfrm>
            <a:off x="4044155" y="5650574"/>
            <a:ext cx="6871935" cy="110799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6600" b="1" dirty="0">
                <a:ln/>
                <a:solidFill>
                  <a:schemeClr val="accent4"/>
                </a:solidFill>
              </a:rPr>
              <a:t>BACKGROUND</a:t>
            </a:r>
            <a:endParaRPr lang="en-US" sz="6000" b="1" cap="none" spc="0" dirty="0">
              <a:ln/>
              <a:solidFill>
                <a:schemeClr val="accent4"/>
              </a:solidFill>
              <a:effectLst/>
            </a:endParaRPr>
          </a:p>
        </p:txBody>
      </p:sp>
      <p:sp>
        <p:nvSpPr>
          <p:cNvPr id="74" name="Rectangle 73">
            <a:extLst>
              <a:ext uri="{FF2B5EF4-FFF2-40B4-BE49-F238E27FC236}">
                <a16:creationId xmlns:a16="http://schemas.microsoft.com/office/drawing/2014/main" id="{01FC978A-F08B-9FD3-BD1D-DCD92F186E72}"/>
              </a:ext>
            </a:extLst>
          </p:cNvPr>
          <p:cNvSpPr/>
          <p:nvPr/>
        </p:nvSpPr>
        <p:spPr>
          <a:xfrm>
            <a:off x="32067600" y="5615198"/>
            <a:ext cx="9787385" cy="110799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6600" b="1" dirty="0">
                <a:ln/>
                <a:solidFill>
                  <a:schemeClr val="accent4"/>
                </a:solidFill>
              </a:rPr>
              <a:t>TREATMENT CHALLENGES</a:t>
            </a:r>
            <a:endParaRPr lang="en-US" sz="6000" b="1" cap="none" spc="0" dirty="0">
              <a:ln/>
              <a:solidFill>
                <a:schemeClr val="accent4"/>
              </a:solidFill>
              <a:effectLst/>
            </a:endParaRPr>
          </a:p>
        </p:txBody>
      </p:sp>
      <p:sp>
        <p:nvSpPr>
          <p:cNvPr id="75" name="Rectangle 74">
            <a:extLst>
              <a:ext uri="{FF2B5EF4-FFF2-40B4-BE49-F238E27FC236}">
                <a16:creationId xmlns:a16="http://schemas.microsoft.com/office/drawing/2014/main" id="{464A5699-7C49-35F5-9BAA-D7FCD8A145A2}"/>
              </a:ext>
            </a:extLst>
          </p:cNvPr>
          <p:cNvSpPr/>
          <p:nvPr/>
        </p:nvSpPr>
        <p:spPr>
          <a:xfrm>
            <a:off x="30001048" y="15979289"/>
            <a:ext cx="13871634" cy="110799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6600" b="1" dirty="0">
                <a:ln/>
                <a:solidFill>
                  <a:schemeClr val="accent4"/>
                </a:solidFill>
              </a:rPr>
              <a:t>KEY TAKEAWAYS FOR COUNSELORS</a:t>
            </a:r>
            <a:endParaRPr lang="en-US" sz="6000" b="1" cap="none" spc="0" dirty="0">
              <a:ln/>
              <a:solidFill>
                <a:schemeClr val="accent4"/>
              </a:solidFill>
              <a:effectLst/>
            </a:endParaRPr>
          </a:p>
        </p:txBody>
      </p:sp>
      <p:sp>
        <p:nvSpPr>
          <p:cNvPr id="76" name="Rectangle 75">
            <a:extLst>
              <a:ext uri="{FF2B5EF4-FFF2-40B4-BE49-F238E27FC236}">
                <a16:creationId xmlns:a16="http://schemas.microsoft.com/office/drawing/2014/main" id="{71D2C46F-0D98-F85F-9BAA-30721A683AEE}"/>
              </a:ext>
            </a:extLst>
          </p:cNvPr>
          <p:cNvSpPr/>
          <p:nvPr/>
        </p:nvSpPr>
        <p:spPr>
          <a:xfrm>
            <a:off x="18449641" y="5615198"/>
            <a:ext cx="8039923" cy="1123384"/>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6700" b="1" dirty="0">
                <a:ln/>
                <a:solidFill>
                  <a:schemeClr val="accent4"/>
                </a:solidFill>
              </a:rPr>
              <a:t>NEGATIVE EFFECTS</a:t>
            </a:r>
            <a:endParaRPr lang="en-US" sz="6700" b="1" cap="none" spc="0" dirty="0">
              <a:ln/>
              <a:solidFill>
                <a:schemeClr val="accent4"/>
              </a:solidFill>
              <a:effectLst/>
            </a:endParaRPr>
          </a:p>
        </p:txBody>
      </p:sp>
      <p:graphicFrame>
        <p:nvGraphicFramePr>
          <p:cNvPr id="3" name="Table 2">
            <a:extLst>
              <a:ext uri="{FF2B5EF4-FFF2-40B4-BE49-F238E27FC236}">
                <a16:creationId xmlns:a16="http://schemas.microsoft.com/office/drawing/2014/main" id="{7E3D1ECA-6C8B-03A3-7814-EB1405303667}"/>
              </a:ext>
            </a:extLst>
          </p:cNvPr>
          <p:cNvGraphicFramePr>
            <a:graphicFrameLocks noGrp="1"/>
          </p:cNvGraphicFramePr>
          <p:nvPr>
            <p:extLst>
              <p:ext uri="{D42A27DB-BD31-4B8C-83A1-F6EECF244321}">
                <p14:modId xmlns:p14="http://schemas.microsoft.com/office/powerpoint/2010/main" val="27863053"/>
              </p:ext>
            </p:extLst>
          </p:nvPr>
        </p:nvGraphicFramePr>
        <p:xfrm>
          <a:off x="15365465" y="14954037"/>
          <a:ext cx="14208277" cy="17614145"/>
        </p:xfrm>
        <a:graphic>
          <a:graphicData uri="http://schemas.openxmlformats.org/drawingml/2006/table">
            <a:tbl>
              <a:tblPr firstRow="1" bandRow="1">
                <a:tableStyleId>{00A15C55-8517-42AA-B614-E9B94910E393}</a:tableStyleId>
              </a:tblPr>
              <a:tblGrid>
                <a:gridCol w="3074934">
                  <a:extLst>
                    <a:ext uri="{9D8B030D-6E8A-4147-A177-3AD203B41FA5}">
                      <a16:colId xmlns:a16="http://schemas.microsoft.com/office/drawing/2014/main" val="604223459"/>
                    </a:ext>
                  </a:extLst>
                </a:gridCol>
                <a:gridCol w="4029205">
                  <a:extLst>
                    <a:ext uri="{9D8B030D-6E8A-4147-A177-3AD203B41FA5}">
                      <a16:colId xmlns:a16="http://schemas.microsoft.com/office/drawing/2014/main" val="2047954438"/>
                    </a:ext>
                  </a:extLst>
                </a:gridCol>
                <a:gridCol w="3552069">
                  <a:extLst>
                    <a:ext uri="{9D8B030D-6E8A-4147-A177-3AD203B41FA5}">
                      <a16:colId xmlns:a16="http://schemas.microsoft.com/office/drawing/2014/main" val="691068443"/>
                    </a:ext>
                  </a:extLst>
                </a:gridCol>
                <a:gridCol w="3552069">
                  <a:extLst>
                    <a:ext uri="{9D8B030D-6E8A-4147-A177-3AD203B41FA5}">
                      <a16:colId xmlns:a16="http://schemas.microsoft.com/office/drawing/2014/main" val="647796328"/>
                    </a:ext>
                  </a:extLst>
                </a:gridCol>
              </a:tblGrid>
              <a:tr h="541446">
                <a:tc>
                  <a:txBody>
                    <a:bodyPr/>
                    <a:lstStyle/>
                    <a:p>
                      <a:r>
                        <a:rPr lang="en-US" sz="2600" dirty="0"/>
                        <a:t>Modality</a:t>
                      </a:r>
                    </a:p>
                  </a:txBody>
                  <a:tcPr/>
                </a:tc>
                <a:tc>
                  <a:txBody>
                    <a:bodyPr/>
                    <a:lstStyle/>
                    <a:p>
                      <a:r>
                        <a:rPr lang="en-US" sz="2600" dirty="0"/>
                        <a:t>What it is</a:t>
                      </a:r>
                    </a:p>
                  </a:txBody>
                  <a:tcPr/>
                </a:tc>
                <a:tc>
                  <a:txBody>
                    <a:bodyPr/>
                    <a:lstStyle/>
                    <a:p>
                      <a:r>
                        <a:rPr lang="en-US" sz="2600" dirty="0"/>
                        <a:t>How it helps</a:t>
                      </a:r>
                    </a:p>
                  </a:txBody>
                  <a:tcPr/>
                </a:tc>
                <a:tc>
                  <a:txBody>
                    <a:bodyPr/>
                    <a:lstStyle/>
                    <a:p>
                      <a:r>
                        <a:rPr lang="en-US" sz="2600" dirty="0"/>
                        <a:t>Limitations</a:t>
                      </a:r>
                    </a:p>
                  </a:txBody>
                  <a:tcPr/>
                </a:tc>
                <a:extLst>
                  <a:ext uri="{0D108BD9-81ED-4DB2-BD59-A6C34878D82A}">
                    <a16:rowId xmlns:a16="http://schemas.microsoft.com/office/drawing/2014/main" val="3290294633"/>
                  </a:ext>
                </a:extLst>
              </a:tr>
              <a:tr h="3530846">
                <a:tc>
                  <a:txBody>
                    <a:bodyPr/>
                    <a:lstStyle/>
                    <a:p>
                      <a:r>
                        <a:rPr lang="en-US" sz="3100" b="1" dirty="0"/>
                        <a:t>12 Step Recovery Programs</a:t>
                      </a:r>
                    </a:p>
                  </a:txBody>
                  <a:tcPr/>
                </a:tc>
                <a:tc>
                  <a:txBody>
                    <a:bodyPr/>
                    <a:lstStyle/>
                    <a:p>
                      <a:r>
                        <a:rPr lang="en-US" sz="2800" dirty="0"/>
                        <a:t>12 Step programs similar to Alcoholics Anonymous that use a structured community-based approach that emphasizes honesty, accountability, and surrendering to a higher power </a:t>
                      </a:r>
                    </a:p>
                  </a:txBody>
                  <a:tcPr/>
                </a:tc>
                <a:tc>
                  <a:txBody>
                    <a:bodyPr/>
                    <a:lstStyle/>
                    <a:p>
                      <a:r>
                        <a:rPr lang="en-US" sz="2800" dirty="0"/>
                        <a:t>Free, anonymous option that allows client to connect with others who are struggling with the same or similar addictions. </a:t>
                      </a:r>
                    </a:p>
                  </a:txBody>
                  <a:tcPr/>
                </a:tc>
                <a:tc>
                  <a:txBody>
                    <a:bodyPr/>
                    <a:lstStyle/>
                    <a:p>
                      <a:r>
                        <a:rPr lang="en-US" sz="2800" dirty="0"/>
                        <a:t>Lots of variability between groups and chapters. Some clients may not connect with the idea of a higher power. Some clients may not be comfortable sharing in group settings.</a:t>
                      </a:r>
                    </a:p>
                  </a:txBody>
                  <a:tcPr/>
                </a:tc>
                <a:extLst>
                  <a:ext uri="{0D108BD9-81ED-4DB2-BD59-A6C34878D82A}">
                    <a16:rowId xmlns:a16="http://schemas.microsoft.com/office/drawing/2014/main" val="2494125872"/>
                  </a:ext>
                </a:extLst>
              </a:tr>
              <a:tr h="3530846">
                <a:tc>
                  <a:txBody>
                    <a:bodyPr/>
                    <a:lstStyle/>
                    <a:p>
                      <a:r>
                        <a:rPr lang="en-US" sz="3100" b="1" dirty="0"/>
                        <a:t>Acceptance and Commitment Therapy (ACT)</a:t>
                      </a:r>
                    </a:p>
                  </a:txBody>
                  <a:tcPr/>
                </a:tc>
                <a:tc>
                  <a:txBody>
                    <a:bodyPr/>
                    <a:lstStyle/>
                    <a:p>
                      <a:r>
                        <a:rPr lang="en-US" sz="2800" dirty="0"/>
                        <a:t>Therapeutic approach that encourages acceptance of unwanted thoughts and supports clients in aligning their actions with their values</a:t>
                      </a:r>
                    </a:p>
                  </a:txBody>
                  <a:tcPr/>
                </a:tc>
                <a:tc>
                  <a:txBody>
                    <a:bodyPr/>
                    <a:lstStyle/>
                    <a:p>
                      <a:r>
                        <a:rPr lang="en-US" sz="2800" dirty="0"/>
                        <a:t>The urge to consume pornography is normalized and accepted, while the client’s ability to enact change in alignment with their values is emphasized. </a:t>
                      </a:r>
                    </a:p>
                  </a:txBody>
                  <a:tcPr/>
                </a:tc>
                <a:tc>
                  <a:txBody>
                    <a:bodyPr/>
                    <a:lstStyle/>
                    <a:p>
                      <a:r>
                        <a:rPr lang="en-US" sz="2800" dirty="0"/>
                        <a:t>May be less effective among highly religious populations that have a fused relationship between judgements and thoughts/feelings. </a:t>
                      </a:r>
                    </a:p>
                  </a:txBody>
                  <a:tcPr/>
                </a:tc>
                <a:extLst>
                  <a:ext uri="{0D108BD9-81ED-4DB2-BD59-A6C34878D82A}">
                    <a16:rowId xmlns:a16="http://schemas.microsoft.com/office/drawing/2014/main" val="2016528847"/>
                  </a:ext>
                </a:extLst>
              </a:tr>
              <a:tr h="6104733">
                <a:tc>
                  <a:txBody>
                    <a:bodyPr/>
                    <a:lstStyle/>
                    <a:p>
                      <a:r>
                        <a:rPr lang="en-US" sz="3100" b="1" dirty="0"/>
                        <a:t>Pharmacological options</a:t>
                      </a:r>
                    </a:p>
                  </a:txBody>
                  <a:tcPr/>
                </a:tc>
                <a:tc>
                  <a:txBody>
                    <a:bodyPr/>
                    <a:lstStyle/>
                    <a:p>
                      <a:r>
                        <a:rPr lang="en-US" sz="2800" dirty="0"/>
                        <a:t>Prescription medications—such as SSRIs, anti-anxiety medications, naltrexone </a:t>
                      </a:r>
                    </a:p>
                  </a:txBody>
                  <a:tcPr/>
                </a:tc>
                <a:tc>
                  <a:txBody>
                    <a:bodyPr/>
                    <a:lstStyle/>
                    <a:p>
                      <a:r>
                        <a:rPr lang="en-US" sz="2800" dirty="0"/>
                        <a:t>SSRIs are typically prescribed to treat depression and often reduce sexual desire. Anti-anxiety medications may be helpful in aiding clients whose addictive behaviors are triggered by anxiety. Naltrexone is prescribed to treat opioid withdrawal and may reduce sexual sensation. </a:t>
                      </a:r>
                    </a:p>
                  </a:txBody>
                  <a:tcPr/>
                </a:tc>
                <a:tc>
                  <a:txBody>
                    <a:bodyPr/>
                    <a:lstStyle/>
                    <a:p>
                      <a:r>
                        <a:rPr lang="en-US" sz="2800" dirty="0"/>
                        <a:t>Medications that reduce sexual desire may cause harm to the client’s romantic relationship(s). All medications have the potential for negative side effects and should be carefully monitored by the client’s prescribing physician.</a:t>
                      </a:r>
                    </a:p>
                  </a:txBody>
                  <a:tcPr/>
                </a:tc>
                <a:extLst>
                  <a:ext uri="{0D108BD9-81ED-4DB2-BD59-A6C34878D82A}">
                    <a16:rowId xmlns:a16="http://schemas.microsoft.com/office/drawing/2014/main" val="2691528118"/>
                  </a:ext>
                </a:extLst>
              </a:tr>
              <a:tr h="2741356">
                <a:tc>
                  <a:txBody>
                    <a:bodyPr/>
                    <a:lstStyle/>
                    <a:p>
                      <a:r>
                        <a:rPr lang="en-US" sz="3100" b="1" dirty="0"/>
                        <a:t>Web-Based Treatments using Cognitive Behavioral Therapy (CBT)</a:t>
                      </a:r>
                    </a:p>
                  </a:txBody>
                  <a:tcPr/>
                </a:tc>
                <a:tc>
                  <a:txBody>
                    <a:bodyPr/>
                    <a:lstStyle/>
                    <a:p>
                      <a:r>
                        <a:rPr lang="en-US" sz="2800" dirty="0"/>
                        <a:t>Online applications delivered via website or smartphone apps that focus on goal setting, cognitive restructuring, motivational enhancement, and relapse prevention. </a:t>
                      </a:r>
                    </a:p>
                  </a:txBody>
                  <a:tcPr/>
                </a:tc>
                <a:tc>
                  <a:txBody>
                    <a:bodyPr/>
                    <a:lstStyle/>
                    <a:p>
                      <a:r>
                        <a:rPr lang="en-US" sz="2800" dirty="0"/>
                        <a:t>Easily accessible and completely anonymous. Able to provide therapeutic support whenever needed.</a:t>
                      </a:r>
                    </a:p>
                  </a:txBody>
                  <a:tcPr/>
                </a:tc>
                <a:tc>
                  <a:txBody>
                    <a:bodyPr/>
                    <a:lstStyle/>
                    <a:p>
                      <a:r>
                        <a:rPr lang="en-US" sz="2800" dirty="0"/>
                        <a:t>Less effective than in-person counseling. Easy accessibility means that clients can also easily step away. </a:t>
                      </a:r>
                    </a:p>
                  </a:txBody>
                  <a:tcPr/>
                </a:tc>
                <a:extLst>
                  <a:ext uri="{0D108BD9-81ED-4DB2-BD59-A6C34878D82A}">
                    <a16:rowId xmlns:a16="http://schemas.microsoft.com/office/drawing/2014/main" val="446815814"/>
                  </a:ext>
                </a:extLst>
              </a:tr>
            </a:tbl>
          </a:graphicData>
        </a:graphic>
      </p:graphicFrame>
      <p:sp>
        <p:nvSpPr>
          <p:cNvPr id="8" name="TextBox 7">
            <a:extLst>
              <a:ext uri="{FF2B5EF4-FFF2-40B4-BE49-F238E27FC236}">
                <a16:creationId xmlns:a16="http://schemas.microsoft.com/office/drawing/2014/main" id="{1CE2354D-2E05-EC08-98C1-DF33A571DA51}"/>
              </a:ext>
            </a:extLst>
          </p:cNvPr>
          <p:cNvSpPr txBox="1"/>
          <p:nvPr/>
        </p:nvSpPr>
        <p:spPr>
          <a:xfrm>
            <a:off x="30279949" y="17088878"/>
            <a:ext cx="13350868" cy="9140964"/>
          </a:xfrm>
          <a:prstGeom prst="rect">
            <a:avLst/>
          </a:prstGeom>
          <a:noFill/>
        </p:spPr>
        <p:txBody>
          <a:bodyPr wrap="square" rtlCol="0">
            <a:spAutoFit/>
          </a:bodyPr>
          <a:lstStyle/>
          <a:p>
            <a:pPr marL="858838" indent="-858838">
              <a:buFont typeface="Arial" panose="020B0604020202020204" pitchFamily="34" charset="0"/>
              <a:buChar char="•"/>
            </a:pPr>
            <a:r>
              <a:rPr lang="en-US" sz="4900" spc="22" dirty="0">
                <a:solidFill>
                  <a:srgbClr val="231F20"/>
                </a:solidFill>
                <a:cs typeface="Arial"/>
              </a:rPr>
              <a:t>Pornography addiction is increasingly common, particularly among </a:t>
            </a:r>
            <a:r>
              <a:rPr lang="en-US" sz="4900" b="1" spc="22" dirty="0">
                <a:solidFill>
                  <a:srgbClr val="231F20"/>
                </a:solidFill>
                <a:cs typeface="Arial"/>
              </a:rPr>
              <a:t>young men</a:t>
            </a:r>
            <a:r>
              <a:rPr lang="en-US" sz="4900" spc="22" dirty="0">
                <a:solidFill>
                  <a:srgbClr val="231F20"/>
                </a:solidFill>
                <a:cs typeface="Arial"/>
              </a:rPr>
              <a:t>.</a:t>
            </a:r>
          </a:p>
          <a:p>
            <a:pPr marL="858838" indent="-858838">
              <a:buFont typeface="Arial" panose="020B0604020202020204" pitchFamily="34" charset="0"/>
              <a:buChar char="•"/>
            </a:pPr>
            <a:r>
              <a:rPr lang="en-US" sz="4900" spc="22" dirty="0">
                <a:solidFill>
                  <a:srgbClr val="231F20"/>
                </a:solidFill>
                <a:cs typeface="Arial"/>
              </a:rPr>
              <a:t>Normalization and constant access to the internet make recovery </a:t>
            </a:r>
            <a:r>
              <a:rPr lang="en-US" sz="4900" b="1" spc="22" dirty="0">
                <a:solidFill>
                  <a:srgbClr val="231F20"/>
                </a:solidFill>
                <a:cs typeface="Arial"/>
              </a:rPr>
              <a:t>challenging</a:t>
            </a:r>
            <a:r>
              <a:rPr lang="en-US" sz="4900" spc="22" dirty="0">
                <a:solidFill>
                  <a:srgbClr val="231F20"/>
                </a:solidFill>
                <a:cs typeface="Arial"/>
              </a:rPr>
              <a:t>. </a:t>
            </a:r>
          </a:p>
          <a:p>
            <a:pPr marL="858838" indent="-858838">
              <a:buFont typeface="Arial" panose="020B0604020202020204" pitchFamily="34" charset="0"/>
              <a:buChar char="•"/>
            </a:pPr>
            <a:r>
              <a:rPr lang="en-US" sz="4900" b="1" spc="22" dirty="0">
                <a:solidFill>
                  <a:srgbClr val="231F20"/>
                </a:solidFill>
                <a:cs typeface="Arial"/>
              </a:rPr>
              <a:t>Lack of DSM-5-TR diagnosis </a:t>
            </a:r>
            <a:r>
              <a:rPr lang="en-US" sz="4900" spc="22" dirty="0">
                <a:solidFill>
                  <a:srgbClr val="231F20"/>
                </a:solidFill>
                <a:cs typeface="Arial"/>
              </a:rPr>
              <a:t>for pornography addiction prevents screening opportunities, hinders treatment, and limits research.</a:t>
            </a:r>
          </a:p>
          <a:p>
            <a:pPr marL="900113" indent="-900113">
              <a:buFont typeface="Arial" panose="020B0604020202020204" pitchFamily="34" charset="0"/>
              <a:buChar char="•"/>
            </a:pPr>
            <a:r>
              <a:rPr lang="en-US" sz="4900" spc="22" dirty="0">
                <a:solidFill>
                  <a:srgbClr val="231F20"/>
                </a:solidFill>
                <a:cs typeface="Arial"/>
              </a:rPr>
              <a:t>Client treatment plans should be tailored to </a:t>
            </a:r>
            <a:r>
              <a:rPr lang="en-US" sz="4900" b="1" spc="22" dirty="0">
                <a:solidFill>
                  <a:srgbClr val="231F20"/>
                </a:solidFill>
                <a:cs typeface="Arial"/>
              </a:rPr>
              <a:t>each client’s individual needs</a:t>
            </a:r>
            <a:r>
              <a:rPr lang="en-US" sz="4900" spc="22" dirty="0">
                <a:solidFill>
                  <a:srgbClr val="231F20"/>
                </a:solidFill>
                <a:cs typeface="Arial"/>
              </a:rPr>
              <a:t>; pharmacological options should be paired with counseling.</a:t>
            </a:r>
          </a:p>
          <a:p>
            <a:pPr marL="900113" indent="-900113">
              <a:buFont typeface="Arial" panose="020B0604020202020204" pitchFamily="34" charset="0"/>
              <a:buChar char="•"/>
            </a:pPr>
            <a:r>
              <a:rPr lang="en-US" sz="4900" b="1" spc="22" dirty="0">
                <a:solidFill>
                  <a:srgbClr val="231F20"/>
                </a:solidFill>
                <a:cs typeface="Arial"/>
              </a:rPr>
              <a:t>More research is needed </a:t>
            </a:r>
            <a:r>
              <a:rPr lang="en-US" sz="4900" spc="22" dirty="0">
                <a:solidFill>
                  <a:srgbClr val="231F20"/>
                </a:solidFill>
                <a:cs typeface="Arial"/>
              </a:rPr>
              <a:t>to evaluate the efficacy of current treatment options. </a:t>
            </a:r>
          </a:p>
        </p:txBody>
      </p:sp>
      <p:sp>
        <p:nvSpPr>
          <p:cNvPr id="13" name="object 4">
            <a:extLst>
              <a:ext uri="{FF2B5EF4-FFF2-40B4-BE49-F238E27FC236}">
                <a16:creationId xmlns:a16="http://schemas.microsoft.com/office/drawing/2014/main" id="{DAC4D075-949B-2648-76EE-0E54CC15288D}"/>
              </a:ext>
            </a:extLst>
          </p:cNvPr>
          <p:cNvSpPr txBox="1"/>
          <p:nvPr/>
        </p:nvSpPr>
        <p:spPr>
          <a:xfrm>
            <a:off x="758102" y="6925204"/>
            <a:ext cx="13871634" cy="14098913"/>
          </a:xfrm>
          <a:prstGeom prst="rect">
            <a:avLst/>
          </a:prstGeom>
        </p:spPr>
        <p:txBody>
          <a:bodyPr vert="horz" wrap="square" lIns="0" tIns="0" rIns="0" bIns="0" rtlCol="0" anchor="t" anchorCtr="0">
            <a:noAutofit/>
          </a:bodyPr>
          <a:lstStyle>
            <a:defPPr>
              <a:defRPr lang="en-US"/>
            </a:defPPr>
            <a:lvl1pPr marL="0" algn="l" defTabSz="498988" rtl="0" eaLnBrk="1" latinLnBrk="0" hangingPunct="1">
              <a:defRPr sz="2000" kern="1200">
                <a:solidFill>
                  <a:schemeClr val="tx1"/>
                </a:solidFill>
                <a:latin typeface="+mn-lt"/>
                <a:ea typeface="+mn-ea"/>
                <a:cs typeface="+mn-cs"/>
              </a:defRPr>
            </a:lvl1pPr>
            <a:lvl2pPr marL="498988" algn="l" defTabSz="498988" rtl="0" eaLnBrk="1" latinLnBrk="0" hangingPunct="1">
              <a:defRPr sz="2000" kern="1200">
                <a:solidFill>
                  <a:schemeClr val="tx1"/>
                </a:solidFill>
                <a:latin typeface="+mn-lt"/>
                <a:ea typeface="+mn-ea"/>
                <a:cs typeface="+mn-cs"/>
              </a:defRPr>
            </a:lvl2pPr>
            <a:lvl3pPr marL="997976" algn="l" defTabSz="498988" rtl="0" eaLnBrk="1" latinLnBrk="0" hangingPunct="1">
              <a:defRPr sz="2000" kern="1200">
                <a:solidFill>
                  <a:schemeClr val="tx1"/>
                </a:solidFill>
                <a:latin typeface="+mn-lt"/>
                <a:ea typeface="+mn-ea"/>
                <a:cs typeface="+mn-cs"/>
              </a:defRPr>
            </a:lvl3pPr>
            <a:lvl4pPr marL="1496964" algn="l" defTabSz="498988" rtl="0" eaLnBrk="1" latinLnBrk="0" hangingPunct="1">
              <a:defRPr sz="2000" kern="1200">
                <a:solidFill>
                  <a:schemeClr val="tx1"/>
                </a:solidFill>
                <a:latin typeface="+mn-lt"/>
                <a:ea typeface="+mn-ea"/>
                <a:cs typeface="+mn-cs"/>
              </a:defRPr>
            </a:lvl4pPr>
            <a:lvl5pPr marL="1995952" algn="l" defTabSz="498988" rtl="0" eaLnBrk="1" latinLnBrk="0" hangingPunct="1">
              <a:defRPr sz="2000" kern="1200">
                <a:solidFill>
                  <a:schemeClr val="tx1"/>
                </a:solidFill>
                <a:latin typeface="+mn-lt"/>
                <a:ea typeface="+mn-ea"/>
                <a:cs typeface="+mn-cs"/>
              </a:defRPr>
            </a:lvl5pPr>
            <a:lvl6pPr marL="2494940" algn="l" defTabSz="498988" rtl="0" eaLnBrk="1" latinLnBrk="0" hangingPunct="1">
              <a:defRPr sz="2000" kern="1200">
                <a:solidFill>
                  <a:schemeClr val="tx1"/>
                </a:solidFill>
                <a:latin typeface="+mn-lt"/>
                <a:ea typeface="+mn-ea"/>
                <a:cs typeface="+mn-cs"/>
              </a:defRPr>
            </a:lvl6pPr>
            <a:lvl7pPr marL="2993928" algn="l" defTabSz="498988" rtl="0" eaLnBrk="1" latinLnBrk="0" hangingPunct="1">
              <a:defRPr sz="2000" kern="1200">
                <a:solidFill>
                  <a:schemeClr val="tx1"/>
                </a:solidFill>
                <a:latin typeface="+mn-lt"/>
                <a:ea typeface="+mn-ea"/>
                <a:cs typeface="+mn-cs"/>
              </a:defRPr>
            </a:lvl7pPr>
            <a:lvl8pPr marL="3492917" algn="l" defTabSz="498988" rtl="0" eaLnBrk="1" latinLnBrk="0" hangingPunct="1">
              <a:defRPr sz="2000" kern="1200">
                <a:solidFill>
                  <a:schemeClr val="tx1"/>
                </a:solidFill>
                <a:latin typeface="+mn-lt"/>
                <a:ea typeface="+mn-ea"/>
                <a:cs typeface="+mn-cs"/>
              </a:defRPr>
            </a:lvl8pPr>
            <a:lvl9pPr marL="3991905" algn="l" defTabSz="498988" rtl="0" eaLnBrk="1" latinLnBrk="0" hangingPunct="1">
              <a:defRPr sz="2000" kern="1200">
                <a:solidFill>
                  <a:schemeClr val="tx1"/>
                </a:solidFill>
                <a:latin typeface="+mn-lt"/>
                <a:ea typeface="+mn-ea"/>
                <a:cs typeface="+mn-cs"/>
              </a:defRPr>
            </a:lvl9pPr>
          </a:lstStyle>
          <a:p>
            <a:pPr marL="857250" indent="-857250">
              <a:buFont typeface="Arial" panose="020B0604020202020204" pitchFamily="34" charset="0"/>
              <a:buChar char="•"/>
            </a:pPr>
            <a:r>
              <a:rPr lang="en-US" sz="4900" b="1" dirty="0"/>
              <a:t>Pornography websites receive more traffic globally </a:t>
            </a:r>
            <a:r>
              <a:rPr lang="en-US" sz="4900" dirty="0"/>
              <a:t>than almost all other websites, including TikTok, OpenAI (ChatGPT), and Netflix. </a:t>
            </a:r>
          </a:p>
          <a:p>
            <a:pPr marL="857250" indent="-857250">
              <a:buFont typeface="Arial" panose="020B0604020202020204" pitchFamily="34" charset="0"/>
              <a:buChar char="•"/>
            </a:pPr>
            <a:r>
              <a:rPr lang="en-US" sz="4900" b="1" dirty="0"/>
              <a:t>11% of adult men </a:t>
            </a:r>
            <a:r>
              <a:rPr lang="en-US" sz="4900" dirty="0"/>
              <a:t>and </a:t>
            </a:r>
            <a:r>
              <a:rPr lang="en-US" sz="4900" b="1" dirty="0"/>
              <a:t>1% of adult women </a:t>
            </a:r>
            <a:r>
              <a:rPr lang="en-US" sz="4900" dirty="0"/>
              <a:t>in the United States self-report </a:t>
            </a:r>
            <a:r>
              <a:rPr lang="en-US" sz="4900" b="1" dirty="0"/>
              <a:t>currently struggling with addiction </a:t>
            </a:r>
            <a:r>
              <a:rPr lang="en-US" sz="4900" dirty="0"/>
              <a:t>to online pornography.</a:t>
            </a:r>
          </a:p>
          <a:p>
            <a:pPr marL="857250" indent="-857250">
              <a:buFont typeface="Arial" panose="020B0604020202020204" pitchFamily="34" charset="0"/>
              <a:buChar char="•"/>
            </a:pPr>
            <a:r>
              <a:rPr lang="en-US" sz="4900" dirty="0"/>
              <a:t>The average age that a person is first exposed to pornography is </a:t>
            </a:r>
            <a:r>
              <a:rPr lang="en-US" sz="4900" b="1" dirty="0"/>
              <a:t>13 years old.</a:t>
            </a:r>
          </a:p>
          <a:p>
            <a:pPr marL="857250" indent="-857250">
              <a:buFont typeface="Arial" panose="020B0604020202020204" pitchFamily="34" charset="0"/>
              <a:buChar char="•"/>
            </a:pPr>
            <a:r>
              <a:rPr lang="en-US" sz="4900" b="1" dirty="0"/>
              <a:t>Early exposure </a:t>
            </a:r>
            <a:r>
              <a:rPr lang="en-US" sz="4900" dirty="0"/>
              <a:t>to pornography is associated with </a:t>
            </a:r>
            <a:r>
              <a:rPr lang="en-US" sz="4900" b="1" dirty="0"/>
              <a:t>increased risk of problematic use </a:t>
            </a:r>
            <a:r>
              <a:rPr lang="en-US" sz="4900" dirty="0"/>
              <a:t>later in life.</a:t>
            </a:r>
          </a:p>
          <a:p>
            <a:pPr marL="857250" indent="-857250">
              <a:buFont typeface="Arial" panose="020B0604020202020204" pitchFamily="34" charset="0"/>
              <a:buChar char="•"/>
            </a:pPr>
            <a:r>
              <a:rPr lang="en-US" sz="4900" dirty="0"/>
              <a:t>Higher frequency of pornography use has been shown to be significantly related to a </a:t>
            </a:r>
            <a:r>
              <a:rPr lang="en-US" sz="4900" b="1" dirty="0"/>
              <a:t>higher likelihood of committing acts of sexual coercion </a:t>
            </a:r>
            <a:r>
              <a:rPr lang="en-US" sz="4900" dirty="0"/>
              <a:t>(both verbal and physical).</a:t>
            </a:r>
          </a:p>
          <a:p>
            <a:pPr marL="857250" indent="-857250">
              <a:buFont typeface="Arial" panose="020B0604020202020204" pitchFamily="34" charset="0"/>
              <a:buChar char="•"/>
            </a:pPr>
            <a:r>
              <a:rPr lang="en-US" sz="4900" dirty="0"/>
              <a:t>Considerable </a:t>
            </a:r>
            <a:r>
              <a:rPr lang="en-US" sz="4900" b="1" dirty="0"/>
              <a:t>overlap</a:t>
            </a:r>
            <a:r>
              <a:rPr lang="en-US" sz="4900" dirty="0"/>
              <a:t> has been found between the harmful </a:t>
            </a:r>
            <a:r>
              <a:rPr lang="en-US" sz="4900" b="1" dirty="0"/>
              <a:t>misogynistic language </a:t>
            </a:r>
            <a:r>
              <a:rPr lang="en-US" sz="4900" dirty="0"/>
              <a:t>used in </a:t>
            </a:r>
            <a:r>
              <a:rPr lang="en-US" sz="4900" b="1" dirty="0"/>
              <a:t>mainstream pornography</a:t>
            </a:r>
            <a:r>
              <a:rPr lang="en-US" sz="4900" dirty="0"/>
              <a:t> and the language frequently used in discourse within </a:t>
            </a:r>
            <a:r>
              <a:rPr lang="en-US" sz="4900" b="1" dirty="0"/>
              <a:t>online “incel” communities.</a:t>
            </a:r>
          </a:p>
        </p:txBody>
      </p:sp>
      <p:pic>
        <p:nvPicPr>
          <p:cNvPr id="2" name="Picture 1">
            <a:extLst>
              <a:ext uri="{FF2B5EF4-FFF2-40B4-BE49-F238E27FC236}">
                <a16:creationId xmlns:a16="http://schemas.microsoft.com/office/drawing/2014/main" id="{46699C48-A2D9-7939-8729-20E5DCD1782C}"/>
              </a:ext>
            </a:extLst>
          </p:cNvPr>
          <p:cNvPicPr>
            <a:picLocks noChangeAspect="1"/>
          </p:cNvPicPr>
          <p:nvPr/>
        </p:nvPicPr>
        <p:blipFill>
          <a:blip r:embed="rId3"/>
          <a:stretch>
            <a:fillRect/>
          </a:stretch>
        </p:blipFill>
        <p:spPr>
          <a:xfrm>
            <a:off x="0" y="-121576"/>
            <a:ext cx="43891200" cy="5156879"/>
          </a:xfrm>
          <a:prstGeom prst="rect">
            <a:avLst/>
          </a:prstGeom>
        </p:spPr>
      </p:pic>
      <p:sp>
        <p:nvSpPr>
          <p:cNvPr id="9" name="object 2">
            <a:extLst>
              <a:ext uri="{FF2B5EF4-FFF2-40B4-BE49-F238E27FC236}">
                <a16:creationId xmlns:a16="http://schemas.microsoft.com/office/drawing/2014/main" id="{199CFB40-FDF9-EDC8-E557-90ADB56B214B}"/>
              </a:ext>
            </a:extLst>
          </p:cNvPr>
          <p:cNvSpPr txBox="1">
            <a:spLocks/>
          </p:cNvSpPr>
          <p:nvPr/>
        </p:nvSpPr>
        <p:spPr>
          <a:xfrm>
            <a:off x="1304028" y="577668"/>
            <a:ext cx="41838468" cy="1695263"/>
          </a:xfrm>
          <a:prstGeom prst="rect">
            <a:avLst/>
          </a:prstGeom>
        </p:spPr>
        <p:txBody>
          <a:bodyPr vert="horz" wrap="square" lIns="0" tIns="0" rIns="0" bIns="0" rtlCol="0" anchor="b" anchorCtr="0">
            <a:noAutofit/>
          </a:bodyPr>
          <a:lstStyle>
            <a:lvl1pPr>
              <a:defRPr sz="5000" b="1" i="0">
                <a:solidFill>
                  <a:schemeClr val="bg1"/>
                </a:solidFill>
                <a:latin typeface="Arial"/>
                <a:ea typeface="+mj-ea"/>
                <a:cs typeface="Arial"/>
              </a:defRPr>
            </a:lvl1pPr>
          </a:lstStyle>
          <a:p>
            <a:pPr defTabSz="1828800">
              <a:lnSpc>
                <a:spcPts val="9000"/>
              </a:lnSpc>
              <a:defRPr/>
            </a:pPr>
            <a:r>
              <a:rPr lang="en-US" sz="8500" kern="0" dirty="0">
                <a:latin typeface="Calibri" panose="020F0502020204030204" pitchFamily="34" charset="0"/>
                <a:cs typeface="Calibri" panose="020F0502020204030204" pitchFamily="34" charset="0"/>
              </a:rPr>
              <a:t>Pornography Addiction: Background, Prevalence, and Treatment Modalities</a:t>
            </a:r>
          </a:p>
        </p:txBody>
      </p:sp>
      <p:sp>
        <p:nvSpPr>
          <p:cNvPr id="10" name="object 3">
            <a:extLst>
              <a:ext uri="{FF2B5EF4-FFF2-40B4-BE49-F238E27FC236}">
                <a16:creationId xmlns:a16="http://schemas.microsoft.com/office/drawing/2014/main" id="{D94D2596-5BE7-5464-7800-0179015BD7B0}"/>
              </a:ext>
            </a:extLst>
          </p:cNvPr>
          <p:cNvSpPr txBox="1"/>
          <p:nvPr/>
        </p:nvSpPr>
        <p:spPr>
          <a:xfrm>
            <a:off x="1304028" y="2269659"/>
            <a:ext cx="32918400" cy="1891670"/>
          </a:xfrm>
          <a:prstGeom prst="rect">
            <a:avLst/>
          </a:prstGeom>
        </p:spPr>
        <p:txBody>
          <a:bodyPr vert="horz" wrap="square" lIns="0" tIns="0" rIns="0" bIns="0" rtlCol="0">
            <a:noAutofit/>
          </a:bodyPr>
          <a:lstStyle/>
          <a:p>
            <a:r>
              <a:rPr lang="en-US" sz="7700" spc="-142" dirty="0">
                <a:solidFill>
                  <a:schemeClr val="bg1"/>
                </a:solidFill>
                <a:cs typeface="Arial"/>
              </a:rPr>
              <a:t>Olivia C. Wells, M.S. Student in Clinical Mental Health Counseling</a:t>
            </a:r>
          </a:p>
          <a:p>
            <a:r>
              <a:rPr lang="en-US" sz="5400" i="1" spc="-22" dirty="0">
                <a:solidFill>
                  <a:srgbClr val="C1A775"/>
                </a:solidFill>
                <a:latin typeface="Arial"/>
                <a:cs typeface="Arial"/>
              </a:rPr>
              <a:t>College of Education and Allied Professions, Department of Human Services, Counseling Program</a:t>
            </a:r>
            <a:endParaRPr lang="en-US" sz="5400" dirty="0">
              <a:latin typeface="Arial"/>
              <a:cs typeface="Arial"/>
            </a:endParaRPr>
          </a:p>
          <a:p>
            <a:endParaRPr sz="6600" i="1" dirty="0">
              <a:cs typeface="Arial"/>
            </a:endParaRPr>
          </a:p>
        </p:txBody>
      </p:sp>
      <p:pic>
        <p:nvPicPr>
          <p:cNvPr id="4" name="Picture 3">
            <a:extLst>
              <a:ext uri="{FF2B5EF4-FFF2-40B4-BE49-F238E27FC236}">
                <a16:creationId xmlns:a16="http://schemas.microsoft.com/office/drawing/2014/main" id="{E632E6AF-DD7C-F984-A059-C4D566E73ECF}"/>
              </a:ext>
            </a:extLst>
          </p:cNvPr>
          <p:cNvPicPr>
            <a:picLocks noChangeAspect="1"/>
          </p:cNvPicPr>
          <p:nvPr/>
        </p:nvPicPr>
        <p:blipFill>
          <a:blip r:embed="rId2"/>
          <a:stretch>
            <a:fillRect/>
          </a:stretch>
        </p:blipFill>
        <p:spPr>
          <a:xfrm>
            <a:off x="37773872" y="1570984"/>
            <a:ext cx="4813300" cy="1968500"/>
          </a:xfrm>
          <a:prstGeom prst="rect">
            <a:avLst/>
          </a:prstGeom>
        </p:spPr>
      </p:pic>
      <p:sp>
        <p:nvSpPr>
          <p:cNvPr id="6" name="TextBox 5">
            <a:extLst>
              <a:ext uri="{FF2B5EF4-FFF2-40B4-BE49-F238E27FC236}">
                <a16:creationId xmlns:a16="http://schemas.microsoft.com/office/drawing/2014/main" id="{74A5480A-017D-F60F-FD7B-1EE8FEAEF0A2}"/>
              </a:ext>
            </a:extLst>
          </p:cNvPr>
          <p:cNvSpPr txBox="1"/>
          <p:nvPr/>
        </p:nvSpPr>
        <p:spPr>
          <a:xfrm>
            <a:off x="30725032" y="26233029"/>
            <a:ext cx="12460702" cy="6463308"/>
          </a:xfrm>
          <a:prstGeom prst="rect">
            <a:avLst/>
          </a:prstGeom>
          <a:noFill/>
        </p:spPr>
        <p:txBody>
          <a:bodyPr wrap="square" rtlCol="0">
            <a:spAutoFit/>
          </a:bodyPr>
          <a:lstStyle/>
          <a:p>
            <a:pPr algn="ctr"/>
            <a:r>
              <a:rPr lang="en-US" sz="1800" b="1" dirty="0"/>
              <a:t>References</a:t>
            </a:r>
          </a:p>
          <a:p>
            <a:endParaRPr lang="en-US" sz="1200" dirty="0"/>
          </a:p>
          <a:p>
            <a:pPr marL="811213" indent="-811213"/>
            <a:r>
              <a:rPr lang="en-US" sz="1800" dirty="0"/>
              <a:t>Burke, K., &amp; MillerMacPhee, A. (2020). Constructing pornography addiction’s harms in science, news media, and politics. </a:t>
            </a:r>
            <a:r>
              <a:rPr lang="en-US" sz="1800" i="1" dirty="0"/>
              <a:t>Social Forces</a:t>
            </a:r>
            <a:r>
              <a:rPr lang="en-US" sz="1800" dirty="0"/>
              <a:t>. https://doi.org/10.1093/sf/soaa035 </a:t>
            </a:r>
          </a:p>
          <a:p>
            <a:pPr marL="811213" indent="-811213"/>
            <a:r>
              <a:rPr lang="en-US" sz="1800" dirty="0"/>
              <a:t>Fraumeni-McBride, J. (2019). Addiction and mindfulness; Pornography addiction and mindfulness-based therapy ACT. </a:t>
            </a:r>
            <a:r>
              <a:rPr lang="en-US" sz="1800" i="1" dirty="0"/>
              <a:t>Sexual Addiction &amp; Compulsivity</a:t>
            </a:r>
            <a:r>
              <a:rPr lang="en-US" sz="1800" dirty="0"/>
              <a:t>, </a:t>
            </a:r>
            <a:r>
              <a:rPr lang="en-US" sz="1800" i="1" dirty="0"/>
              <a:t>26</a:t>
            </a:r>
            <a:r>
              <a:rPr lang="en-US" sz="1800" dirty="0"/>
              <a:t>(1–2), 42–53. https://doi.org/10.1080/10720162.2019.1576560 </a:t>
            </a:r>
          </a:p>
          <a:p>
            <a:r>
              <a:rPr lang="en-US" sz="1800" dirty="0"/>
              <a:t>Grubbs, J. B., Kraus, S. W., &amp; Perry, S. L. (2019). Self-reported addiction to pornography in a nationally representative </a:t>
            </a:r>
          </a:p>
          <a:p>
            <a:pPr marL="811213" indent="-811213"/>
            <a:r>
              <a:rPr lang="en-US" sz="1800" dirty="0"/>
              <a:t>	sample: The roles of use habits, religiousness, and moral incongruence. </a:t>
            </a:r>
            <a:r>
              <a:rPr lang="en-US" sz="1800" i="1" dirty="0"/>
              <a:t>Journal of Behavioral Addictions</a:t>
            </a:r>
            <a:r>
              <a:rPr lang="en-US" sz="1800" dirty="0"/>
              <a:t>, </a:t>
            </a:r>
            <a:r>
              <a:rPr lang="en-US" sz="1800" i="1" dirty="0"/>
              <a:t>8</a:t>
            </a:r>
            <a:r>
              <a:rPr lang="en-US" sz="1800" dirty="0"/>
              <a:t>(1), 88–93. https://doi.org/10.1556/2006.7.2018.134 </a:t>
            </a:r>
          </a:p>
          <a:p>
            <a:r>
              <a:rPr lang="en-US" sz="1800" dirty="0"/>
              <a:t>Marshall, E. A., &amp; Miller, H. A. (2023). Age and type of first exposure to pornography: It matters for girls and boys. </a:t>
            </a:r>
          </a:p>
          <a:p>
            <a:pPr marL="811213" indent="-811213"/>
            <a:r>
              <a:rPr lang="en-US" sz="1800" i="1" dirty="0"/>
              <a:t>	Deviant  Behavior</a:t>
            </a:r>
            <a:r>
              <a:rPr lang="en-US" sz="1800" dirty="0"/>
              <a:t>, </a:t>
            </a:r>
            <a:r>
              <a:rPr lang="en-US" sz="1800" i="1" dirty="0"/>
              <a:t>45</a:t>
            </a:r>
            <a:r>
              <a:rPr lang="en-US" sz="1800" dirty="0"/>
              <a:t>(3), 377–393. https://doi.org/10.1080/01639625.2023.2248338 </a:t>
            </a:r>
          </a:p>
          <a:p>
            <a:pPr marL="804863" indent="-804863"/>
            <a:r>
              <a:rPr lang="en-US" sz="1800" dirty="0"/>
              <a:t>Marshall, E. A., Miller, H. A., &amp; Bouffard, J. A. (2017). Crossing the threshold from porn use to porn problem: Frequency and modality of porn use as predictors of sexually coercive behaviors. </a:t>
            </a:r>
            <a:r>
              <a:rPr lang="en-US" sz="1800" i="1" dirty="0"/>
              <a:t>Journal of Interpersonal Violence</a:t>
            </a:r>
            <a:r>
              <a:rPr lang="en-US" sz="1800" dirty="0"/>
              <a:t>, </a:t>
            </a:r>
            <a:r>
              <a:rPr lang="en-US" sz="1800" i="1" dirty="0"/>
              <a:t>36</a:t>
            </a:r>
            <a:r>
              <a:rPr lang="en-US" sz="1800" dirty="0"/>
              <a:t>(3–4), 1472–1497. https://doi.org/10.1177/0886260517743549 </a:t>
            </a:r>
          </a:p>
          <a:p>
            <a:pPr marL="804863" indent="-804863"/>
            <a:r>
              <a:rPr lang="en-US" sz="1800" dirty="0"/>
              <a:t>Park, J. J., King, D. L., Wilkinson-Meyers, L., &amp; Rodda, S. N. (2022). Content and effectiveness of web-based treatments for online behavioral addictions: Systematic review. </a:t>
            </a:r>
            <a:r>
              <a:rPr lang="en-US" sz="1800" i="1" dirty="0"/>
              <a:t>JMIR Mental Health</a:t>
            </a:r>
            <a:r>
              <a:rPr lang="en-US" sz="1800" dirty="0"/>
              <a:t>, </a:t>
            </a:r>
            <a:r>
              <a:rPr lang="en-US" sz="1800" i="1" dirty="0"/>
              <a:t>9</a:t>
            </a:r>
            <a:r>
              <a:rPr lang="en-US" sz="1800" dirty="0"/>
              <a:t>(9). https://doi.org/10.2196/36662 </a:t>
            </a:r>
          </a:p>
          <a:p>
            <a:r>
              <a:rPr lang="en-US" sz="1800" dirty="0"/>
              <a:t>Rosenberg, K. P., Carnes, P., &amp; O’Connor, S. (2013). Evaluation and treatment of sex addiction. </a:t>
            </a:r>
            <a:r>
              <a:rPr lang="en-US" sz="1800" i="1" dirty="0"/>
              <a:t>Journal of Sex &amp; Marital </a:t>
            </a:r>
          </a:p>
          <a:p>
            <a:pPr marL="811213" indent="-811213"/>
            <a:r>
              <a:rPr lang="en-US" sz="1800" i="1" dirty="0"/>
              <a:t>	Therapy</a:t>
            </a:r>
            <a:r>
              <a:rPr lang="en-US" sz="1800" dirty="0"/>
              <a:t>, </a:t>
            </a:r>
            <a:r>
              <a:rPr lang="en-US" sz="1800" i="1" dirty="0"/>
              <a:t>40</a:t>
            </a:r>
            <a:r>
              <a:rPr lang="en-US" sz="1800" dirty="0"/>
              <a:t>(2), 77–91. https://doi.org/10.1080/0092623x.2012.701268 </a:t>
            </a:r>
          </a:p>
          <a:p>
            <a:pPr marL="811213" indent="-811213"/>
            <a:r>
              <a:rPr lang="en-US" sz="1800" dirty="0"/>
              <a:t>Tranchese, A., &amp; Sugiura, L. (2021). “I don’t hate all women, just those stuck-up bitches”: How incels and mainstream pornography speak the same </a:t>
            </a:r>
            <a:r>
              <a:rPr lang="en-US" sz="1800" i="1" dirty="0"/>
              <a:t>extreme</a:t>
            </a:r>
            <a:r>
              <a:rPr lang="en-US" sz="1800" dirty="0"/>
              <a:t> language of misogyny. </a:t>
            </a:r>
            <a:r>
              <a:rPr lang="en-US" sz="1800" i="1" dirty="0"/>
              <a:t>Violence Against Women</a:t>
            </a:r>
            <a:r>
              <a:rPr lang="en-US" sz="1800" dirty="0"/>
              <a:t>, </a:t>
            </a:r>
            <a:r>
              <a:rPr lang="en-US" sz="1800" i="1" dirty="0"/>
              <a:t>27</a:t>
            </a:r>
            <a:r>
              <a:rPr lang="en-US" sz="1800" dirty="0"/>
              <a:t>(14), 2709–2734. https://doi.org/10.1177/1077801221996453 </a:t>
            </a:r>
          </a:p>
          <a:p>
            <a:r>
              <a:rPr lang="en-US" sz="1800" dirty="0"/>
              <a:t>Wright, P. J., Tokunaga, R., &amp; Herbenick, D. (2023). But do porn sites get more traffic than TikTok, OpenAI, and Zoom? </a:t>
            </a:r>
          </a:p>
          <a:p>
            <a:pPr marL="811213" indent="-811213"/>
            <a:r>
              <a:rPr lang="en-US" sz="1800" i="1" dirty="0"/>
              <a:t>	The Journal of Sex Research</a:t>
            </a:r>
            <a:r>
              <a:rPr lang="en-US" sz="1800" dirty="0"/>
              <a:t>, </a:t>
            </a:r>
            <a:r>
              <a:rPr lang="en-US" sz="1800" i="1" dirty="0"/>
              <a:t>60</a:t>
            </a:r>
            <a:r>
              <a:rPr lang="en-US" sz="1800" dirty="0"/>
              <a:t>(6), 763–767. https://doi.org/10.1080/00224499.2023.2220690 </a:t>
            </a:r>
          </a:p>
        </p:txBody>
      </p:sp>
      <p:sp>
        <p:nvSpPr>
          <p:cNvPr id="7" name="TextBox 6">
            <a:extLst>
              <a:ext uri="{FF2B5EF4-FFF2-40B4-BE49-F238E27FC236}">
                <a16:creationId xmlns:a16="http://schemas.microsoft.com/office/drawing/2014/main" id="{2209552E-CF2F-E279-E105-15A5341C1DCF}"/>
              </a:ext>
            </a:extLst>
          </p:cNvPr>
          <p:cNvSpPr txBox="1"/>
          <p:nvPr/>
        </p:nvSpPr>
        <p:spPr>
          <a:xfrm>
            <a:off x="10858500" y="-8229600"/>
            <a:ext cx="184731" cy="141577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33773105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4F00AF83DCA604EA35A9588C58BF52F" ma:contentTypeVersion="12" ma:contentTypeDescription="Create a new document." ma:contentTypeScope="" ma:versionID="b4d4d0479e09f0d8d62b1a10033de0a9">
  <xsd:schema xmlns:xsd="http://www.w3.org/2001/XMLSchema" xmlns:xs="http://www.w3.org/2001/XMLSchema" xmlns:p="http://schemas.microsoft.com/office/2006/metadata/properties" xmlns:ns2="d4ab2ec3-2a52-47f9-9a11-c025a7a01941" xmlns:ns3="710a3416-c9ec-433a-8ee9-a9af64f7785e" targetNamespace="http://schemas.microsoft.com/office/2006/metadata/properties" ma:root="true" ma:fieldsID="929a06ee0f7841c76656f6a123def511" ns2:_="" ns3:_="">
    <xsd:import namespace="d4ab2ec3-2a52-47f9-9a11-c025a7a01941"/>
    <xsd:import namespace="710a3416-c9ec-433a-8ee9-a9af64f7785e"/>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ab2ec3-2a52-47f9-9a11-c025a7a01941"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153e1a-6dd8-49b1-99b5-62373a7b7739"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0a3416-c9ec-433a-8ee9-a9af64f7785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659e4a2-e24c-45cd-9259-904a2b13a87b}" ma:internalName="TaxCatchAll" ma:showField="CatchAllData" ma:web="710a3416-c9ec-433a-8ee9-a9af64f778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10a3416-c9ec-433a-8ee9-a9af64f7785e" xsi:nil="true"/>
    <ReferenceId xmlns="d4ab2ec3-2a52-47f9-9a11-c025a7a01941" xsi:nil="true"/>
    <lcf76f155ced4ddcb4097134ff3c332f xmlns="d4ab2ec3-2a52-47f9-9a11-c025a7a019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AE935D1-AC7E-4093-8E47-447579CC6EAB}"/>
</file>

<file path=customXml/itemProps2.xml><?xml version="1.0" encoding="utf-8"?>
<ds:datastoreItem xmlns:ds="http://schemas.openxmlformats.org/officeDocument/2006/customXml" ds:itemID="{FF551E44-D5BF-4EE5-98C0-7203DCEE80B9}"/>
</file>

<file path=customXml/itemProps3.xml><?xml version="1.0" encoding="utf-8"?>
<ds:datastoreItem xmlns:ds="http://schemas.openxmlformats.org/officeDocument/2006/customXml" ds:itemID="{74A62FD6-D652-41AA-8E11-169EADDA091D}"/>
</file>

<file path=docProps/app.xml><?xml version="1.0" encoding="utf-8"?>
<Properties xmlns="http://schemas.openxmlformats.org/officeDocument/2006/extended-properties" xmlns:vt="http://schemas.openxmlformats.org/officeDocument/2006/docPropsVTypes">
  <TotalTime>19031</TotalTime>
  <Words>1202</Words>
  <Application>Microsoft Macintosh PowerPoint</Application>
  <PresentationFormat>Custom</PresentationFormat>
  <Paragraphs>71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John Balentine</dc:creator>
  <cp:keywords/>
  <dc:description/>
  <cp:lastModifiedBy>Olivia Wells</cp:lastModifiedBy>
  <cp:revision>122</cp:revision>
  <cp:lastPrinted>2026-02-05T16:27:51Z</cp:lastPrinted>
  <dcterms:created xsi:type="dcterms:W3CDTF">2018-03-07T15:08:45Z</dcterms:created>
  <dcterms:modified xsi:type="dcterms:W3CDTF">2026-02-20T02:10:57Z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0x010100A4F00AF83DCA604EA35A9588C58BF52F</vt:lpwstr>
  </property>
</Properties>
</file>