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1"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1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7" d="100"/>
          <a:sy n="17" d="100"/>
        </p:scale>
        <p:origin x="155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B584A-9786-475A-8683-F68C334C0453}"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64F8-C85A-4380-9CD9-5C6F64161BE4}" type="slidenum">
              <a:rPr lang="en-US" smtClean="0"/>
              <a:t>‹#›</a:t>
            </a:fld>
            <a:endParaRPr lang="en-US"/>
          </a:p>
        </p:txBody>
      </p:sp>
    </p:spTree>
    <p:extLst>
      <p:ext uri="{BB962C8B-B14F-4D97-AF65-F5344CB8AC3E}">
        <p14:creationId xmlns:p14="http://schemas.microsoft.com/office/powerpoint/2010/main" val="111830812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1A95-0867-71AA-8A9C-21DD2AC5A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3F7CC-5C59-8682-4B0F-98EB734B4E8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AA37231-AD23-FA45-579C-6C7B7E741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51CB9E-81EE-61DA-A86C-F0668659A511}"/>
              </a:ext>
            </a:extLst>
          </p:cNvPr>
          <p:cNvSpPr>
            <a:spLocks noGrp="1"/>
          </p:cNvSpPr>
          <p:nvPr>
            <p:ph type="sldNum" sz="quarter" idx="5"/>
          </p:nvPr>
        </p:nvSpPr>
        <p:spPr/>
        <p:txBody>
          <a:bodyPr/>
          <a:lstStyle/>
          <a:p>
            <a:pPr marL="0" marR="0" lvl="0" indent="0" algn="r" defTabSz="2194560" rtl="0" eaLnBrk="1" fontAlgn="auto" latinLnBrk="0" hangingPunct="1">
              <a:lnSpc>
                <a:spcPct val="100000"/>
              </a:lnSpc>
              <a:spcBef>
                <a:spcPts val="0"/>
              </a:spcBef>
              <a:spcAft>
                <a:spcPts val="0"/>
              </a:spcAft>
              <a:buClrTx/>
              <a:buSzTx/>
              <a:buFontTx/>
              <a:buNone/>
              <a:tabLst/>
              <a:defRPr/>
            </a:pPr>
            <a:fld id="{07C06BD8-273B-4F46-8A2D-0FA64A8A761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19456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503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90217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87640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76048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321585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8"/>
            <a:ext cx="37307520" cy="7200899"/>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58793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7"/>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7"/>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5382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7"/>
            <a:ext cx="19392902" cy="3070859"/>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5"/>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7"/>
            <a:ext cx="19400520" cy="3070859"/>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5"/>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19440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347809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82929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7"/>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07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5"/>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7"/>
            <a:ext cx="26334720" cy="3863339"/>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25071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7"/>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1993036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1CB"/>
        </a:solidFill>
        <a:effectLst/>
      </p:bgPr>
    </p:bg>
    <p:spTree>
      <p:nvGrpSpPr>
        <p:cNvPr id="1" name="">
          <a:extLst>
            <a:ext uri="{FF2B5EF4-FFF2-40B4-BE49-F238E27FC236}">
              <a16:creationId xmlns:a16="http://schemas.microsoft.com/office/drawing/2014/main" id="{3525A565-B63C-7CA3-8758-86C575885E8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3B40FF-C95B-729A-9D92-E24700319BA1}"/>
              </a:ext>
            </a:extLst>
          </p:cNvPr>
          <p:cNvSpPr/>
          <p:nvPr/>
        </p:nvSpPr>
        <p:spPr>
          <a:xfrm>
            <a:off x="-55418" y="-55418"/>
            <a:ext cx="43946618" cy="4300236"/>
          </a:xfrm>
          <a:prstGeom prst="rect">
            <a:avLst/>
          </a:prstGeom>
          <a:solidFill>
            <a:srgbClr val="592C8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AC0A0B9D-9C72-A101-2BA2-CEA1B8E17752}"/>
              </a:ext>
            </a:extLst>
          </p:cNvPr>
          <p:cNvPicPr>
            <a:picLocks noChangeAspect="1"/>
          </p:cNvPicPr>
          <p:nvPr/>
        </p:nvPicPr>
        <p:blipFill>
          <a:blip r:embed="rId3"/>
          <a:stretch>
            <a:fillRect/>
          </a:stretch>
        </p:blipFill>
        <p:spPr>
          <a:xfrm>
            <a:off x="-55418" y="30175199"/>
            <a:ext cx="44008704" cy="2823017"/>
          </a:xfrm>
          <a:prstGeom prst="rect">
            <a:avLst/>
          </a:prstGeom>
        </p:spPr>
      </p:pic>
      <p:pic>
        <p:nvPicPr>
          <p:cNvPr id="5" name="Picture 4">
            <a:extLst>
              <a:ext uri="{FF2B5EF4-FFF2-40B4-BE49-F238E27FC236}">
                <a16:creationId xmlns:a16="http://schemas.microsoft.com/office/drawing/2014/main" id="{40699534-37D6-D218-738D-F888B4717639}"/>
              </a:ext>
            </a:extLst>
          </p:cNvPr>
          <p:cNvPicPr>
            <a:picLocks noChangeAspect="1"/>
          </p:cNvPicPr>
          <p:nvPr/>
        </p:nvPicPr>
        <p:blipFill>
          <a:blip r:embed="rId4"/>
          <a:stretch>
            <a:fillRect/>
          </a:stretch>
        </p:blipFill>
        <p:spPr>
          <a:xfrm>
            <a:off x="1000591" y="30810256"/>
            <a:ext cx="3609975" cy="1476375"/>
          </a:xfrm>
          <a:prstGeom prst="rect">
            <a:avLst/>
          </a:prstGeom>
        </p:spPr>
      </p:pic>
      <p:sp>
        <p:nvSpPr>
          <p:cNvPr id="9" name="object 2">
            <a:extLst>
              <a:ext uri="{FF2B5EF4-FFF2-40B4-BE49-F238E27FC236}">
                <a16:creationId xmlns:a16="http://schemas.microsoft.com/office/drawing/2014/main" id="{1D33EBE4-08F7-8D90-2F54-6ED79B68F291}"/>
              </a:ext>
            </a:extLst>
          </p:cNvPr>
          <p:cNvSpPr txBox="1">
            <a:spLocks/>
          </p:cNvSpPr>
          <p:nvPr/>
        </p:nvSpPr>
        <p:spPr>
          <a:xfrm>
            <a:off x="2857524" y="923907"/>
            <a:ext cx="36798250"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marL="0" marR="0" lvl="0" indent="0" algn="ctr" defTabSz="2194560" rtl="0" eaLnBrk="1" fontAlgn="auto" latinLnBrk="0" hangingPunct="1">
              <a:lnSpc>
                <a:spcPct val="100000"/>
              </a:lnSpc>
              <a:spcBef>
                <a:spcPts val="0"/>
              </a:spcBef>
              <a:spcAft>
                <a:spcPts val="400"/>
              </a:spcAft>
              <a:buClrTx/>
              <a:buSzTx/>
              <a:buFontTx/>
              <a:buNone/>
              <a:tabLst/>
              <a:defRPr/>
            </a:pPr>
            <a:r>
              <a:rPr kumimoji="0" lang="en-US" sz="9600" b="1" i="0" u="none" strike="noStrike" kern="1400" cap="none" spc="-5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Quantifying  Microvascular Flow Sensitivity to Red Blood Cell Rigidity</a:t>
            </a:r>
            <a:endParaRPr kumimoji="0" lang="en-US" sz="9600" b="1" i="0" u="none" strike="noStrike" kern="1400" cap="none" spc="-50" normalizeH="0" baseline="0" noProof="0" dirty="0">
              <a:ln>
                <a:noFill/>
              </a:ln>
              <a:solidFill>
                <a:prstClr val="white"/>
              </a:solidFill>
              <a:effectLst/>
              <a:uLnTx/>
              <a:uFillTx/>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10" name="object 3">
            <a:extLst>
              <a:ext uri="{FF2B5EF4-FFF2-40B4-BE49-F238E27FC236}">
                <a16:creationId xmlns:a16="http://schemas.microsoft.com/office/drawing/2014/main" id="{C24E159D-9317-6B0F-63D7-A43D4642EFAB}"/>
              </a:ext>
            </a:extLst>
          </p:cNvPr>
          <p:cNvSpPr txBox="1"/>
          <p:nvPr/>
        </p:nvSpPr>
        <p:spPr>
          <a:xfrm>
            <a:off x="12347498" y="2841525"/>
            <a:ext cx="17306757" cy="1495924"/>
          </a:xfrm>
          <a:prstGeom prst="rect">
            <a:avLst/>
          </a:prstGeom>
        </p:spPr>
        <p:txBody>
          <a:bodyPr vert="horz" wrap="square" lIns="0" tIns="0" rIns="0" bIns="0" rtlCol="0">
            <a:noAutofit/>
          </a:bodyPr>
          <a:lstStyle/>
          <a:p>
            <a:pPr marL="0" marR="0" lvl="0" indent="0" algn="ctr" defTabSz="2194560" rtl="0" eaLnBrk="1" fontAlgn="auto" latinLnBrk="0" hangingPunct="1">
              <a:lnSpc>
                <a:spcPts val="6024"/>
              </a:lnSpc>
              <a:spcBef>
                <a:spcPts val="0"/>
              </a:spcBef>
              <a:spcAft>
                <a:spcPts val="0"/>
              </a:spcAft>
              <a:buClrTx/>
              <a:buSzTx/>
              <a:buFontTx/>
              <a:buNone/>
              <a:tabLst/>
              <a:defRPr/>
            </a:pPr>
            <a:r>
              <a:rPr kumimoji="0" lang="en-US" sz="5000" b="0" i="0" u="none" strike="noStrike" kern="1200" cap="none" spc="-142"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Shaneil Lysight, Martin L. Tanaka, </a:t>
            </a:r>
            <a:r>
              <a:rPr kumimoji="0" lang="en-US" sz="5000" b="0" i="0" u="none" strike="noStrike" kern="1200" cap="none" spc="-142"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rPr>
              <a:t>Namhee</a:t>
            </a:r>
            <a:r>
              <a:rPr kumimoji="0" lang="en-US" sz="5000" b="0" i="0" u="none" strike="noStrike" kern="1200" cap="none" spc="-142"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rPr>
              <a:t> Kim</a:t>
            </a:r>
            <a:endParaRPr kumimoji="0" sz="5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endParaRPr>
          </a:p>
        </p:txBody>
      </p:sp>
      <p:sp>
        <p:nvSpPr>
          <p:cNvPr id="21" name="object 4">
            <a:extLst>
              <a:ext uri="{FF2B5EF4-FFF2-40B4-BE49-F238E27FC236}">
                <a16:creationId xmlns:a16="http://schemas.microsoft.com/office/drawing/2014/main" id="{516B408D-5366-AC0B-1009-7A42F79B42A5}"/>
              </a:ext>
            </a:extLst>
          </p:cNvPr>
          <p:cNvSpPr txBox="1"/>
          <p:nvPr/>
        </p:nvSpPr>
        <p:spPr>
          <a:xfrm>
            <a:off x="27492975" y="1463171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L="0" marR="0" lvl="0" indent="0" algn="l" defTabSz="498988" rtl="0" eaLnBrk="1" fontAlgn="auto" latinLnBrk="0" hangingPunct="1">
              <a:lnSpc>
                <a:spcPts val="4000"/>
              </a:lnSpc>
              <a:spcBef>
                <a:spcPts val="0"/>
              </a:spcBef>
              <a:spcAft>
                <a:spcPts val="1200"/>
              </a:spcAft>
              <a:buClrTx/>
              <a:buSzTx/>
              <a:buFontTx/>
              <a:buNone/>
              <a:tabLst/>
              <a:defRPr/>
            </a:pP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p:txBody>
      </p:sp>
      <p:sp>
        <p:nvSpPr>
          <p:cNvPr id="26" name="object 4">
            <a:extLst>
              <a:ext uri="{FF2B5EF4-FFF2-40B4-BE49-F238E27FC236}">
                <a16:creationId xmlns:a16="http://schemas.microsoft.com/office/drawing/2014/main" id="{6D44261E-745C-2B1C-E106-658F4C65D415}"/>
              </a:ext>
            </a:extLst>
          </p:cNvPr>
          <p:cNvSpPr txBox="1"/>
          <p:nvPr/>
        </p:nvSpPr>
        <p:spPr>
          <a:xfrm>
            <a:off x="16553793" y="25977121"/>
            <a:ext cx="10499023" cy="286428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L="0" marR="0" lvl="0" indent="0" algn="l" defTabSz="498988" rtl="0" eaLnBrk="1" fontAlgn="auto" latinLnBrk="0" hangingPunct="1">
              <a:lnSpc>
                <a:spcPts val="4000"/>
              </a:lnSpc>
              <a:spcBef>
                <a:spcPts val="0"/>
              </a:spcBef>
              <a:spcAft>
                <a:spcPts val="1600"/>
              </a:spcAft>
              <a:buClrTx/>
              <a:buSzTx/>
              <a:buFontTx/>
              <a:buNone/>
              <a:tabLst/>
              <a:defRPr/>
            </a:pP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p:txBody>
      </p:sp>
      <p:sp>
        <p:nvSpPr>
          <p:cNvPr id="27" name="object 107">
            <a:extLst>
              <a:ext uri="{FF2B5EF4-FFF2-40B4-BE49-F238E27FC236}">
                <a16:creationId xmlns:a16="http://schemas.microsoft.com/office/drawing/2014/main" id="{09CA2E2C-4987-9C51-7210-44CFC51D4767}"/>
              </a:ext>
            </a:extLst>
          </p:cNvPr>
          <p:cNvSpPr txBox="1"/>
          <p:nvPr/>
        </p:nvSpPr>
        <p:spPr>
          <a:xfrm>
            <a:off x="12002921" y="19846320"/>
            <a:ext cx="9253728" cy="413788"/>
          </a:xfrm>
          <a:prstGeom prst="rect">
            <a:avLst/>
          </a:prstGeom>
        </p:spPr>
        <p:txBody>
          <a:bodyPr vert="horz" wrap="square" lIns="0" tIns="0" rIns="0" bIns="0" rtlCol="0">
            <a:noAutofit/>
          </a:bodyPr>
          <a:lstStyle/>
          <a:p>
            <a:pPr marL="0" marR="0" lvl="0" indent="0" algn="l" defTabSz="2194560" rtl="0" eaLnBrk="1" fontAlgn="auto" latinLnBrk="0" hangingPunct="1">
              <a:lnSpc>
                <a:spcPts val="3200"/>
              </a:lnSpc>
              <a:spcBef>
                <a:spcPts val="0"/>
              </a:spcBef>
              <a:spcAft>
                <a:spcPts val="100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4">
            <a:extLst>
              <a:ext uri="{FF2B5EF4-FFF2-40B4-BE49-F238E27FC236}">
                <a16:creationId xmlns:a16="http://schemas.microsoft.com/office/drawing/2014/main" id="{3CF90127-4875-365F-C586-2FE20CD896EF}"/>
              </a:ext>
            </a:extLst>
          </p:cNvPr>
          <p:cNvSpPr txBox="1"/>
          <p:nvPr/>
        </p:nvSpPr>
        <p:spPr>
          <a:xfrm>
            <a:off x="22611517" y="5450150"/>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L="0" marR="0" lvl="0" indent="0" algn="l" defTabSz="498988" rtl="0" eaLnBrk="1" fontAlgn="auto" latinLnBrk="0" hangingPunct="1">
              <a:lnSpc>
                <a:spcPts val="4000"/>
              </a:lnSpc>
              <a:spcBef>
                <a:spcPts val="0"/>
              </a:spcBef>
              <a:spcAft>
                <a:spcPts val="1200"/>
              </a:spcAft>
              <a:buClrTx/>
              <a:buSzTx/>
              <a:buFontTx/>
              <a:buNone/>
              <a:tabLst/>
              <a:defRPr/>
            </a:pP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p:txBody>
      </p:sp>
      <p:sp>
        <p:nvSpPr>
          <p:cNvPr id="29" name="object 4">
            <a:extLst>
              <a:ext uri="{FF2B5EF4-FFF2-40B4-BE49-F238E27FC236}">
                <a16:creationId xmlns:a16="http://schemas.microsoft.com/office/drawing/2014/main" id="{9472F6E1-2D41-E0E1-D8C2-E93D3195A37E}"/>
              </a:ext>
            </a:extLst>
          </p:cNvPr>
          <p:cNvSpPr txBox="1"/>
          <p:nvPr/>
        </p:nvSpPr>
        <p:spPr>
          <a:xfrm>
            <a:off x="22611517" y="25256671"/>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L="0" marR="0" lvl="0" indent="0" algn="l" defTabSz="498988" rtl="0" eaLnBrk="1" fontAlgn="auto" latinLnBrk="0" hangingPunct="1">
              <a:lnSpc>
                <a:spcPts val="4000"/>
              </a:lnSpc>
              <a:spcBef>
                <a:spcPts val="0"/>
              </a:spcBef>
              <a:spcAft>
                <a:spcPts val="1600"/>
              </a:spcAft>
              <a:buClrTx/>
              <a:buSzTx/>
              <a:buFontTx/>
              <a:buNone/>
              <a:tabLst/>
              <a:defRPr/>
            </a:pP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7C3BDCF6-E200-FBF9-3F46-F7298D751D39}"/>
              </a:ext>
            </a:extLst>
          </p:cNvPr>
          <p:cNvSpPr/>
          <p:nvPr/>
        </p:nvSpPr>
        <p:spPr>
          <a:xfrm>
            <a:off x="563546" y="5412295"/>
            <a:ext cx="14798374" cy="11883078"/>
          </a:xfrm>
          <a:prstGeom prst="rect">
            <a:avLst/>
          </a:prstGeom>
          <a:noFill/>
          <a:ln w="38100">
            <a:solidFill>
              <a:srgbClr val="2C1B3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FC25C47-10D0-5267-84DE-00826A4A4302}"/>
              </a:ext>
            </a:extLst>
          </p:cNvPr>
          <p:cNvSpPr txBox="1"/>
          <p:nvPr/>
        </p:nvSpPr>
        <p:spPr>
          <a:xfrm>
            <a:off x="795363" y="6584749"/>
            <a:ext cx="14444045" cy="10710624"/>
          </a:xfrm>
          <a:prstGeom prst="rect">
            <a:avLst/>
          </a:prstGeom>
          <a:noFill/>
        </p:spPr>
        <p:txBody>
          <a:bodyPr wrap="square" rtlCol="0">
            <a:spAutoFit/>
          </a:bodyPr>
          <a:lstStyle/>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Background</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Sickle cell disease causes red blood cells (RBCs) to become rigid and irregularly shaped, which interferes with blood flow in small vessels. While the biological cause of sickling is well understood, the mechanical impact of reduced RBC deformability on circulation is less intuitive and is often described only qualitatively. </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In the microcirculation, capillary diameters can be as small as 3-5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μm</a:t>
            </a:r>
            <a:r>
              <a:rPr kumimoji="0" lang="en-US" sz="4000" b="0" i="0" u="none" strike="noStrike" kern="1200" cap="none" spc="0" normalizeH="0" baseline="0" noProof="0" dirty="0">
                <a:ln>
                  <a:noFill/>
                </a:ln>
                <a:solidFill>
                  <a:prstClr val="black"/>
                </a:solidFill>
                <a:effectLst/>
                <a:uLnTx/>
                <a:uFillTx/>
                <a:latin typeface="Calibri"/>
                <a:ea typeface="+mn-ea"/>
                <a:cs typeface="+mn-cs"/>
              </a:rPr>
              <a:t>, while normal RBCs are approximately 7-8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μm</a:t>
            </a:r>
            <a:r>
              <a:rPr kumimoji="0" lang="en-US" sz="4000" b="0" i="0" u="none" strike="noStrike" kern="1200" cap="none" spc="0" normalizeH="0" baseline="0" noProof="0" dirty="0">
                <a:ln>
                  <a:noFill/>
                </a:ln>
                <a:solidFill>
                  <a:prstClr val="black"/>
                </a:solidFill>
                <a:effectLst/>
                <a:uLnTx/>
                <a:uFillTx/>
                <a:latin typeface="Calibri"/>
                <a:ea typeface="+mn-ea"/>
                <a:cs typeface="+mn-cs"/>
              </a:rPr>
              <a:t> in diameter. Because of this size difference, RBCs must deform to pass through many capillaries.</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Reduced deformability increases resistance to blood flow even when vessels are not completely blocked.</a:t>
            </a:r>
          </a:p>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Objective</a:t>
            </a:r>
          </a:p>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study evaluates how sensitive microvascular blood flow is to changes in RBC rigidity and whether small geometric disruptions alone can lead to large reductions in blood flow.</a:t>
            </a:r>
          </a:p>
        </p:txBody>
      </p:sp>
      <p:sp>
        <p:nvSpPr>
          <p:cNvPr id="56" name="TextBox 55">
            <a:extLst>
              <a:ext uri="{FF2B5EF4-FFF2-40B4-BE49-F238E27FC236}">
                <a16:creationId xmlns:a16="http://schemas.microsoft.com/office/drawing/2014/main" id="{E1ABF9A9-8C49-4C4C-8CC7-379864DBC077}"/>
              </a:ext>
            </a:extLst>
          </p:cNvPr>
          <p:cNvSpPr txBox="1"/>
          <p:nvPr/>
        </p:nvSpPr>
        <p:spPr>
          <a:xfrm>
            <a:off x="6853638" y="30562361"/>
            <a:ext cx="15600680" cy="2092881"/>
          </a:xfrm>
          <a:prstGeom prst="rect">
            <a:avLst/>
          </a:prstGeom>
          <a:noFill/>
        </p:spPr>
        <p:txBody>
          <a:bodyPr wrap="square" rtlCol="0">
            <a:spAutoFit/>
          </a:bodyPr>
          <a:lstStyle/>
          <a:p>
            <a:pPr marL="742950" marR="0" lvl="0" indent="-742950" algn="l" defTabSz="2194560" rtl="0" eaLnBrk="1" fontAlgn="auto" latinLnBrk="0" hangingPunct="1">
              <a:lnSpc>
                <a:spcPct val="100000"/>
              </a:lnSpc>
              <a:spcBef>
                <a:spcPts val="0"/>
              </a:spcBef>
              <a:spcAft>
                <a:spcPts val="1200"/>
              </a:spcAft>
              <a:buClrTx/>
              <a:buSzTx/>
              <a:buFontTx/>
              <a:buAutoNum type="arabicPeriod"/>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College of Engineering and Technology, Western Carolina University, Cullowhee, NC, USA</a:t>
            </a:r>
          </a:p>
          <a:p>
            <a:pPr marL="0" marR="0" lvl="0" indent="0" algn="l" defTabSz="2194560" rtl="0" eaLnBrk="1" fontAlgn="auto" latinLnBrk="0" hangingPunct="1">
              <a:lnSpc>
                <a:spcPct val="100000"/>
              </a:lnSpc>
              <a:spcBef>
                <a:spcPts val="0"/>
              </a:spcBef>
              <a:spcAft>
                <a:spcPts val="120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57726440-1D41-20E4-5B3A-0973F89764E5}"/>
              </a:ext>
            </a:extLst>
          </p:cNvPr>
          <p:cNvSpPr txBox="1"/>
          <p:nvPr/>
        </p:nvSpPr>
        <p:spPr>
          <a:xfrm>
            <a:off x="29307956" y="30562361"/>
            <a:ext cx="14645330" cy="1323439"/>
          </a:xfrm>
          <a:prstGeom prst="rect">
            <a:avLst/>
          </a:prstGeom>
          <a:noFill/>
        </p:spPr>
        <p:txBody>
          <a:bodyPr wrap="square" rtlCol="0">
            <a:spAutoFit/>
          </a:bodyPr>
          <a:lstStyle/>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Calibri"/>
                <a:ea typeface="+mn-ea"/>
                <a:cs typeface="+mn-cs"/>
              </a:rPr>
              <a:t>This research was supported by a grant from the National Science Foundation</a:t>
            </a:r>
          </a:p>
        </p:txBody>
      </p:sp>
      <p:sp>
        <p:nvSpPr>
          <p:cNvPr id="24" name="object 4">
            <a:extLst>
              <a:ext uri="{FF2B5EF4-FFF2-40B4-BE49-F238E27FC236}">
                <a16:creationId xmlns:a16="http://schemas.microsoft.com/office/drawing/2014/main" id="{47EA869B-28B6-29B6-74BF-A15F7AAD83B5}"/>
              </a:ext>
            </a:extLst>
          </p:cNvPr>
          <p:cNvSpPr txBox="1"/>
          <p:nvPr/>
        </p:nvSpPr>
        <p:spPr>
          <a:xfrm>
            <a:off x="22611517" y="5450150"/>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L="0" marR="0" lvl="0" indent="0" algn="l" defTabSz="498988" rtl="0" eaLnBrk="1" fontAlgn="auto" latinLnBrk="0" hangingPunct="1">
              <a:lnSpc>
                <a:spcPts val="4000"/>
              </a:lnSpc>
              <a:spcBef>
                <a:spcPts val="0"/>
              </a:spcBef>
              <a:spcAft>
                <a:spcPts val="1200"/>
              </a:spcAft>
              <a:buClrTx/>
              <a:buSzTx/>
              <a:buFontTx/>
              <a:buNone/>
              <a:tabLst/>
              <a:defRPr/>
            </a:pP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p:txBody>
      </p:sp>
      <p:sp>
        <p:nvSpPr>
          <p:cNvPr id="30" name="object 107">
            <a:extLst>
              <a:ext uri="{FF2B5EF4-FFF2-40B4-BE49-F238E27FC236}">
                <a16:creationId xmlns:a16="http://schemas.microsoft.com/office/drawing/2014/main" id="{D02E372C-C170-9A9D-E91E-C376F05FFF57}"/>
              </a:ext>
            </a:extLst>
          </p:cNvPr>
          <p:cNvSpPr txBox="1"/>
          <p:nvPr/>
        </p:nvSpPr>
        <p:spPr>
          <a:xfrm>
            <a:off x="22616089" y="10811814"/>
            <a:ext cx="9253728" cy="1049852"/>
          </a:xfrm>
          <a:prstGeom prst="rect">
            <a:avLst/>
          </a:prstGeom>
        </p:spPr>
        <p:txBody>
          <a:bodyPr vert="horz" wrap="square" lIns="0" tIns="0" rIns="0" bIns="0" rtlCol="0">
            <a:noAutofit/>
          </a:bodyPr>
          <a:lstStyle/>
          <a:p>
            <a:pPr marL="0" marR="0" lvl="0" indent="0" algn="l" defTabSz="2194560" rtl="0" eaLnBrk="1" fontAlgn="auto" latinLnBrk="0" hangingPunct="1">
              <a:lnSpc>
                <a:spcPts val="3200"/>
              </a:lnSpc>
              <a:spcBef>
                <a:spcPts val="0"/>
              </a:spcBef>
              <a:spcAft>
                <a:spcPts val="100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Rectangle 30">
            <a:extLst>
              <a:ext uri="{FF2B5EF4-FFF2-40B4-BE49-F238E27FC236}">
                <a16:creationId xmlns:a16="http://schemas.microsoft.com/office/drawing/2014/main" id="{4C9E17DE-620D-59D0-A840-33ABF6EA9BA2}"/>
              </a:ext>
            </a:extLst>
          </p:cNvPr>
          <p:cNvSpPr/>
          <p:nvPr/>
        </p:nvSpPr>
        <p:spPr>
          <a:xfrm>
            <a:off x="16047720" y="5385172"/>
            <a:ext cx="26930787" cy="10669622"/>
          </a:xfrm>
          <a:prstGeom prst="rect">
            <a:avLst/>
          </a:prstGeom>
          <a:noFill/>
          <a:ln w="38100">
            <a:solidFill>
              <a:srgbClr val="2C1B3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pic>
        <p:nvPicPr>
          <p:cNvPr id="70" name="Picture 69" descr="A cartoon of a brown oval object&#10;&#10;AI-generated content may be incorrect.">
            <a:extLst>
              <a:ext uri="{FF2B5EF4-FFF2-40B4-BE49-F238E27FC236}">
                <a16:creationId xmlns:a16="http://schemas.microsoft.com/office/drawing/2014/main" id="{BF672122-28AD-CF6A-54F2-B2424A9DE90E}"/>
              </a:ext>
            </a:extLst>
          </p:cNvPr>
          <p:cNvPicPr>
            <a:picLocks noChangeAspect="1"/>
          </p:cNvPicPr>
          <p:nvPr/>
        </p:nvPicPr>
        <p:blipFill>
          <a:blip r:embed="rId5"/>
          <a:stretch>
            <a:fillRect/>
          </a:stretch>
        </p:blipFill>
        <p:spPr>
          <a:xfrm>
            <a:off x="16586512" y="6822393"/>
            <a:ext cx="6005382" cy="4601444"/>
          </a:xfrm>
          <a:prstGeom prst="rect">
            <a:avLst/>
          </a:prstGeom>
        </p:spPr>
      </p:pic>
      <p:pic>
        <p:nvPicPr>
          <p:cNvPr id="71" name="Picture 70" descr="A drawing of a half-moon&#10;&#10;AI-generated content may be incorrect.">
            <a:extLst>
              <a:ext uri="{FF2B5EF4-FFF2-40B4-BE49-F238E27FC236}">
                <a16:creationId xmlns:a16="http://schemas.microsoft.com/office/drawing/2014/main" id="{BBFD128B-40B2-EA45-5648-2074B97A66E9}"/>
              </a:ext>
            </a:extLst>
          </p:cNvPr>
          <p:cNvPicPr>
            <a:picLocks noChangeAspect="1"/>
          </p:cNvPicPr>
          <p:nvPr/>
        </p:nvPicPr>
        <p:blipFill>
          <a:blip r:embed="rId6"/>
          <a:stretch>
            <a:fillRect/>
          </a:stretch>
        </p:blipFill>
        <p:spPr>
          <a:xfrm>
            <a:off x="23152003" y="6926062"/>
            <a:ext cx="6361109" cy="4511414"/>
          </a:xfrm>
          <a:prstGeom prst="rect">
            <a:avLst/>
          </a:prstGeom>
        </p:spPr>
      </p:pic>
      <p:sp>
        <p:nvSpPr>
          <p:cNvPr id="73" name="TextBox 72">
            <a:extLst>
              <a:ext uri="{FF2B5EF4-FFF2-40B4-BE49-F238E27FC236}">
                <a16:creationId xmlns:a16="http://schemas.microsoft.com/office/drawing/2014/main" id="{ACDBEFBA-E43D-6487-6065-D496E0E24E19}"/>
              </a:ext>
            </a:extLst>
          </p:cNvPr>
          <p:cNvSpPr txBox="1"/>
          <p:nvPr/>
        </p:nvSpPr>
        <p:spPr>
          <a:xfrm>
            <a:off x="15905260" y="11558761"/>
            <a:ext cx="14493487" cy="286232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120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Calibri"/>
                <a:ea typeface="+mn-ea"/>
                <a:cs typeface="+mn-cs"/>
              </a:rPr>
              <a:t>Figure 1: SolidWorks CAD model of a normal and sickled red blood cell geometry used for microvascular flow analysis.</a:t>
            </a:r>
          </a:p>
          <a:p>
            <a:pPr marL="0" marR="0" lvl="0" indent="0" algn="ctr" defTabSz="2194560" rtl="0" eaLnBrk="1" fontAlgn="auto" latinLnBrk="0" hangingPunct="1">
              <a:lnSpc>
                <a:spcPct val="100000"/>
              </a:lnSpc>
              <a:spcBef>
                <a:spcPts val="0"/>
              </a:spcBef>
              <a:spcAft>
                <a:spcPts val="1200"/>
              </a:spcAft>
              <a:buClrTx/>
              <a:buSzTx/>
              <a:buFontTx/>
              <a:buNone/>
              <a:tabLst/>
              <a:defRPr/>
            </a:pPr>
            <a:endParaRPr lang="en-US" sz="4000" dirty="0">
              <a:solidFill>
                <a:prstClr val="black"/>
              </a:solidFill>
              <a:latin typeface="Calibri"/>
            </a:endParaRPr>
          </a:p>
          <a:p>
            <a:pPr marL="0" marR="0" lvl="0" indent="0" defTabSz="2194560" rtl="0" eaLnBrk="1" fontAlgn="auto" latinLnBrk="0" hangingPunct="1">
              <a:lnSpc>
                <a:spcPct val="100000"/>
              </a:lnSpc>
              <a:spcBef>
                <a:spcPts val="0"/>
              </a:spcBef>
              <a:spcAft>
                <a:spcPts val="1200"/>
              </a:spcAft>
              <a:buClrTx/>
              <a:buSzTx/>
              <a:buFontTx/>
              <a:buNone/>
              <a:tabLst/>
              <a:defRPr/>
            </a:pPr>
            <a:r>
              <a:rPr kumimoji="0" lang="en-US" sz="4000" b="0" u="none" strike="noStrike" kern="1200" cap="none" spc="0" normalizeH="0" baseline="0" noProof="0" dirty="0">
                <a:ln>
                  <a:noFill/>
                </a:ln>
                <a:solidFill>
                  <a:prstClr val="black"/>
                </a:solidFill>
                <a:effectLst/>
                <a:uLnTx/>
                <a:uFillTx/>
                <a:latin typeface="Calibri"/>
                <a:ea typeface="+mn-ea"/>
                <a:cs typeface="+mn-cs"/>
              </a:rPr>
              <a:t>.</a:t>
            </a:r>
          </a:p>
        </p:txBody>
      </p:sp>
      <p:sp>
        <p:nvSpPr>
          <p:cNvPr id="7" name="Rectangle 6">
            <a:extLst>
              <a:ext uri="{FF2B5EF4-FFF2-40B4-BE49-F238E27FC236}">
                <a16:creationId xmlns:a16="http://schemas.microsoft.com/office/drawing/2014/main" id="{C3EEADE2-CC35-E119-CE49-344654FF51F9}"/>
              </a:ext>
            </a:extLst>
          </p:cNvPr>
          <p:cNvSpPr/>
          <p:nvPr/>
        </p:nvSpPr>
        <p:spPr>
          <a:xfrm>
            <a:off x="2272039" y="4429778"/>
            <a:ext cx="9166956" cy="1961390"/>
          </a:xfrm>
          <a:prstGeom prst="rect">
            <a:avLst/>
          </a:prstGeom>
          <a:solidFill>
            <a:srgbClr val="2C1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4283321-0BCE-8C4C-D6D9-2D7BAF8476EA}"/>
              </a:ext>
            </a:extLst>
          </p:cNvPr>
          <p:cNvSpPr txBox="1"/>
          <p:nvPr/>
        </p:nvSpPr>
        <p:spPr>
          <a:xfrm>
            <a:off x="2561666" y="4705831"/>
            <a:ext cx="8583943" cy="141577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srgbClr val="C1A875"/>
                </a:solidFill>
                <a:effectLst/>
                <a:uLnTx/>
                <a:uFillTx/>
                <a:latin typeface="Cambria" panose="02040503050406030204" pitchFamily="18" charset="0"/>
                <a:ea typeface="Cambria" panose="02040503050406030204" pitchFamily="18" charset="0"/>
                <a:cs typeface="+mn-cs"/>
              </a:rPr>
              <a:t>INTRODUCTION</a:t>
            </a:r>
          </a:p>
        </p:txBody>
      </p:sp>
      <p:sp>
        <p:nvSpPr>
          <p:cNvPr id="15" name="Rectangle 14">
            <a:extLst>
              <a:ext uri="{FF2B5EF4-FFF2-40B4-BE49-F238E27FC236}">
                <a16:creationId xmlns:a16="http://schemas.microsoft.com/office/drawing/2014/main" id="{1F1D2133-ADA4-58CA-02FE-EB63709D61A0}"/>
              </a:ext>
            </a:extLst>
          </p:cNvPr>
          <p:cNvSpPr/>
          <p:nvPr/>
        </p:nvSpPr>
        <p:spPr>
          <a:xfrm>
            <a:off x="18849239" y="4402413"/>
            <a:ext cx="5530708" cy="1961390"/>
          </a:xfrm>
          <a:prstGeom prst="rect">
            <a:avLst/>
          </a:prstGeom>
          <a:solidFill>
            <a:srgbClr val="2C1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AFABA-73CC-0365-CF12-4095F6019AEB}"/>
              </a:ext>
            </a:extLst>
          </p:cNvPr>
          <p:cNvSpPr txBox="1"/>
          <p:nvPr/>
        </p:nvSpPr>
        <p:spPr>
          <a:xfrm>
            <a:off x="18775869" y="4705831"/>
            <a:ext cx="5530707" cy="141577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srgbClr val="C1A875"/>
                </a:solidFill>
                <a:effectLst/>
                <a:uLnTx/>
                <a:uFillTx/>
                <a:latin typeface="Cambria" panose="02040503050406030204" pitchFamily="18" charset="0"/>
                <a:ea typeface="Cambria" panose="02040503050406030204" pitchFamily="18" charset="0"/>
                <a:cs typeface="+mn-cs"/>
              </a:rPr>
              <a:t>RESULTS</a:t>
            </a:r>
          </a:p>
        </p:txBody>
      </p:sp>
      <p:pic>
        <p:nvPicPr>
          <p:cNvPr id="8" name="Picture 7">
            <a:extLst>
              <a:ext uri="{FF2B5EF4-FFF2-40B4-BE49-F238E27FC236}">
                <a16:creationId xmlns:a16="http://schemas.microsoft.com/office/drawing/2014/main" id="{536F1C98-6A4D-6302-9798-E11B38BEEA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06989" y="10067966"/>
            <a:ext cx="7663639" cy="5734763"/>
          </a:xfrm>
          <a:prstGeom prst="rect">
            <a:avLst/>
          </a:prstGeom>
        </p:spPr>
      </p:pic>
      <p:sp>
        <p:nvSpPr>
          <p:cNvPr id="35" name="TextBox 34">
            <a:extLst>
              <a:ext uri="{FF2B5EF4-FFF2-40B4-BE49-F238E27FC236}">
                <a16:creationId xmlns:a16="http://schemas.microsoft.com/office/drawing/2014/main" id="{25BB8FBE-1440-4C15-60B2-0F39EC3573EC}"/>
              </a:ext>
            </a:extLst>
          </p:cNvPr>
          <p:cNvSpPr txBox="1"/>
          <p:nvPr/>
        </p:nvSpPr>
        <p:spPr>
          <a:xfrm>
            <a:off x="29654255" y="5416505"/>
            <a:ext cx="13706096" cy="5418150"/>
          </a:xfrm>
          <a:prstGeom prst="rect">
            <a:avLst/>
          </a:prstGeom>
          <a:noFill/>
        </p:spPr>
        <p:txBody>
          <a:bodyPr wrap="square" rtlCol="0">
            <a:spAutoFit/>
          </a:bodyPr>
          <a:lstStyle/>
          <a:p>
            <a:pPr marL="457200" marR="0" indent="-45720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Calibri" panose="020F0502020204030204" pitchFamily="34" charset="0"/>
              </a:rPr>
              <a:t>Key findings:</a:t>
            </a:r>
          </a:p>
          <a:p>
            <a:pPr marL="342900" marR="0" lvl="0" indent="-342900">
              <a:lnSpc>
                <a:spcPct val="115000"/>
              </a:lnSpc>
              <a:spcAft>
                <a:spcPts val="800"/>
              </a:spcAft>
              <a:buFont typeface="Wingdings" panose="05000000000000000000" pitchFamily="2" charset="2"/>
              <a:buChar char=""/>
              <a:tabLst>
                <a:tab pos="457200" algn="l"/>
              </a:tabLst>
            </a:pPr>
            <a:r>
              <a:rPr lang="en-US" sz="4000" kern="100" dirty="0">
                <a:effectLst/>
                <a:latin typeface="Calibri" panose="020F0502020204030204" pitchFamily="34" charset="0"/>
                <a:ea typeface="Calibri" panose="020F0502020204030204" pitchFamily="34" charset="0"/>
                <a:cs typeface="Calibri" panose="020F0502020204030204" pitchFamily="34" charset="0"/>
              </a:rPr>
              <a:t>A 20% reduction in effective radius caused ~60% reduction in flow</a:t>
            </a:r>
          </a:p>
          <a:p>
            <a:pPr marL="342900" marR="0" lvl="0" indent="-342900">
              <a:lnSpc>
                <a:spcPct val="115000"/>
              </a:lnSpc>
              <a:spcAft>
                <a:spcPts val="800"/>
              </a:spcAft>
              <a:buFont typeface="Wingdings" panose="05000000000000000000" pitchFamily="2" charset="2"/>
              <a:buChar char=""/>
              <a:tabLst>
                <a:tab pos="457200" algn="l"/>
              </a:tabLst>
            </a:pPr>
            <a:r>
              <a:rPr lang="en-US" sz="4000" kern="100" dirty="0">
                <a:effectLst/>
                <a:latin typeface="Calibri" panose="020F0502020204030204" pitchFamily="34" charset="0"/>
                <a:ea typeface="Calibri" panose="020F0502020204030204" pitchFamily="34" charset="0"/>
                <a:cs typeface="Calibri" panose="020F0502020204030204" pitchFamily="34" charset="0"/>
              </a:rPr>
              <a:t>Significant flow loss occurs before full vessel blockage</a:t>
            </a:r>
          </a:p>
          <a:p>
            <a:pPr marL="342900" marR="0" lvl="0" indent="-342900">
              <a:lnSpc>
                <a:spcPct val="115000"/>
              </a:lnSpc>
              <a:spcAft>
                <a:spcPts val="800"/>
              </a:spcAft>
              <a:buFont typeface="Wingdings" panose="05000000000000000000" pitchFamily="2" charset="2"/>
              <a:buChar char=""/>
              <a:tabLst>
                <a:tab pos="457200" algn="l"/>
              </a:tabLst>
            </a:pPr>
            <a:r>
              <a:rPr lang="en-US" sz="4000" kern="100" dirty="0">
                <a:effectLst/>
                <a:latin typeface="Calibri" panose="020F0502020204030204" pitchFamily="34" charset="0"/>
                <a:ea typeface="Calibri" panose="020F0502020204030204" pitchFamily="34" charset="0"/>
                <a:cs typeface="Calibri" panose="020F0502020204030204" pitchFamily="34" charset="0"/>
              </a:rPr>
              <a:t>Partial obstruction from rigid cells can strongly impact circulation</a:t>
            </a:r>
          </a:p>
          <a:p>
            <a:pPr marL="457200" marR="0" indent="-457200">
              <a:lnSpc>
                <a:spcPct val="115000"/>
              </a:lnSpc>
              <a:spcAft>
                <a:spcPts val="800"/>
              </a:spcAft>
              <a:buNone/>
            </a:pP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72EE3969-D4DF-94C7-5FFE-996B1DD1232F}"/>
              </a:ext>
            </a:extLst>
          </p:cNvPr>
          <p:cNvSpPr txBox="1"/>
          <p:nvPr/>
        </p:nvSpPr>
        <p:spPr>
          <a:xfrm>
            <a:off x="16319348" y="13006973"/>
            <a:ext cx="14079399" cy="2862322"/>
          </a:xfrm>
          <a:prstGeom prst="rect">
            <a:avLst/>
          </a:prstGeom>
          <a:noFill/>
        </p:spPr>
        <p:txBody>
          <a:bodyPr wrap="square">
            <a:spAutoFit/>
          </a:bodyPr>
          <a:lstStyle/>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laminar flow in small vessels:</a:t>
            </a:r>
          </a:p>
          <a:p>
            <a:pPr marL="0" marR="0" lvl="0" indent="0" algn="ctr"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Q ∝ r4</a:t>
            </a:r>
          </a:p>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relationship means that small reductions in vessel radius cause very large decreases in blood flow.</a:t>
            </a:r>
          </a:p>
        </p:txBody>
      </p:sp>
      <p:sp>
        <p:nvSpPr>
          <p:cNvPr id="38" name="Rectangle 37">
            <a:extLst>
              <a:ext uri="{FF2B5EF4-FFF2-40B4-BE49-F238E27FC236}">
                <a16:creationId xmlns:a16="http://schemas.microsoft.com/office/drawing/2014/main" id="{0CD2DCEC-AEFC-65C0-4284-1FE0A4FDBECF}"/>
              </a:ext>
            </a:extLst>
          </p:cNvPr>
          <p:cNvSpPr/>
          <p:nvPr/>
        </p:nvSpPr>
        <p:spPr>
          <a:xfrm>
            <a:off x="504233" y="18457853"/>
            <a:ext cx="14857687" cy="11619021"/>
          </a:xfrm>
          <a:prstGeom prst="rect">
            <a:avLst/>
          </a:prstGeom>
          <a:noFill/>
          <a:ln w="38100">
            <a:solidFill>
              <a:srgbClr val="2C1B3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B1E56FE-AA98-293A-CB8B-EFCC7807A8A5}"/>
              </a:ext>
            </a:extLst>
          </p:cNvPr>
          <p:cNvSpPr/>
          <p:nvPr/>
        </p:nvSpPr>
        <p:spPr>
          <a:xfrm>
            <a:off x="4951351" y="17458682"/>
            <a:ext cx="5930783" cy="1961390"/>
          </a:xfrm>
          <a:prstGeom prst="rect">
            <a:avLst/>
          </a:prstGeom>
          <a:solidFill>
            <a:srgbClr val="2C1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FD974AFE-C5F3-656E-C6BD-FEB0C19B253F}"/>
              </a:ext>
            </a:extLst>
          </p:cNvPr>
          <p:cNvSpPr txBox="1"/>
          <p:nvPr/>
        </p:nvSpPr>
        <p:spPr>
          <a:xfrm>
            <a:off x="5252031" y="17749967"/>
            <a:ext cx="5530707" cy="141577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srgbClr val="C1A875"/>
                </a:solidFill>
                <a:effectLst/>
                <a:uLnTx/>
                <a:uFillTx/>
                <a:latin typeface="Cambria" panose="02040503050406030204" pitchFamily="18" charset="0"/>
                <a:ea typeface="Cambria" panose="02040503050406030204" pitchFamily="18" charset="0"/>
                <a:cs typeface="+mn-cs"/>
              </a:rPr>
              <a:t>METHODS</a:t>
            </a:r>
          </a:p>
        </p:txBody>
      </p:sp>
      <p:sp>
        <p:nvSpPr>
          <p:cNvPr id="45" name="TextBox 44">
            <a:extLst>
              <a:ext uri="{FF2B5EF4-FFF2-40B4-BE49-F238E27FC236}">
                <a16:creationId xmlns:a16="http://schemas.microsoft.com/office/drawing/2014/main" id="{3778E612-6980-2D8C-D39E-2591DCF12CC2}"/>
              </a:ext>
            </a:extLst>
          </p:cNvPr>
          <p:cNvSpPr txBox="1"/>
          <p:nvPr/>
        </p:nvSpPr>
        <p:spPr>
          <a:xfrm>
            <a:off x="594078" y="19201433"/>
            <a:ext cx="14645330" cy="10864513"/>
          </a:xfrm>
          <a:prstGeom prst="rect">
            <a:avLst/>
          </a:prstGeom>
          <a:noFill/>
        </p:spPr>
        <p:txBody>
          <a:bodyPr wrap="square" rtlCol="0">
            <a:spAutoFit/>
          </a:bodyPr>
          <a:lstStyle/>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RBC Modeling</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Normal and sickled red blood cell geometries were created using SolidWorks CAD software.</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normal RBC was modeled by drawing a spline representing one half of the biconcave cell profile and revolving it 360° to generate a symmetric three-dimensional solid.</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sickled RBC geometry was created using spline-based sketches guided by reference images to capture the elongated curved shape associated with sickling.</a:t>
            </a:r>
          </a:p>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Capillary Flow Model</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Capillaries were approximated as cylindrical tubes, and flow was assumed to be laminar, which is appropriate for microvascular flow conditions.</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Reduced deformability was modeled as a reduction in effective flow radius, representing the limited space available for plasma flow around a rigid RBC.</a:t>
            </a:r>
          </a:p>
        </p:txBody>
      </p:sp>
      <p:sp>
        <p:nvSpPr>
          <p:cNvPr id="46" name="Rectangle 45">
            <a:extLst>
              <a:ext uri="{FF2B5EF4-FFF2-40B4-BE49-F238E27FC236}">
                <a16:creationId xmlns:a16="http://schemas.microsoft.com/office/drawing/2014/main" id="{A2937DCD-6496-BEAD-6D2A-18AD3E14AA74}"/>
              </a:ext>
            </a:extLst>
          </p:cNvPr>
          <p:cNvSpPr/>
          <p:nvPr/>
        </p:nvSpPr>
        <p:spPr>
          <a:xfrm>
            <a:off x="16048126" y="17289237"/>
            <a:ext cx="13095546" cy="8077457"/>
          </a:xfrm>
          <a:prstGeom prst="rect">
            <a:avLst/>
          </a:prstGeom>
          <a:noFill/>
          <a:ln w="38100">
            <a:solidFill>
              <a:srgbClr val="2C1B3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AFAD9CAC-6061-6D40-4730-CC6E996CEC5F}"/>
              </a:ext>
            </a:extLst>
          </p:cNvPr>
          <p:cNvSpPr txBox="1"/>
          <p:nvPr/>
        </p:nvSpPr>
        <p:spPr>
          <a:xfrm>
            <a:off x="16362104" y="18487566"/>
            <a:ext cx="12745307" cy="7325082"/>
          </a:xfrm>
          <a:prstGeom prst="rect">
            <a:avLst/>
          </a:prstGeom>
          <a:noFill/>
        </p:spPr>
        <p:txBody>
          <a:bodyPr wrap="square" rtlCol="0">
            <a:spAutoFit/>
          </a:bodyPr>
          <a:lstStyle/>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These findings highlight how sensitive microvascular blood flow is to changes in vessel radius.</a:t>
            </a:r>
          </a:p>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Because flow depends on the fourth power of radius, small geometric disruptions caused by rigid RBCs can significantly reduce circulation. This helps explain why reduced RBC deformability in sickle cell disease can strongly affect blood flow even when vessels are not completely blocked. </a:t>
            </a:r>
          </a:p>
          <a:p>
            <a:pPr marL="0" marR="0" lvl="0" indent="0" algn="l" defTabSz="219456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Reduced blood flow also decreases oxygen delivery to surrounding tissues, which may contribute to fatigue, pain, and other complications associated with sickle cell disease.</a:t>
            </a:r>
          </a:p>
          <a:p>
            <a:pPr marL="0" marR="0" lvl="0" indent="0" algn="l" defTabSz="2194560" rtl="0" eaLnBrk="1" fontAlgn="auto" latinLnBrk="0" hangingPunct="1">
              <a:lnSpc>
                <a:spcPct val="100000"/>
              </a:lnSpc>
              <a:spcBef>
                <a:spcPts val="0"/>
              </a:spcBef>
              <a:spcAft>
                <a:spcPts val="12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63F7DDAF-4E0D-8EE7-26D5-BCF35937EFEC}"/>
              </a:ext>
            </a:extLst>
          </p:cNvPr>
          <p:cNvSpPr/>
          <p:nvPr/>
        </p:nvSpPr>
        <p:spPr>
          <a:xfrm>
            <a:off x="18701448" y="16297364"/>
            <a:ext cx="7437849" cy="1961390"/>
          </a:xfrm>
          <a:prstGeom prst="rect">
            <a:avLst/>
          </a:prstGeom>
          <a:solidFill>
            <a:srgbClr val="2C1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28536DF-1D2A-7498-C821-B453D6933FC4}"/>
              </a:ext>
            </a:extLst>
          </p:cNvPr>
          <p:cNvSpPr txBox="1"/>
          <p:nvPr/>
        </p:nvSpPr>
        <p:spPr>
          <a:xfrm>
            <a:off x="18996399" y="16571703"/>
            <a:ext cx="6839200" cy="141577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srgbClr val="C1A875"/>
                </a:solidFill>
                <a:effectLst/>
                <a:uLnTx/>
                <a:uFillTx/>
                <a:latin typeface="Cambria" panose="02040503050406030204" pitchFamily="18" charset="0"/>
                <a:ea typeface="Cambria" panose="02040503050406030204" pitchFamily="18" charset="0"/>
                <a:cs typeface="+mn-cs"/>
              </a:rPr>
              <a:t>DISCUSSION</a:t>
            </a:r>
          </a:p>
        </p:txBody>
      </p:sp>
      <p:sp>
        <p:nvSpPr>
          <p:cNvPr id="50" name="Rectangle 49">
            <a:extLst>
              <a:ext uri="{FF2B5EF4-FFF2-40B4-BE49-F238E27FC236}">
                <a16:creationId xmlns:a16="http://schemas.microsoft.com/office/drawing/2014/main" id="{6D396AD3-E18C-2A47-04BF-5C6E2E14746B}"/>
              </a:ext>
            </a:extLst>
          </p:cNvPr>
          <p:cNvSpPr/>
          <p:nvPr/>
        </p:nvSpPr>
        <p:spPr>
          <a:xfrm>
            <a:off x="29882960" y="17285332"/>
            <a:ext cx="13095547" cy="8077456"/>
          </a:xfrm>
          <a:prstGeom prst="rect">
            <a:avLst/>
          </a:prstGeom>
          <a:noFill/>
          <a:ln w="38100">
            <a:solidFill>
              <a:srgbClr val="2C1B3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117B3E04-76E6-B8D1-C0F1-02938900F4E8}"/>
              </a:ext>
            </a:extLst>
          </p:cNvPr>
          <p:cNvSpPr/>
          <p:nvPr/>
        </p:nvSpPr>
        <p:spPr>
          <a:xfrm>
            <a:off x="32657346" y="16265426"/>
            <a:ext cx="7437849" cy="1961390"/>
          </a:xfrm>
          <a:prstGeom prst="rect">
            <a:avLst/>
          </a:prstGeom>
          <a:solidFill>
            <a:srgbClr val="2C1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FD5DAA9-9028-714A-3A2C-43CB668B9A2B}"/>
              </a:ext>
            </a:extLst>
          </p:cNvPr>
          <p:cNvSpPr txBox="1"/>
          <p:nvPr/>
        </p:nvSpPr>
        <p:spPr>
          <a:xfrm>
            <a:off x="32747466" y="16581795"/>
            <a:ext cx="7115139" cy="141577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srgbClr val="C1A875"/>
                </a:solidFill>
                <a:effectLst/>
                <a:uLnTx/>
                <a:uFillTx/>
                <a:latin typeface="Cambria" panose="02040503050406030204" pitchFamily="18" charset="0"/>
                <a:ea typeface="Cambria" panose="02040503050406030204" pitchFamily="18" charset="0"/>
                <a:cs typeface="+mn-cs"/>
              </a:rPr>
              <a:t>CONCLUSION</a:t>
            </a:r>
          </a:p>
        </p:txBody>
      </p:sp>
      <p:sp>
        <p:nvSpPr>
          <p:cNvPr id="53" name="TextBox 52">
            <a:extLst>
              <a:ext uri="{FF2B5EF4-FFF2-40B4-BE49-F238E27FC236}">
                <a16:creationId xmlns:a16="http://schemas.microsoft.com/office/drawing/2014/main" id="{D5047859-525B-235A-E4C8-299A34F68AB1}"/>
              </a:ext>
            </a:extLst>
          </p:cNvPr>
          <p:cNvSpPr txBox="1"/>
          <p:nvPr/>
        </p:nvSpPr>
        <p:spPr>
          <a:xfrm>
            <a:off x="29882960" y="18784957"/>
            <a:ext cx="12757514" cy="5940088"/>
          </a:xfrm>
          <a:prstGeom prst="rect">
            <a:avLst/>
          </a:prstGeom>
          <a:noFill/>
        </p:spPr>
        <p:txBody>
          <a:bodyPr wrap="square" rtlCol="0">
            <a:spAutoFit/>
          </a:bodyPr>
          <a:lstStyle/>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study demonstrates that microvascular blood flow is highly sensitive to changes in effective vessel radius.</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Even small geometric disruptions caused by rigid RBCs can lead to large reductions in circulation due to the fourth-power relationship described by Poiseuille’s Law.</a:t>
            </a:r>
          </a:p>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These findings suggest that partial obstruction and increased resistance alone may significantly impair oxygen delivery in sickle cell disease, even without complete vessel blockage.</a:t>
            </a:r>
          </a:p>
        </p:txBody>
      </p:sp>
      <p:sp>
        <p:nvSpPr>
          <p:cNvPr id="54" name="Rectangle 53">
            <a:extLst>
              <a:ext uri="{FF2B5EF4-FFF2-40B4-BE49-F238E27FC236}">
                <a16:creationId xmlns:a16="http://schemas.microsoft.com/office/drawing/2014/main" id="{CFC083A7-DA72-93D4-895D-E4DEC029E567}"/>
              </a:ext>
            </a:extLst>
          </p:cNvPr>
          <p:cNvSpPr/>
          <p:nvPr/>
        </p:nvSpPr>
        <p:spPr>
          <a:xfrm>
            <a:off x="15888903" y="26672530"/>
            <a:ext cx="27089604" cy="3404344"/>
          </a:xfrm>
          <a:prstGeom prst="rect">
            <a:avLst/>
          </a:prstGeom>
          <a:noFill/>
          <a:ln w="38100">
            <a:solidFill>
              <a:srgbClr val="2C1B3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kumimoji="0" lang="en-US" sz="86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A2F3F3BA-4471-119F-92D1-76946B90CA05}"/>
              </a:ext>
            </a:extLst>
          </p:cNvPr>
          <p:cNvSpPr/>
          <p:nvPr/>
        </p:nvSpPr>
        <p:spPr>
          <a:xfrm>
            <a:off x="25388486" y="25796681"/>
            <a:ext cx="7437849" cy="1961390"/>
          </a:xfrm>
          <a:prstGeom prst="rect">
            <a:avLst/>
          </a:prstGeom>
          <a:solidFill>
            <a:srgbClr val="2C1B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5834010-70AA-6DC5-B5E2-9B83B50A338C}"/>
              </a:ext>
            </a:extLst>
          </p:cNvPr>
          <p:cNvSpPr txBox="1"/>
          <p:nvPr/>
        </p:nvSpPr>
        <p:spPr>
          <a:xfrm>
            <a:off x="25426489" y="25945959"/>
            <a:ext cx="7115139" cy="1415772"/>
          </a:xfrm>
          <a:prstGeom prst="rect">
            <a:avLst/>
          </a:prstGeom>
          <a:noFill/>
        </p:spPr>
        <p:txBody>
          <a:bodyPr wrap="square" rtlCol="0">
            <a:spAutoFit/>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a:ln>
                  <a:noFill/>
                </a:ln>
                <a:solidFill>
                  <a:srgbClr val="C1A875"/>
                </a:solidFill>
                <a:effectLst/>
                <a:uLnTx/>
                <a:uFillTx/>
                <a:latin typeface="Cambria" panose="02040503050406030204" pitchFamily="18" charset="0"/>
                <a:ea typeface="Cambria" panose="02040503050406030204" pitchFamily="18" charset="0"/>
                <a:cs typeface="+mn-cs"/>
              </a:rPr>
              <a:t>REFERENCES</a:t>
            </a:r>
          </a:p>
        </p:txBody>
      </p:sp>
      <p:sp>
        <p:nvSpPr>
          <p:cNvPr id="59" name="TextBox 58">
            <a:extLst>
              <a:ext uri="{FF2B5EF4-FFF2-40B4-BE49-F238E27FC236}">
                <a16:creationId xmlns:a16="http://schemas.microsoft.com/office/drawing/2014/main" id="{CF747847-F4BC-60D1-8119-0C9F92C7218F}"/>
              </a:ext>
            </a:extLst>
          </p:cNvPr>
          <p:cNvSpPr txBox="1"/>
          <p:nvPr/>
        </p:nvSpPr>
        <p:spPr>
          <a:xfrm>
            <a:off x="16047719" y="27991878"/>
            <a:ext cx="26930787" cy="1323439"/>
          </a:xfrm>
          <a:prstGeom prst="rect">
            <a:avLst/>
          </a:prstGeom>
          <a:noFill/>
        </p:spPr>
        <p:txBody>
          <a:bodyPr wrap="square" rtlCol="0">
            <a:spAutoFit/>
          </a:bodyPr>
          <a:lstStyle/>
          <a:p>
            <a:pPr marL="571500" marR="0" lvl="0" indent="-571500" algn="l" defTabSz="219456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Nader et al., Frontiers in Physiology, 2019</a:t>
            </a:r>
            <a:r>
              <a:rPr lang="en-US" sz="4000" dirty="0">
                <a:solidFill>
                  <a:prstClr val="black"/>
                </a:solidFill>
                <a:latin typeface="Calibri"/>
              </a:rPr>
              <a:t>;</a:t>
            </a:r>
            <a:r>
              <a:rPr kumimoji="0" lang="en-US" sz="4000" b="0" i="0" u="none" strike="noStrike" kern="1200" cap="none" spc="0" normalizeH="0" baseline="0" noProof="0" dirty="0">
                <a:ln>
                  <a:noFill/>
                </a:ln>
                <a:solidFill>
                  <a:prstClr val="black"/>
                </a:solidFill>
                <a:effectLst/>
                <a:uLnTx/>
                <a:uFillTx/>
                <a:latin typeface="Calibri"/>
                <a:ea typeface="+mn-ea"/>
                <a:cs typeface="+mn-cs"/>
              </a:rPr>
              <a:t> Alapan et al., Lab on a Chip, 2016; Sant et al., International Journal of Molecular Sciences, 2023; The Blood Project, 2025</a:t>
            </a:r>
          </a:p>
        </p:txBody>
      </p:sp>
    </p:spTree>
    <p:extLst>
      <p:ext uri="{BB962C8B-B14F-4D97-AF65-F5344CB8AC3E}">
        <p14:creationId xmlns:p14="http://schemas.microsoft.com/office/powerpoint/2010/main" val="2721005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25A89381BE546A64276585C94CC0A" ma:contentTypeVersion="11" ma:contentTypeDescription="Create a new document." ma:contentTypeScope="" ma:versionID="653df6754f23e409460bde09e793d376">
  <xsd:schema xmlns:xsd="http://www.w3.org/2001/XMLSchema" xmlns:xs="http://www.w3.org/2001/XMLSchema" xmlns:p="http://schemas.microsoft.com/office/2006/metadata/properties" xmlns:ns2="e080cbaf-3218-40e2-a5b9-08dbf7600045" xmlns:ns3="e43979d7-feab-4939-91f5-47a36863e5bc" targetNamespace="http://schemas.microsoft.com/office/2006/metadata/properties" ma:root="true" ma:fieldsID="d0018374f7b880cf654c6c417a79b872" ns2:_="" ns3:_="">
    <xsd:import namespace="e080cbaf-3218-40e2-a5b9-08dbf7600045"/>
    <xsd:import namespace="e43979d7-feab-4939-91f5-47a36863e5b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0cbaf-3218-40e2-a5b9-08dbf760004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3979d7-feab-4939-91f5-47a36863e5b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80d435f-3ed9-4f92-a565-457cdf908735}" ma:internalName="TaxCatchAll" ma:showField="CatchAllData" ma:web="e43979d7-feab-4939-91f5-47a36863e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80cbaf-3218-40e2-a5b9-08dbf7600045">
      <Terms xmlns="http://schemas.microsoft.com/office/infopath/2007/PartnerControls"/>
    </lcf76f155ced4ddcb4097134ff3c332f>
    <TaxCatchAll xmlns="e43979d7-feab-4939-91f5-47a36863e5bc" xsi:nil="true"/>
    <ReferenceId xmlns="e080cbaf-3218-40e2-a5b9-08dbf7600045" xsi:nil="true"/>
  </documentManagement>
</p:properties>
</file>

<file path=customXml/itemProps1.xml><?xml version="1.0" encoding="utf-8"?>
<ds:datastoreItem xmlns:ds="http://schemas.openxmlformats.org/officeDocument/2006/customXml" ds:itemID="{E2E936B9-2F43-469B-A371-92F52826F6DB}"/>
</file>

<file path=customXml/itemProps2.xml><?xml version="1.0" encoding="utf-8"?>
<ds:datastoreItem xmlns:ds="http://schemas.openxmlformats.org/officeDocument/2006/customXml" ds:itemID="{C13A23A9-A1F5-454D-8B33-C3E3D0270B1E}"/>
</file>

<file path=customXml/itemProps3.xml><?xml version="1.0" encoding="utf-8"?>
<ds:datastoreItem xmlns:ds="http://schemas.openxmlformats.org/officeDocument/2006/customXml" ds:itemID="{B1168F6B-EB0D-4A72-BB8D-C3608E47EBE5}"/>
</file>

<file path=docProps/app.xml><?xml version="1.0" encoding="utf-8"?>
<Properties xmlns="http://schemas.openxmlformats.org/officeDocument/2006/extended-properties" xmlns:vt="http://schemas.openxmlformats.org/officeDocument/2006/docPropsVTypes">
  <Template>Office Theme</Template>
  <TotalTime>706</TotalTime>
  <Words>591</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Aptos Display</vt:lpstr>
      <vt:lpstr>Arial</vt:lpstr>
      <vt:lpstr>Calibri</vt:lpstr>
      <vt:lpstr>Cambria</vt:lpstr>
      <vt:lpstr>Times New Roman</vt:lpstr>
      <vt:lpstr>Wingdings</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Shaneil Lysight</dc:creator>
  <cp:lastModifiedBy>Shaneil Lysight</cp:lastModifiedBy>
  <cp:revision>5</cp:revision>
  <dcterms:created xsi:type="dcterms:W3CDTF">2026-03-16T02:17:48Z</dcterms:created>
  <dcterms:modified xsi:type="dcterms:W3CDTF">2026-03-17T03:18:50Z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2026-03-16T06:54:47Z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468a8da3-2abd-4e8e-9ea5-fbf1a7e275a1</vt:lpwstr>
  </property>
  <property fmtid="{D5CDD505-2E9C-101B-9397-08002B2CF9AE}" pid="8" name="MSIP_Label_8d321b5f-a4ea-42e4-9273-2f91b9a1a708_ContentBits">
    <vt:lpwstr>0</vt:lpwstr>
  </property>
  <property fmtid="{D5CDD505-2E9C-101B-9397-08002B2CF9AE}" pid="9" name="MSIP_Label_8d321b5f-a4ea-42e4-9273-2f91b9a1a708_Tag">
    <vt:lpwstr>10, 3, 0, 1</vt:lpwstr>
  </property>
  <property fmtid="{D5CDD505-2E9C-101B-9397-08002B2CF9AE}" pid="10" name="ContentTypeId">
    <vt:lpwstr>0x010100D8425A89381BE546A64276585C94CC0A</vt:lpwstr>
  </property>
</Properties>
</file>