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93598" autoAdjust="0"/>
  </p:normalViewPr>
  <p:slideViewPr>
    <p:cSldViewPr snapToGrid="0" snapToObjects="1" showGuides="1">
      <p:cViewPr varScale="1">
        <p:scale>
          <a:sx n="18" d="100"/>
          <a:sy n="18" d="100"/>
        </p:scale>
        <p:origin x="1472" y="116"/>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yn Brannon" userId="c2b00184a104a432" providerId="LiveId" clId="{BEA2238B-021B-4A8C-9E0E-8159A7D1E484}"/>
    <pc:docChg chg="undo redo custSel modSld">
      <pc:chgData name="Morgyn Brannon" userId="c2b00184a104a432" providerId="LiveId" clId="{BEA2238B-021B-4A8C-9E0E-8159A7D1E484}" dt="2026-03-02T20:30:48.996" v="10447" actId="20577"/>
      <pc:docMkLst>
        <pc:docMk/>
      </pc:docMkLst>
      <pc:sldChg chg="addSp delSp modSp mod">
        <pc:chgData name="Morgyn Brannon" userId="c2b00184a104a432" providerId="LiveId" clId="{BEA2238B-021B-4A8C-9E0E-8159A7D1E484}" dt="2026-03-02T20:30:48.996" v="10447" actId="20577"/>
        <pc:sldMkLst>
          <pc:docMk/>
          <pc:sldMk cId="1007224145" sldId="256"/>
        </pc:sldMkLst>
        <pc:spChg chg="add mod">
          <ac:chgData name="Morgyn Brannon" userId="c2b00184a104a432" providerId="LiveId" clId="{BEA2238B-021B-4A8C-9E0E-8159A7D1E484}" dt="2026-02-17T22:39:51.930" v="9006" actId="1076"/>
          <ac:spMkLst>
            <pc:docMk/>
            <pc:sldMk cId="1007224145" sldId="256"/>
            <ac:spMk id="6" creationId="{577B8D40-62B8-2011-E394-8C92EC665365}"/>
          </ac:spMkLst>
        </pc:spChg>
        <pc:spChg chg="add mod">
          <ac:chgData name="Morgyn Brannon" userId="c2b00184a104a432" providerId="LiveId" clId="{BEA2238B-021B-4A8C-9E0E-8159A7D1E484}" dt="2026-02-17T22:37:11.979" v="8988" actId="1076"/>
          <ac:spMkLst>
            <pc:docMk/>
            <pc:sldMk cId="1007224145" sldId="256"/>
            <ac:spMk id="8" creationId="{AD97AA6F-7FCD-133A-1044-E8D1C884C0CB}"/>
          </ac:spMkLst>
        </pc:spChg>
        <pc:spChg chg="mod">
          <ac:chgData name="Morgyn Brannon" userId="c2b00184a104a432" providerId="LiveId" clId="{BEA2238B-021B-4A8C-9E0E-8159A7D1E484}" dt="2026-03-02T20:30:48.996" v="10447" actId="20577"/>
          <ac:spMkLst>
            <pc:docMk/>
            <pc:sldMk cId="1007224145" sldId="256"/>
            <ac:spMk id="10" creationId="{00000000-0000-0000-0000-000000000000}"/>
          </ac:spMkLst>
        </pc:spChg>
        <pc:spChg chg="add mod">
          <ac:chgData name="Morgyn Brannon" userId="c2b00184a104a432" providerId="LiveId" clId="{BEA2238B-021B-4A8C-9E0E-8159A7D1E484}" dt="2026-02-17T22:45:33.646" v="9038" actId="1076"/>
          <ac:spMkLst>
            <pc:docMk/>
            <pc:sldMk cId="1007224145" sldId="256"/>
            <ac:spMk id="12" creationId="{55B30580-F04C-F17C-2FBE-5C2E21FA12CC}"/>
          </ac:spMkLst>
        </pc:spChg>
        <pc:spChg chg="mod">
          <ac:chgData name="Morgyn Brannon" userId="c2b00184a104a432" providerId="LiveId" clId="{BEA2238B-021B-4A8C-9E0E-8159A7D1E484}" dt="2026-02-20T20:36:11.550" v="10339" actId="20577"/>
          <ac:spMkLst>
            <pc:docMk/>
            <pc:sldMk cId="1007224145" sldId="256"/>
            <ac:spMk id="13" creationId="{00000000-0000-0000-0000-000000000000}"/>
          </ac:spMkLst>
        </pc:spChg>
        <pc:spChg chg="mod">
          <ac:chgData name="Morgyn Brannon" userId="c2b00184a104a432" providerId="LiveId" clId="{BEA2238B-021B-4A8C-9E0E-8159A7D1E484}" dt="2026-02-20T20:39:00.994" v="10438" actId="20577"/>
          <ac:spMkLst>
            <pc:docMk/>
            <pc:sldMk cId="1007224145" sldId="256"/>
            <ac:spMk id="17" creationId="{00000000-0000-0000-0000-000000000000}"/>
          </ac:spMkLst>
        </pc:spChg>
        <pc:spChg chg="add mod">
          <ac:chgData name="Morgyn Brannon" userId="c2b00184a104a432" providerId="LiveId" clId="{BEA2238B-021B-4A8C-9E0E-8159A7D1E484}" dt="2026-02-17T23:01:45.662" v="9578" actId="20577"/>
          <ac:spMkLst>
            <pc:docMk/>
            <pc:sldMk cId="1007224145" sldId="256"/>
            <ac:spMk id="18" creationId="{9D1C4C5C-B5CB-20C6-8000-F40FF66F4668}"/>
          </ac:spMkLst>
        </pc:spChg>
        <pc:spChg chg="mod">
          <ac:chgData name="Morgyn Brannon" userId="c2b00184a104a432" providerId="LiveId" clId="{BEA2238B-021B-4A8C-9E0E-8159A7D1E484}" dt="2026-02-20T20:38:03.378" v="10413" actId="20577"/>
          <ac:spMkLst>
            <pc:docMk/>
            <pc:sldMk cId="1007224145" sldId="256"/>
            <ac:spMk id="21" creationId="{00000000-0000-0000-0000-000000000000}"/>
          </ac:spMkLst>
        </pc:spChg>
        <pc:spChg chg="add del mod">
          <ac:chgData name="Morgyn Brannon" userId="c2b00184a104a432" providerId="LiveId" clId="{BEA2238B-021B-4A8C-9E0E-8159A7D1E484}" dt="2026-02-17T22:34:40.447" v="8977" actId="255"/>
          <ac:spMkLst>
            <pc:docMk/>
            <pc:sldMk cId="1007224145" sldId="256"/>
            <ac:spMk id="23" creationId="{00000000-0000-0000-0000-000000000000}"/>
          </ac:spMkLst>
        </pc:spChg>
        <pc:spChg chg="mod">
          <ac:chgData name="Morgyn Brannon" userId="c2b00184a104a432" providerId="LiveId" clId="{BEA2238B-021B-4A8C-9E0E-8159A7D1E484}" dt="2026-02-20T17:42:30.828" v="10335" actId="1076"/>
          <ac:spMkLst>
            <pc:docMk/>
            <pc:sldMk cId="1007224145" sldId="256"/>
            <ac:spMk id="24" creationId="{00000000-0000-0000-0000-000000000000}"/>
          </ac:spMkLst>
        </pc:spChg>
        <pc:spChg chg="mod">
          <ac:chgData name="Morgyn Brannon" userId="c2b00184a104a432" providerId="LiveId" clId="{BEA2238B-021B-4A8C-9E0E-8159A7D1E484}" dt="2026-02-17T22:40:05.380" v="9007" actId="1076"/>
          <ac:spMkLst>
            <pc:docMk/>
            <pc:sldMk cId="1007224145" sldId="256"/>
            <ac:spMk id="26" creationId="{00000000-0000-0000-0000-000000000000}"/>
          </ac:spMkLst>
        </pc:spChg>
        <pc:spChg chg="mod">
          <ac:chgData name="Morgyn Brannon" userId="c2b00184a104a432" providerId="LiveId" clId="{BEA2238B-021B-4A8C-9E0E-8159A7D1E484}" dt="2026-02-17T22:39:01.874" v="9001" actId="255"/>
          <ac:spMkLst>
            <pc:docMk/>
            <pc:sldMk cId="1007224145" sldId="256"/>
            <ac:spMk id="27" creationId="{00000000-0000-0000-0000-000000000000}"/>
          </ac:spMkLst>
        </pc:spChg>
        <pc:spChg chg="mod">
          <ac:chgData name="Morgyn Brannon" userId="c2b00184a104a432" providerId="LiveId" clId="{BEA2238B-021B-4A8C-9E0E-8159A7D1E484}" dt="2026-02-17T22:40:09.325" v="9008" actId="1076"/>
          <ac:spMkLst>
            <pc:docMk/>
            <pc:sldMk cId="1007224145" sldId="256"/>
            <ac:spMk id="28" creationId="{00000000-0000-0000-0000-000000000000}"/>
          </ac:spMkLst>
        </pc:spChg>
        <pc:spChg chg="mod">
          <ac:chgData name="Morgyn Brannon" userId="c2b00184a104a432" providerId="LiveId" clId="{BEA2238B-021B-4A8C-9E0E-8159A7D1E484}" dt="2026-02-17T22:36:55.055" v="8987" actId="1076"/>
          <ac:spMkLst>
            <pc:docMk/>
            <pc:sldMk cId="1007224145" sldId="256"/>
            <ac:spMk id="29" creationId="{00000000-0000-0000-0000-000000000000}"/>
          </ac:spMkLst>
        </pc:spChg>
        <pc:spChg chg="mod">
          <ac:chgData name="Morgyn Brannon" userId="c2b00184a104a432" providerId="LiveId" clId="{BEA2238B-021B-4A8C-9E0E-8159A7D1E484}" dt="2026-02-20T17:41:57.713" v="10330" actId="20577"/>
          <ac:spMkLst>
            <pc:docMk/>
            <pc:sldMk cId="1007224145" sldId="256"/>
            <ac:spMk id="31" creationId="{00000000-0000-0000-0000-000000000000}"/>
          </ac:spMkLst>
        </pc:spChg>
        <pc:picChg chg="add mod">
          <ac:chgData name="Morgyn Brannon" userId="c2b00184a104a432" providerId="LiveId" clId="{BEA2238B-021B-4A8C-9E0E-8159A7D1E484}" dt="2026-02-17T22:57:12.195" v="9244" actId="1076"/>
          <ac:picMkLst>
            <pc:docMk/>
            <pc:sldMk cId="1007224145" sldId="256"/>
            <ac:picMk id="20" creationId="{7BCA428E-41B7-FFCC-3027-138F82B96B39}"/>
          </ac:picMkLst>
        </pc:picChg>
        <pc:picChg chg="add mod">
          <ac:chgData name="Morgyn Brannon" userId="c2b00184a104a432" providerId="LiveId" clId="{BEA2238B-021B-4A8C-9E0E-8159A7D1E484}" dt="2026-02-20T20:38:33.856" v="10423" actId="1036"/>
          <ac:picMkLst>
            <pc:docMk/>
            <pc:sldMk cId="1007224145" sldId="256"/>
            <ac:picMk id="25" creationId="{8FDFD1E4-3154-7AB7-AE07-8ACEC6541A03}"/>
          </ac:picMkLst>
        </pc:picChg>
        <pc:picChg chg="add mod">
          <ac:chgData name="Morgyn Brannon" userId="c2b00184a104a432" providerId="LiveId" clId="{BEA2238B-021B-4A8C-9E0E-8159A7D1E484}" dt="2026-02-17T22:39:13.129" v="9002" actId="1076"/>
          <ac:picMkLst>
            <pc:docMk/>
            <pc:sldMk cId="1007224145" sldId="256"/>
            <ac:picMk id="1030" creationId="{FF9547EB-9C33-DCB5-D62D-2B8EC0E0BE2C}"/>
          </ac:picMkLst>
        </pc:picChg>
        <pc:picChg chg="add mod">
          <ac:chgData name="Morgyn Brannon" userId="c2b00184a104a432" providerId="LiveId" clId="{BEA2238B-021B-4A8C-9E0E-8159A7D1E484}" dt="2026-02-17T22:40:15.906" v="9010" actId="1076"/>
          <ac:picMkLst>
            <pc:docMk/>
            <pc:sldMk cId="1007224145" sldId="256"/>
            <ac:picMk id="1032" creationId="{B223D335-A858-8501-8E6F-1B03A537DEF8}"/>
          </ac:picMkLst>
        </pc:picChg>
      </pc:sldChg>
    </pc:docChg>
  </pc:docChgLst>
  <pc:docChgLst>
    <pc:chgData name="Suzanne Melton" userId="S::scmelton@wcu.edu::e3bf1800-b6f1-46dd-936f-56558c272c1b" providerId="AD" clId="Web-{6987A62E-04A2-40BC-82AC-11C490E07AF2}"/>
    <pc:docChg chg="mod">
      <pc:chgData name="Suzanne Melton" userId="S::scmelton@wcu.edu::e3bf1800-b6f1-46dd-936f-56558c272c1b" providerId="AD" clId="Web-{6987A62E-04A2-40BC-82AC-11C490E07AF2}" dt="2026-03-18T19:12:48.591" v="0" actId="33475"/>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3/18/2026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emf"/><Relationship Id="rId7" Type="http://schemas.openxmlformats.org/officeDocument/2006/relationships/hyperlink" Target="https://www.npr.org/2025/09/06/nx-s1-5529288/brokeback-mountain-20-years-old"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nevadahumanities.org/blog/2020/6/17/rainbow-rodeo-reno-and-the-gay-rodeo-movement" TargetMode="External"/><Relationship Id="rId11" Type="http://schemas.openxmlformats.org/officeDocument/2006/relationships/image" Target="../media/image6.jpeg"/><Relationship Id="rId5" Type="http://schemas.openxmlformats.org/officeDocument/2006/relationships/hyperlink" Target="https://www.johnwayne.com/journal/news/2019-7-2-john-wayne-grit-series/" TargetMode="External"/><Relationship Id="rId10" Type="http://schemas.openxmlformats.org/officeDocument/2006/relationships/image" Target="../media/image5.jpeg"/><Relationship Id="rId4" Type="http://schemas.openxmlformats.org/officeDocument/2006/relationships/hyperlink" Target="https://www.blackmusicproject.com/exhibit/the-black-history-of-cowboys-and-cowboy-music" TargetMode="Externa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43891200" cy="5156879"/>
          </a:xfrm>
          <a:prstGeom prst="rect">
            <a:avLst/>
          </a:prstGeom>
        </p:spPr>
      </p:pic>
      <p:pic>
        <p:nvPicPr>
          <p:cNvPr id="5" name="Picture 4"/>
          <p:cNvPicPr>
            <a:picLocks noChangeAspect="1"/>
          </p:cNvPicPr>
          <p:nvPr/>
        </p:nvPicPr>
        <p:blipFill>
          <a:blip r:embed="rId3"/>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7200" kern="0" dirty="0">
                <a:solidFill>
                  <a:sysClr val="window" lastClr="FFFFFF"/>
                </a:solidFill>
              </a:rPr>
              <a:t>“There </a:t>
            </a:r>
            <a:r>
              <a:rPr lang="en-US" sz="7200" kern="0" dirty="0" err="1">
                <a:solidFill>
                  <a:sysClr val="window" lastClr="FFFFFF"/>
                </a:solidFill>
              </a:rPr>
              <a:t>Ain’t</a:t>
            </a:r>
            <a:r>
              <a:rPr lang="en-US" sz="7200" kern="0" dirty="0">
                <a:solidFill>
                  <a:sysClr val="window" lastClr="FFFFFF"/>
                </a:solidFill>
              </a:rPr>
              <a:t> No Queer in Cowboy”: Challenging Conservative, Heteronormative Perceptions of Cowboys in American Popular Culture</a:t>
            </a:r>
          </a:p>
        </p:txBody>
      </p:sp>
      <p:sp>
        <p:nvSpPr>
          <p:cNvPr id="10" name="object 3"/>
          <p:cNvSpPr txBox="1"/>
          <p:nvPr/>
        </p:nvSpPr>
        <p:spPr>
          <a:xfrm>
            <a:off x="1377950" y="2902830"/>
            <a:ext cx="32918400" cy="1420893"/>
          </a:xfrm>
          <a:prstGeom prst="rect">
            <a:avLst/>
          </a:prstGeom>
        </p:spPr>
        <p:txBody>
          <a:bodyPr vert="horz" wrap="square" lIns="0" tIns="0" rIns="0" bIns="0" rtlCol="0">
            <a:noAutofit/>
          </a:bodyPr>
          <a:lstStyle/>
          <a:p>
            <a:pPr>
              <a:lnSpc>
                <a:spcPts val="6024"/>
              </a:lnSpc>
            </a:pPr>
            <a:r>
              <a:rPr lang="en-US" sz="5000" spc="-142" dirty="0">
                <a:solidFill>
                  <a:srgbClr val="FFFFFF"/>
                </a:solidFill>
                <a:latin typeface="Arial"/>
                <a:cs typeface="Arial"/>
              </a:rPr>
              <a:t>Kaz Brannon</a:t>
            </a:r>
            <a:endParaRPr sz="5000" dirty="0">
              <a:latin typeface="Arial"/>
              <a:cs typeface="Arial"/>
            </a:endParaRPr>
          </a:p>
          <a:p>
            <a:pPr>
              <a:lnSpc>
                <a:spcPts val="4322"/>
              </a:lnSpc>
            </a:pPr>
            <a:r>
              <a:rPr lang="en-US" sz="3600" i="1" spc="-22" dirty="0">
                <a:solidFill>
                  <a:srgbClr val="C1A775"/>
                </a:solidFill>
                <a:latin typeface="Arial"/>
                <a:cs typeface="Arial"/>
              </a:rPr>
              <a:t>History Department, College of Arts and Sciences</a:t>
            </a:r>
            <a:endParaRPr sz="3600" dirty="0">
              <a:latin typeface="Arial"/>
              <a:cs typeface="Arial"/>
            </a:endParaRPr>
          </a:p>
        </p:txBody>
      </p:sp>
      <p:sp>
        <p:nvSpPr>
          <p:cNvPr id="13" name="object 4"/>
          <p:cNvSpPr txBox="1"/>
          <p:nvPr/>
        </p:nvSpPr>
        <p:spPr>
          <a:xfrm>
            <a:off x="1377950" y="6181344"/>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dirty="0">
                <a:solidFill>
                  <a:srgbClr val="231F20"/>
                </a:solidFill>
                <a:latin typeface="Arial"/>
                <a:cs typeface="Arial"/>
              </a:rPr>
              <a:t>ABSTRACT</a:t>
            </a:r>
          </a:p>
          <a:p>
            <a:pPr marR="11088">
              <a:lnSpc>
                <a:spcPts val="3600"/>
              </a:lnSpc>
              <a:spcAft>
                <a:spcPts val="1600"/>
              </a:spcAft>
            </a:pPr>
            <a:r>
              <a:rPr lang="en-US" sz="2800" spc="22" dirty="0">
                <a:solidFill>
                  <a:srgbClr val="231F20"/>
                </a:solidFill>
                <a:latin typeface="Arial"/>
                <a:cs typeface="Arial"/>
              </a:rPr>
              <a:t>Upon the release of </a:t>
            </a:r>
            <a:r>
              <a:rPr lang="en-US" sz="2800" i="1" spc="22" dirty="0">
                <a:solidFill>
                  <a:srgbClr val="231F20"/>
                </a:solidFill>
                <a:latin typeface="Arial"/>
                <a:cs typeface="Arial"/>
              </a:rPr>
              <a:t>Brokeback Mountain </a:t>
            </a:r>
            <a:r>
              <a:rPr lang="en-US" sz="2800" spc="22" dirty="0">
                <a:solidFill>
                  <a:srgbClr val="231F20"/>
                </a:solidFill>
                <a:latin typeface="Arial"/>
                <a:cs typeface="Arial"/>
              </a:rPr>
              <a:t>in 2005, the film received immense critical acclaim and even won an Academy Award nomination. However, despite being lauded for its portrayal of homosexuality in the 1960s American West, it ultimately did not win an Oscar. Arguably, this decision came about due to what film critic Kenneth Turan called “unspoken fears and unconscious prejudices” among discomforted viewers. Typical responses among general audiences included remarks that the film did not accurately depict cowboy culture, and that cowboy legends such as John Wayne would “be rolling in his grave.” These responses highlight the fundamental issues in the public’s perceptions of American cowboys as white, hyper-masculine, and heterosexual. Historical evidence points out that the American cowboy derives from Mexican </a:t>
            </a:r>
            <a:r>
              <a:rPr lang="en-US" sz="2800" i="1" spc="22" dirty="0">
                <a:solidFill>
                  <a:srgbClr val="231F20"/>
                </a:solidFill>
                <a:latin typeface="Arial"/>
                <a:cs typeface="Arial"/>
              </a:rPr>
              <a:t>vaqueros</a:t>
            </a:r>
            <a:r>
              <a:rPr lang="en-US" sz="2800" spc="22" dirty="0">
                <a:solidFill>
                  <a:srgbClr val="231F20"/>
                </a:solidFill>
                <a:latin typeface="Arial"/>
                <a:cs typeface="Arial"/>
              </a:rPr>
              <a:t>, as well as Spanish, Native American, Black, and Anglo influences which have been amalgamated and whitened into the popular cowboy image of today. The romanticized image of the all-American cowboy as rugged, masculine, and charmingly heterosexual has ben cemented by figures such as Roy Rogers, Gene Autry, and John Wayne, who were in turn claimed and propagated by the conservative, New Right political movement in the mid-20</a:t>
            </a:r>
            <a:r>
              <a:rPr lang="en-US" sz="2800" spc="22" baseline="30000" dirty="0">
                <a:solidFill>
                  <a:srgbClr val="231F20"/>
                </a:solidFill>
                <a:latin typeface="Arial"/>
                <a:cs typeface="Arial"/>
              </a:rPr>
              <a:t>th</a:t>
            </a:r>
            <a:r>
              <a:rPr lang="en-US" sz="2800" spc="22" dirty="0">
                <a:solidFill>
                  <a:srgbClr val="231F20"/>
                </a:solidFill>
                <a:latin typeface="Arial"/>
                <a:cs typeface="Arial"/>
              </a:rPr>
              <a:t> century. These figures deliberately whitewashed and </a:t>
            </a:r>
            <a:r>
              <a:rPr lang="en-US" sz="2800" spc="22" dirty="0" err="1">
                <a:solidFill>
                  <a:srgbClr val="231F20"/>
                </a:solidFill>
                <a:latin typeface="Arial"/>
                <a:cs typeface="Arial"/>
              </a:rPr>
              <a:t>heterosexualized</a:t>
            </a:r>
            <a:r>
              <a:rPr lang="en-US" sz="2800" spc="22" dirty="0">
                <a:solidFill>
                  <a:srgbClr val="231F20"/>
                </a:solidFill>
                <a:latin typeface="Arial"/>
                <a:cs typeface="Arial"/>
              </a:rPr>
              <a:t> cowboy lifestyles, as well as ignored both historical and literary evidence that supports homosexuality and same-sex partnerships in cowboy and Western cultures. This presentation challenges New Right conservative perceptions of the stereotypical American cowboy by examining historical and literary evidence that supports the existence of queer cowboy culture. Additionally, I highlight how the LGBTQIA+ community pushed back against narrow and ahistorical understandings of cowboy culture with an increase in queer cowboy representation starting in the 1960s through avenues such as songs, films, and openly gay rodeos.</a:t>
            </a:r>
          </a:p>
          <a:p>
            <a:pPr marR="11088">
              <a:lnSpc>
                <a:spcPts val="3600"/>
              </a:lnSpc>
              <a:spcAft>
                <a:spcPts val="1600"/>
              </a:spcAft>
            </a:pPr>
            <a:endParaRPr lang="en-US" sz="2800" spc="22" dirty="0">
              <a:solidFill>
                <a:srgbClr val="231F20"/>
              </a:solidFill>
              <a:latin typeface="Arial"/>
              <a:cs typeface="Arial"/>
            </a:endParaRPr>
          </a:p>
          <a:p>
            <a:pPr marR="11088">
              <a:lnSpc>
                <a:spcPts val="3600"/>
              </a:lnSpc>
              <a:spcAft>
                <a:spcPts val="1600"/>
              </a:spcAft>
            </a:pPr>
            <a:endParaRPr lang="en-US" sz="2800" spc="22" dirty="0">
              <a:solidFill>
                <a:srgbClr val="231F20"/>
              </a:solidFill>
              <a:latin typeface="Arial"/>
              <a:cs typeface="Arial"/>
            </a:endParaRPr>
          </a:p>
        </p:txBody>
      </p:sp>
      <p:sp>
        <p:nvSpPr>
          <p:cNvPr id="14" name="object 140"/>
          <p:cNvSpPr/>
          <p:nvPr/>
        </p:nvSpPr>
        <p:spPr>
          <a:xfrm>
            <a:off x="1130934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2007851" y="15181491"/>
            <a:ext cx="9253728" cy="4213939"/>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COWBOYS IN AMERICAN POP CULTURE</a:t>
            </a:r>
          </a:p>
          <a:p>
            <a:pPr marR="11088">
              <a:lnSpc>
                <a:spcPts val="3600"/>
              </a:lnSpc>
              <a:spcAft>
                <a:spcPts val="1600"/>
              </a:spcAft>
            </a:pPr>
            <a:r>
              <a:rPr lang="en-US" sz="2800" spc="22" dirty="0">
                <a:solidFill>
                  <a:srgbClr val="231F20"/>
                </a:solidFill>
                <a:latin typeface="Arial"/>
                <a:cs typeface="Arial"/>
              </a:rPr>
              <a:t>“The cowboy in various guises is popularly accepted by Americans as a symbol, indicative of his stature as myth. He represents rugged individualism in beer commercials, unadorned masculinity in cigarette advertising, and ultimate heroism in fiction and film.”</a:t>
            </a:r>
          </a:p>
          <a:p>
            <a:pPr marR="11088" algn="r">
              <a:lnSpc>
                <a:spcPts val="3600"/>
              </a:lnSpc>
              <a:spcAft>
                <a:spcPts val="1600"/>
              </a:spcAft>
            </a:pPr>
            <a:r>
              <a:rPr lang="en-US" sz="2800" spc="22" dirty="0">
                <a:solidFill>
                  <a:srgbClr val="231F20"/>
                </a:solidFill>
                <a:latin typeface="Arial"/>
                <a:cs typeface="Arial"/>
              </a:rPr>
              <a:t>--William Savage, </a:t>
            </a:r>
            <a:r>
              <a:rPr lang="en-US" sz="2800" i="1" spc="22" dirty="0">
                <a:solidFill>
                  <a:srgbClr val="231F20"/>
                </a:solidFill>
                <a:latin typeface="Arial"/>
                <a:cs typeface="Arial"/>
              </a:rPr>
              <a:t>The Cowboy Hero</a:t>
            </a:r>
          </a:p>
          <a:p>
            <a:pPr marR="11088">
              <a:lnSpc>
                <a:spcPts val="3600"/>
              </a:lnSpc>
              <a:spcAft>
                <a:spcPts val="1600"/>
              </a:spcAft>
            </a:pPr>
            <a:r>
              <a:rPr lang="en-US" sz="2800" dirty="0">
                <a:solidFill>
                  <a:srgbClr val="000000"/>
                </a:solidFill>
                <a:latin typeface="Arial"/>
                <a:cs typeface="Arial"/>
              </a:rPr>
              <a:t>John Wayne, aka “the Duke,” often portrayed individualistic, common sense, gunslinging cowboys who represented a type of hypermasculinity embraced by many traditional conservatives in the mid-20</a:t>
            </a:r>
            <a:r>
              <a:rPr lang="en-US" sz="2800" baseline="30000" dirty="0">
                <a:solidFill>
                  <a:srgbClr val="000000"/>
                </a:solidFill>
                <a:latin typeface="Arial"/>
                <a:cs typeface="Arial"/>
              </a:rPr>
              <a:t>th</a:t>
            </a:r>
            <a:r>
              <a:rPr lang="en-US" sz="2800" dirty="0">
                <a:solidFill>
                  <a:srgbClr val="000000"/>
                </a:solidFill>
                <a:latin typeface="Arial"/>
                <a:cs typeface="Arial"/>
              </a:rPr>
              <a:t> century. With “benevolent and all-wise” monolithic characterizations, Wayne embodied a bootstraps Americanism so powerful the basic conceptualizations of all cowboys became “the promise of American in a cowboy suit” (Savage, 24</a:t>
            </a:r>
            <a:r>
              <a:rPr lang="en-US" sz="2800" spc="22" dirty="0">
                <a:solidFill>
                  <a:srgbClr val="231F20"/>
                </a:solidFill>
                <a:latin typeface="Arial"/>
                <a:cs typeface="Arial"/>
              </a:rPr>
              <a:t>).</a:t>
            </a:r>
          </a:p>
        </p:txBody>
      </p:sp>
      <p:sp>
        <p:nvSpPr>
          <p:cNvPr id="24" name="object 58"/>
          <p:cNvSpPr txBox="1"/>
          <p:nvPr/>
        </p:nvSpPr>
        <p:spPr>
          <a:xfrm>
            <a:off x="11933329" y="31075850"/>
            <a:ext cx="9253728" cy="756784"/>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a:cs typeface="Arial"/>
              </a:rPr>
              <a:t>Photo courtesy of John Wayne Enterprises.</a:t>
            </a:r>
            <a:endParaRPr sz="1400" dirty="0">
              <a:latin typeface="Arial"/>
              <a:cs typeface="Arial"/>
            </a:endParaRPr>
          </a:p>
        </p:txBody>
      </p:sp>
      <p:sp>
        <p:nvSpPr>
          <p:cNvPr id="26" name="object 4"/>
          <p:cNvSpPr txBox="1"/>
          <p:nvPr/>
        </p:nvSpPr>
        <p:spPr>
          <a:xfrm>
            <a:off x="22725722" y="13898773"/>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a:solidFill>
                  <a:srgbClr val="231F20"/>
                </a:solidFill>
                <a:latin typeface="Arial"/>
                <a:cs typeface="Arial"/>
              </a:rPr>
              <a:t>“It is a perversion of Westerns. All Western heroes have been portrayed as straight shooters—and that doesn’t just mean hitting a target with a gun.”</a:t>
            </a:r>
          </a:p>
          <a:p>
            <a:pPr algn="r">
              <a:lnSpc>
                <a:spcPts val="4000"/>
              </a:lnSpc>
              <a:spcAft>
                <a:spcPts val="1600"/>
              </a:spcAft>
            </a:pPr>
            <a:r>
              <a:rPr lang="en-US" sz="2800" spc="22" dirty="0">
                <a:solidFill>
                  <a:srgbClr val="231F20"/>
                </a:solidFill>
                <a:latin typeface="Arial"/>
                <a:cs typeface="Arial"/>
              </a:rPr>
              <a:t>--Robert Knight on Marvel Comics’ </a:t>
            </a:r>
            <a:r>
              <a:rPr lang="en-US" sz="2800" i="1" spc="22" dirty="0">
                <a:solidFill>
                  <a:srgbClr val="231F20"/>
                </a:solidFill>
                <a:latin typeface="Arial"/>
                <a:cs typeface="Arial"/>
              </a:rPr>
              <a:t>The Rawhide Kid</a:t>
            </a:r>
            <a:endParaRPr lang="en-US" sz="2800" spc="22" dirty="0">
              <a:solidFill>
                <a:srgbClr val="231F20"/>
              </a:solidFill>
              <a:latin typeface="Arial"/>
              <a:cs typeface="Arial"/>
            </a:endParaRPr>
          </a:p>
          <a:p>
            <a:pPr>
              <a:lnSpc>
                <a:spcPts val="4000"/>
              </a:lnSpc>
              <a:spcAft>
                <a:spcPts val="1600"/>
              </a:spcAft>
            </a:pPr>
            <a:r>
              <a:rPr lang="en-US" sz="2800" spc="22" dirty="0">
                <a:solidFill>
                  <a:srgbClr val="231F20"/>
                </a:solidFill>
                <a:latin typeface="Arial"/>
                <a:cs typeface="Arial"/>
              </a:rPr>
              <a:t>“There </a:t>
            </a:r>
            <a:r>
              <a:rPr lang="en-US" sz="2800" spc="22" dirty="0" err="1">
                <a:solidFill>
                  <a:srgbClr val="231F20"/>
                </a:solidFill>
                <a:latin typeface="Arial"/>
                <a:cs typeface="Arial"/>
              </a:rPr>
              <a:t>ain’t</a:t>
            </a:r>
            <a:r>
              <a:rPr lang="en-US" sz="2800" spc="22" dirty="0">
                <a:solidFill>
                  <a:srgbClr val="231F20"/>
                </a:solidFill>
                <a:latin typeface="Arial"/>
                <a:cs typeface="Arial"/>
              </a:rPr>
              <a:t> no queer in cowboy and I don’t care for anyone suggesting there is.”</a:t>
            </a:r>
          </a:p>
          <a:p>
            <a:pPr algn="r">
              <a:lnSpc>
                <a:spcPts val="4000"/>
              </a:lnSpc>
              <a:spcAft>
                <a:spcPts val="1600"/>
              </a:spcAft>
            </a:pPr>
            <a:r>
              <a:rPr lang="en-US" sz="2800" spc="22" dirty="0">
                <a:solidFill>
                  <a:srgbClr val="231F20"/>
                </a:solidFill>
                <a:latin typeface="Arial"/>
                <a:cs typeface="Arial"/>
              </a:rPr>
              <a:t>--Jim-Bob Zimmerschied, Wyoming cowboy</a:t>
            </a:r>
          </a:p>
        </p:txBody>
      </p:sp>
      <p:sp>
        <p:nvSpPr>
          <p:cNvPr id="27" name="object 107"/>
          <p:cNvSpPr txBox="1"/>
          <p:nvPr/>
        </p:nvSpPr>
        <p:spPr>
          <a:xfrm>
            <a:off x="22996247" y="6218211"/>
            <a:ext cx="9253728" cy="413788"/>
          </a:xfrm>
          <a:prstGeom prst="rect">
            <a:avLst/>
          </a:prstGeom>
        </p:spPr>
        <p:txBody>
          <a:bodyPr vert="horz" wrap="square" lIns="0" tIns="0" rIns="0" bIns="0" rtlCol="0">
            <a:noAutofit/>
          </a:bodyPr>
          <a:lstStyle/>
          <a:p>
            <a:pPr>
              <a:lnSpc>
                <a:spcPts val="3200"/>
              </a:lnSpc>
              <a:spcAft>
                <a:spcPts val="1000"/>
              </a:spcAft>
            </a:pPr>
            <a:r>
              <a:rPr lang="en-US" sz="4000" b="1" spc="22" dirty="0">
                <a:solidFill>
                  <a:srgbClr val="231F20"/>
                </a:solidFill>
                <a:latin typeface="Arial"/>
                <a:cs typeface="Arial"/>
              </a:rPr>
              <a:t>PERCEPTIONS OF QUEER COWBOYS IN MEDIA </a:t>
            </a:r>
            <a:endParaRPr sz="4000" dirty="0">
              <a:latin typeface="Arial"/>
              <a:cs typeface="Arial"/>
            </a:endParaRPr>
          </a:p>
        </p:txBody>
      </p:sp>
      <p:sp>
        <p:nvSpPr>
          <p:cNvPr id="28" name="object 4"/>
          <p:cNvSpPr txBox="1"/>
          <p:nvPr/>
        </p:nvSpPr>
        <p:spPr>
          <a:xfrm>
            <a:off x="22725722" y="18552395"/>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COWBOY CULTURE IS QUEER</a:t>
            </a:r>
          </a:p>
          <a:p>
            <a:pPr marR="11088">
              <a:lnSpc>
                <a:spcPts val="3600"/>
              </a:lnSpc>
              <a:spcAft>
                <a:spcPts val="1600"/>
              </a:spcAft>
            </a:pPr>
            <a:r>
              <a:rPr lang="en-US" sz="2800" spc="22" dirty="0">
                <a:solidFill>
                  <a:srgbClr val="231F20"/>
                </a:solidFill>
                <a:latin typeface="Arial"/>
                <a:cs typeface="Arial"/>
              </a:rPr>
              <a:t>The popular image of the heterosexual, hypermasculine cowboy is not supported in history or in literature. Due to relaxed propriety demands and standards, governance on gender and sexuality was remarkably different in the West than on the East coast. Cowboy relationships between ‘pardners’ often exemplified same-sex desire and frontier life. This desire is reflected in works from Western literary figures such as Badger Clark, Ralph Waldo Emerson, and Henry David Thoreau.</a:t>
            </a:r>
          </a:p>
        </p:txBody>
      </p:sp>
      <p:sp>
        <p:nvSpPr>
          <p:cNvPr id="17" name="object 4"/>
          <p:cNvSpPr txBox="1"/>
          <p:nvPr/>
        </p:nvSpPr>
        <p:spPr>
          <a:xfrm>
            <a:off x="33506138" y="13068532"/>
            <a:ext cx="9253728" cy="100899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CONCLUSIONS</a:t>
            </a:r>
          </a:p>
          <a:p>
            <a:pPr marR="11088">
              <a:lnSpc>
                <a:spcPts val="3600"/>
              </a:lnSpc>
              <a:spcAft>
                <a:spcPts val="1600"/>
              </a:spcAft>
            </a:pPr>
            <a:r>
              <a:rPr lang="en-US" sz="2800" spc="22" dirty="0">
                <a:solidFill>
                  <a:srgbClr val="231F20"/>
                </a:solidFill>
                <a:latin typeface="Arial"/>
                <a:cs typeface="Arial"/>
              </a:rPr>
              <a:t>The public response to </a:t>
            </a:r>
            <a:r>
              <a:rPr lang="en-US" sz="2800" i="1" spc="22" dirty="0">
                <a:solidFill>
                  <a:srgbClr val="231F20"/>
                </a:solidFill>
                <a:latin typeface="Arial"/>
                <a:cs typeface="Arial"/>
              </a:rPr>
              <a:t>Brokeback Mountain</a:t>
            </a:r>
            <a:r>
              <a:rPr lang="en-US" sz="2800" spc="22" dirty="0">
                <a:solidFill>
                  <a:srgbClr val="231F20"/>
                </a:solidFill>
                <a:latin typeface="Arial"/>
                <a:cs typeface="Arial"/>
              </a:rPr>
              <a:t> not only prompted conversations of queerness in cowboy culture but also challenged commonly held perceptions of the  heteronormative cowboy image. When myths are regraded as fact, it not only hurts those whose history is concerned, but it also creates further dissonance between what is real and what is perceived as real. For many conservatives during the New Right era, figures like John Wayne represented an ideal Americanism: straight, white, and hypermasculine. However, this image buried queer cowboy historical and literary narratives popular during the mid- to late-1800s. Though New Right Conservatives gatekept cowboy culture, at the same time the counter-culture movement of the 1960s pushed back and openly mocked the straight-shooter image while upholding cowboy queerness. Homosexuality in cowboy culture was much more prevalent in Western history and popular culture than is perceived in modern-day interpretations, but is frequently overshadowed and robbed </a:t>
            </a:r>
            <a:r>
              <a:rPr lang="en-US" sz="2800" spc="22">
                <a:solidFill>
                  <a:srgbClr val="231F20"/>
                </a:solidFill>
                <a:latin typeface="Arial"/>
                <a:cs typeface="Arial"/>
              </a:rPr>
              <a:t>by heteronormative, </a:t>
            </a:r>
            <a:r>
              <a:rPr lang="en-US" sz="2800" spc="22" dirty="0">
                <a:solidFill>
                  <a:srgbClr val="231F20"/>
                </a:solidFill>
                <a:latin typeface="Arial"/>
                <a:cs typeface="Arial"/>
              </a:rPr>
              <a:t>homophobic myth.</a:t>
            </a:r>
          </a:p>
        </p:txBody>
      </p:sp>
      <p:sp>
        <p:nvSpPr>
          <p:cNvPr id="23" name="object 107"/>
          <p:cNvSpPr txBox="1"/>
          <p:nvPr/>
        </p:nvSpPr>
        <p:spPr>
          <a:xfrm>
            <a:off x="33506138" y="6161710"/>
            <a:ext cx="9253728" cy="940578"/>
          </a:xfrm>
          <a:prstGeom prst="rect">
            <a:avLst/>
          </a:prstGeom>
        </p:spPr>
        <p:txBody>
          <a:bodyPr vert="horz" wrap="square" lIns="0" tIns="0" rIns="0" bIns="0" rtlCol="0">
            <a:noAutofit/>
          </a:bodyPr>
          <a:lstStyle/>
          <a:p>
            <a:pPr>
              <a:lnSpc>
                <a:spcPts val="3200"/>
              </a:lnSpc>
              <a:spcAft>
                <a:spcPts val="1000"/>
              </a:spcAft>
            </a:pPr>
            <a:r>
              <a:rPr lang="en-US" sz="4000" b="1" spc="22" dirty="0">
                <a:solidFill>
                  <a:srgbClr val="231F20"/>
                </a:solidFill>
                <a:latin typeface="Arial"/>
                <a:cs typeface="Arial"/>
              </a:rPr>
              <a:t>RECLAIMING QUEERNESS IN COWBOY CULTURE</a:t>
            </a:r>
          </a:p>
        </p:txBody>
      </p:sp>
      <p:sp>
        <p:nvSpPr>
          <p:cNvPr id="29" name="object 4"/>
          <p:cNvSpPr txBox="1"/>
          <p:nvPr/>
        </p:nvSpPr>
        <p:spPr>
          <a:xfrm>
            <a:off x="33506138" y="7239891"/>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a:solidFill>
                  <a:srgbClr val="231F20"/>
                </a:solidFill>
                <a:latin typeface="Arial"/>
                <a:cs typeface="Arial"/>
              </a:rPr>
              <a:t>From the late 1960s on, the queer community fought back to reclaim cowboys as their own. In some cases, media representation of queer cowboys were meant to mock heterosexual, hypermasculine cowboy imagery in films like </a:t>
            </a:r>
            <a:r>
              <a:rPr lang="en-US" sz="2800" i="1" spc="22" dirty="0">
                <a:solidFill>
                  <a:srgbClr val="231F20"/>
                </a:solidFill>
                <a:latin typeface="Arial"/>
                <a:cs typeface="Arial"/>
              </a:rPr>
              <a:t>Midnight Cowboy </a:t>
            </a:r>
            <a:r>
              <a:rPr lang="en-US" sz="2800" spc="22" dirty="0">
                <a:solidFill>
                  <a:srgbClr val="231F20"/>
                </a:solidFill>
                <a:latin typeface="Arial"/>
                <a:cs typeface="Arial"/>
              </a:rPr>
              <a:t>and </a:t>
            </a:r>
            <a:r>
              <a:rPr lang="en-US" sz="2800" i="1" spc="22" dirty="0">
                <a:solidFill>
                  <a:srgbClr val="231F20"/>
                </a:solidFill>
                <a:latin typeface="Arial"/>
                <a:cs typeface="Arial"/>
              </a:rPr>
              <a:t>Lonesome Cowboys.</a:t>
            </a:r>
            <a:r>
              <a:rPr lang="en-US" sz="2800" spc="22" dirty="0">
                <a:solidFill>
                  <a:srgbClr val="231F20"/>
                </a:solidFill>
                <a:latin typeface="Arial"/>
                <a:cs typeface="Arial"/>
              </a:rPr>
              <a:t> In others, queer cowboy representation was meant to reclaim queer spaces through community and healing such as with</a:t>
            </a:r>
            <a:r>
              <a:rPr lang="en-US" sz="2800" i="1" spc="22" dirty="0">
                <a:solidFill>
                  <a:srgbClr val="231F20"/>
                </a:solidFill>
                <a:latin typeface="Arial"/>
                <a:cs typeface="Arial"/>
              </a:rPr>
              <a:t> </a:t>
            </a:r>
            <a:r>
              <a:rPr lang="en-US" sz="2800" spc="22" dirty="0">
                <a:solidFill>
                  <a:srgbClr val="231F20"/>
                </a:solidFill>
                <a:latin typeface="Arial"/>
                <a:cs typeface="Arial"/>
              </a:rPr>
              <a:t>Rainbow Riders and Willie Nelson’s cover of the song “Cowboys  Are Frequently, Secretly Fond of Each Other.” </a:t>
            </a:r>
          </a:p>
        </p:txBody>
      </p:sp>
      <p:sp>
        <p:nvSpPr>
          <p:cNvPr id="31" name="object 4"/>
          <p:cNvSpPr txBox="1"/>
          <p:nvPr/>
        </p:nvSpPr>
        <p:spPr>
          <a:xfrm>
            <a:off x="33506138" y="23160172"/>
            <a:ext cx="9253728" cy="610837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a:cs typeface="Arial"/>
              </a:rPr>
              <a:t>References</a:t>
            </a:r>
          </a:p>
          <a:p>
            <a:pPr marL="342900" indent="-342900">
              <a:lnSpc>
                <a:spcPts val="2200"/>
              </a:lnSpc>
              <a:spcAft>
                <a:spcPts val="1000"/>
              </a:spcAft>
              <a:buAutoNum type="arabicPeriod"/>
            </a:pPr>
            <a:r>
              <a:rPr lang="en-US" sz="1800" dirty="0">
                <a:solidFill>
                  <a:srgbClr val="000000"/>
                </a:solidFill>
                <a:latin typeface="Arial" panose="020B0604020202020204" pitchFamily="34" charset="0"/>
                <a:cs typeface="Arial" panose="020B0604020202020204" pitchFamily="34" charset="0"/>
              </a:rPr>
              <a:t>Bronski, Michael. </a:t>
            </a:r>
            <a:r>
              <a:rPr lang="en-US" sz="1800" i="1" dirty="0">
                <a:latin typeface="Arial" panose="020B0604020202020204" pitchFamily="34" charset="0"/>
                <a:cs typeface="Arial" panose="020B0604020202020204" pitchFamily="34" charset="0"/>
              </a:rPr>
              <a:t>A Queer History of the United States.</a:t>
            </a:r>
            <a:r>
              <a:rPr lang="en-US" sz="1800" dirty="0">
                <a:latin typeface="Arial" panose="020B0604020202020204" pitchFamily="34" charset="0"/>
                <a:cs typeface="Arial" panose="020B0604020202020204" pitchFamily="34" charset="0"/>
              </a:rPr>
              <a:t> Beacon Press, 2011.</a:t>
            </a:r>
          </a:p>
          <a:p>
            <a:pPr marL="342900" indent="-342900">
              <a:lnSpc>
                <a:spcPts val="2200"/>
              </a:lnSpc>
              <a:spcAft>
                <a:spcPts val="1000"/>
              </a:spcAft>
              <a:buAutoNum type="arabicPeriod"/>
            </a:pPr>
            <a:r>
              <a:rPr lang="en-US" sz="1800" dirty="0">
                <a:solidFill>
                  <a:srgbClr val="000000"/>
                </a:solidFill>
                <a:latin typeface="Arial" panose="020B0604020202020204" pitchFamily="34" charset="0"/>
                <a:cs typeface="Arial" panose="020B0604020202020204" pitchFamily="34" charset="0"/>
              </a:rPr>
              <a:t>Fuller, Marc, Christopher Fuller, and Alyssa Harris. </a:t>
            </a:r>
            <a:r>
              <a:rPr lang="en-US" sz="1800" i="1" dirty="0">
                <a:solidFill>
                  <a:srgbClr val="000000"/>
                </a:solidFill>
                <a:latin typeface="Arial" panose="020B0604020202020204" pitchFamily="34" charset="0"/>
                <a:cs typeface="Arial" panose="020B0604020202020204" pitchFamily="34" charset="0"/>
              </a:rPr>
              <a:t>Ute Dick Charlie and Black cowboy John Tyler. </a:t>
            </a:r>
            <a:r>
              <a:rPr lang="en-US" sz="1800" dirty="0">
                <a:solidFill>
                  <a:srgbClr val="000000"/>
                </a:solidFill>
                <a:latin typeface="Arial" panose="020B0604020202020204" pitchFamily="34" charset="0"/>
                <a:cs typeface="Arial" panose="020B0604020202020204" pitchFamily="34" charset="0"/>
              </a:rPr>
              <a:t>Digital image. </a:t>
            </a:r>
            <a:r>
              <a:rPr lang="en-US" sz="1800" i="1" dirty="0">
                <a:solidFill>
                  <a:srgbClr val="000000"/>
                </a:solidFill>
                <a:latin typeface="Arial" panose="020B0604020202020204" pitchFamily="34" charset="0"/>
                <a:cs typeface="Arial" panose="020B0604020202020204" pitchFamily="34" charset="0"/>
              </a:rPr>
              <a:t>Black Music Project. </a:t>
            </a:r>
            <a:r>
              <a:rPr lang="en-US" sz="1800" dirty="0">
                <a:solidFill>
                  <a:srgbClr val="000000"/>
                </a:solidFill>
                <a:latin typeface="Arial" panose="020B0604020202020204" pitchFamily="34" charset="0"/>
                <a:cs typeface="Arial" panose="020B0604020202020204" pitchFamily="34" charset="0"/>
              </a:rPr>
              <a:t>2023. </a:t>
            </a:r>
            <a:r>
              <a:rPr lang="en-US" sz="1800" dirty="0">
                <a:solidFill>
                  <a:srgbClr val="000000"/>
                </a:solidFill>
                <a:latin typeface="Arial"/>
                <a:cs typeface="Arial"/>
                <a:hlinkClick r:id="rId4"/>
              </a:rPr>
              <a:t>https://www.blackmusicproject.com/exhibit/the-black-history-of-cowboys-and-cowboy-music</a:t>
            </a:r>
            <a:r>
              <a:rPr lang="en-US" sz="1800" i="1" dirty="0">
                <a:solidFill>
                  <a:srgbClr val="000000"/>
                </a:solidFill>
                <a:latin typeface="Arial"/>
                <a:cs typeface="Arial"/>
              </a:rPr>
              <a:t>.</a:t>
            </a:r>
          </a:p>
          <a:p>
            <a:pPr marL="342900" indent="-342900">
              <a:lnSpc>
                <a:spcPts val="2200"/>
              </a:lnSpc>
              <a:spcAft>
                <a:spcPts val="1000"/>
              </a:spcAft>
              <a:buAutoNum type="arabicPeriod"/>
            </a:pPr>
            <a:r>
              <a:rPr lang="en-US" sz="1800" dirty="0">
                <a:solidFill>
                  <a:srgbClr val="000000"/>
                </a:solidFill>
                <a:latin typeface="Arial"/>
                <a:cs typeface="Arial"/>
              </a:rPr>
              <a:t>John Wayne Enterprises. </a:t>
            </a:r>
            <a:r>
              <a:rPr lang="en-US" sz="1800" i="1" dirty="0">
                <a:solidFill>
                  <a:srgbClr val="000000"/>
                </a:solidFill>
                <a:latin typeface="Arial"/>
                <a:cs typeface="Arial"/>
              </a:rPr>
              <a:t>John Wayne with his signature eye patch on the set of </a:t>
            </a:r>
            <a:r>
              <a:rPr lang="en-US" sz="1800" dirty="0">
                <a:solidFill>
                  <a:srgbClr val="000000"/>
                </a:solidFill>
                <a:latin typeface="Arial"/>
                <a:cs typeface="Arial"/>
              </a:rPr>
              <a:t>True Grit</a:t>
            </a:r>
            <a:r>
              <a:rPr lang="en-US" sz="1800" i="1" dirty="0">
                <a:solidFill>
                  <a:srgbClr val="000000"/>
                </a:solidFill>
                <a:latin typeface="Arial"/>
                <a:cs typeface="Arial"/>
              </a:rPr>
              <a:t> in Ridgway, Colorado.</a:t>
            </a:r>
            <a:r>
              <a:rPr lang="en-US" sz="1800" dirty="0">
                <a:solidFill>
                  <a:srgbClr val="000000"/>
                </a:solidFill>
                <a:latin typeface="Arial"/>
                <a:cs typeface="Arial"/>
              </a:rPr>
              <a:t> Digital image. </a:t>
            </a:r>
            <a:r>
              <a:rPr lang="en-US" sz="1800" dirty="0">
                <a:solidFill>
                  <a:srgbClr val="000000"/>
                </a:solidFill>
                <a:latin typeface="Arial"/>
                <a:cs typeface="Arial"/>
                <a:hlinkClick r:id="rId5"/>
              </a:rPr>
              <a:t>https://www.johnwayne.com/journal/news/2019-7-2-john-wayne-grit-series/</a:t>
            </a:r>
            <a:r>
              <a:rPr lang="en-US" sz="1800" dirty="0">
                <a:solidFill>
                  <a:srgbClr val="000000"/>
                </a:solidFill>
                <a:latin typeface="Arial"/>
                <a:cs typeface="Arial"/>
              </a:rPr>
              <a:t>. </a:t>
            </a:r>
            <a:endParaRPr lang="en-US" sz="1800" dirty="0">
              <a:solidFill>
                <a:srgbClr val="000000"/>
              </a:solidFill>
              <a:latin typeface="Arial" panose="020B0604020202020204" pitchFamily="34" charset="0"/>
              <a:cs typeface="Arial" panose="020B0604020202020204" pitchFamily="34" charset="0"/>
            </a:endParaRPr>
          </a:p>
          <a:p>
            <a:pPr marL="342900" indent="-342900">
              <a:lnSpc>
                <a:spcPts val="2200"/>
              </a:lnSpc>
              <a:spcAft>
                <a:spcPts val="1000"/>
              </a:spcAft>
              <a:buAutoNum type="arabicPeriod" startAt="4"/>
            </a:pPr>
            <a:r>
              <a:rPr lang="en-US" sz="1800" dirty="0" err="1">
                <a:solidFill>
                  <a:srgbClr val="000000"/>
                </a:solidFill>
                <a:latin typeface="Arial" panose="020B0604020202020204" pitchFamily="34" charset="0"/>
                <a:cs typeface="Arial" panose="020B0604020202020204" pitchFamily="34" charset="0"/>
              </a:rPr>
              <a:t>Liebrand</a:t>
            </a:r>
            <a:r>
              <a:rPr lang="en-US" sz="1800" dirty="0">
                <a:solidFill>
                  <a:srgbClr val="000000"/>
                </a:solidFill>
                <a:latin typeface="Arial" panose="020B0604020202020204" pitchFamily="34" charset="0"/>
                <a:cs typeface="Arial" panose="020B0604020202020204" pitchFamily="34" charset="0"/>
              </a:rPr>
              <a:t>, Claudia. </a:t>
            </a:r>
            <a:r>
              <a:rPr lang="en-US" sz="1800" dirty="0">
                <a:latin typeface="Arial" panose="020B0604020202020204" pitchFamily="34" charset="0"/>
                <a:cs typeface="Arial" panose="020B0604020202020204" pitchFamily="34" charset="0"/>
              </a:rPr>
              <a:t>“’John Wayne wouldn’t like gay cowboys’: Ang Lee’s Western Brokeback Mountain and the genre tradition.” Queer Lecture series. Proceedings of the 25</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International Conference on Literature and Psychanalysis, October 2008.</a:t>
            </a:r>
            <a:endParaRPr lang="en-US" sz="1800" dirty="0">
              <a:solidFill>
                <a:srgbClr val="000000"/>
              </a:solidFill>
              <a:latin typeface="Arial" panose="020B0604020202020204" pitchFamily="34" charset="0"/>
              <a:cs typeface="Arial" panose="020B0604020202020204" pitchFamily="34" charset="0"/>
            </a:endParaRPr>
          </a:p>
          <a:p>
            <a:pPr marL="342900" indent="-342900">
              <a:lnSpc>
                <a:spcPts val="2200"/>
              </a:lnSpc>
              <a:spcAft>
                <a:spcPts val="1000"/>
              </a:spcAft>
              <a:buAutoNum type="arabicPeriod" startAt="5"/>
            </a:pPr>
            <a:r>
              <a:rPr lang="en-US" sz="1800" dirty="0">
                <a:solidFill>
                  <a:srgbClr val="000000"/>
                </a:solidFill>
                <a:latin typeface="Arial" panose="020B0604020202020204" pitchFamily="34" charset="0"/>
                <a:cs typeface="Arial" panose="020B0604020202020204" pitchFamily="34" charset="0"/>
              </a:rPr>
              <a:t>Packard, Chris. </a:t>
            </a:r>
            <a:r>
              <a:rPr lang="en-US" sz="1800" i="1" dirty="0">
                <a:latin typeface="Arial" panose="020B0604020202020204" pitchFamily="34" charset="0"/>
                <a:cs typeface="Arial" panose="020B0604020202020204" pitchFamily="34" charset="0"/>
              </a:rPr>
              <a:t>Queer Cowboys.</a:t>
            </a:r>
            <a:r>
              <a:rPr lang="en-US" sz="1800" dirty="0">
                <a:latin typeface="Arial" panose="020B0604020202020204" pitchFamily="34" charset="0"/>
                <a:cs typeface="Arial" panose="020B0604020202020204" pitchFamily="34" charset="0"/>
              </a:rPr>
              <a:t> Palgrave Macmillan, 2005.</a:t>
            </a:r>
          </a:p>
          <a:p>
            <a:pPr marL="342900" indent="-342900">
              <a:lnSpc>
                <a:spcPts val="2200"/>
              </a:lnSpc>
              <a:spcAft>
                <a:spcPts val="1000"/>
              </a:spcAft>
              <a:buAutoNum type="arabicPeriod" startAt="5"/>
            </a:pPr>
            <a:r>
              <a:rPr lang="en-US" sz="1800" dirty="0" err="1">
                <a:solidFill>
                  <a:srgbClr val="000000"/>
                </a:solidFill>
                <a:latin typeface="Arial" panose="020B0604020202020204" pitchFamily="34" charset="0"/>
                <a:cs typeface="Arial" panose="020B0604020202020204" pitchFamily="34" charset="0"/>
              </a:rPr>
              <a:t>Sauvegeau</a:t>
            </a:r>
            <a:r>
              <a:rPr lang="en-US" sz="1800" dirty="0">
                <a:solidFill>
                  <a:srgbClr val="000000"/>
                </a:solidFill>
                <a:latin typeface="Arial" panose="020B0604020202020204" pitchFamily="34" charset="0"/>
                <a:cs typeface="Arial" panose="020B0604020202020204" pitchFamily="34" charset="0"/>
              </a:rPr>
              <a:t>, Carly. </a:t>
            </a:r>
            <a:r>
              <a:rPr lang="en-US" sz="1800" dirty="0">
                <a:solidFill>
                  <a:srgbClr val="000000"/>
                </a:solidFill>
                <a:latin typeface="Arial"/>
                <a:cs typeface="Arial"/>
              </a:rPr>
              <a:t>“Rainbow Rodeo: Reno and the Gay Rodeo Movement.” Nevada Humanities. June 18, 2020. </a:t>
            </a:r>
            <a:r>
              <a:rPr lang="en-US" sz="1800" dirty="0">
                <a:solidFill>
                  <a:srgbClr val="000000"/>
                </a:solidFill>
                <a:latin typeface="Arial"/>
                <a:cs typeface="Arial"/>
                <a:hlinkClick r:id="rId6"/>
              </a:rPr>
              <a:t>https://www.nevadahumanities.org/blog/2020/6/17/rainbow-rodeo-reno-and-the-gay-rodeo-movement</a:t>
            </a:r>
            <a:r>
              <a:rPr lang="en-US" sz="1800" dirty="0">
                <a:solidFill>
                  <a:srgbClr val="000000"/>
                </a:solidFill>
                <a:latin typeface="Arial"/>
                <a:cs typeface="Arial"/>
              </a:rPr>
              <a:t>.</a:t>
            </a:r>
            <a:r>
              <a:rPr lang="en-US" sz="1800" dirty="0">
                <a:solidFill>
                  <a:srgbClr val="000000"/>
                </a:solidFill>
                <a:latin typeface="Arial" panose="020B0604020202020204" pitchFamily="34" charset="0"/>
                <a:cs typeface="Arial" panose="020B0604020202020204" pitchFamily="34" charset="0"/>
              </a:rPr>
              <a:t> </a:t>
            </a:r>
          </a:p>
          <a:p>
            <a:pPr marL="342900" indent="-342900">
              <a:lnSpc>
                <a:spcPts val="2200"/>
              </a:lnSpc>
              <a:spcAft>
                <a:spcPts val="1000"/>
              </a:spcAft>
              <a:buAutoNum type="arabicPeriod" startAt="5"/>
            </a:pPr>
            <a:r>
              <a:rPr lang="en-US" sz="1800" dirty="0">
                <a:solidFill>
                  <a:srgbClr val="000000"/>
                </a:solidFill>
                <a:latin typeface="Arial" panose="020B0604020202020204" pitchFamily="34" charset="0"/>
                <a:cs typeface="Arial" panose="020B0604020202020204" pitchFamily="34" charset="0"/>
              </a:rPr>
              <a:t>Savage, William W. </a:t>
            </a:r>
            <a:r>
              <a:rPr lang="en-US" sz="1800" i="1" dirty="0">
                <a:latin typeface="Arial" panose="020B0604020202020204" pitchFamily="34" charset="0"/>
                <a:cs typeface="Arial" panose="020B0604020202020204" pitchFamily="34" charset="0"/>
              </a:rPr>
              <a:t>The Cowboy Hero: His Image in American History and Culture. </a:t>
            </a:r>
            <a:r>
              <a:rPr lang="en-US" sz="1800" dirty="0">
                <a:latin typeface="Arial" panose="020B0604020202020204" pitchFamily="34" charset="0"/>
                <a:cs typeface="Arial" panose="020B0604020202020204" pitchFamily="34" charset="0"/>
              </a:rPr>
              <a:t>1</a:t>
            </a:r>
            <a:r>
              <a:rPr lang="en-US" sz="1800" baseline="30000" dirty="0">
                <a:latin typeface="Arial" panose="020B0604020202020204" pitchFamily="34" charset="0"/>
                <a:cs typeface="Arial" panose="020B0604020202020204" pitchFamily="34" charset="0"/>
              </a:rPr>
              <a:t>st</a:t>
            </a:r>
            <a:r>
              <a:rPr lang="en-US" sz="1800" dirty="0">
                <a:latin typeface="Arial" panose="020B0604020202020204" pitchFamily="34" charset="0"/>
                <a:cs typeface="Arial" panose="020B0604020202020204" pitchFamily="34" charset="0"/>
              </a:rPr>
              <a:t> ed. University of Oklahoma Press, 1979.</a:t>
            </a:r>
          </a:p>
          <a:p>
            <a:pPr marL="342900" indent="-342900">
              <a:lnSpc>
                <a:spcPts val="2200"/>
              </a:lnSpc>
              <a:spcAft>
                <a:spcPts val="1000"/>
              </a:spcAft>
              <a:buAutoNum type="arabicPeriod" startAt="5"/>
            </a:pPr>
            <a:r>
              <a:rPr lang="en-US" sz="1800" dirty="0">
                <a:solidFill>
                  <a:srgbClr val="000000"/>
                </a:solidFill>
                <a:latin typeface="Arial"/>
                <a:cs typeface="Arial"/>
              </a:rPr>
              <a:t>Weldon, Glen. “20 years later, is it time to quit ‘Brokeback Mountain’?” NPR. September 6, 2025. </a:t>
            </a:r>
            <a:r>
              <a:rPr lang="en-US" sz="1800" dirty="0">
                <a:solidFill>
                  <a:srgbClr val="000000"/>
                </a:solidFill>
                <a:latin typeface="Arial"/>
                <a:cs typeface="Arial"/>
                <a:hlinkClick r:id="rId7"/>
              </a:rPr>
              <a:t>https://www.npr.org/2025/09/06/nx-s1-5529288/brokeback-mountain-20-years-old</a:t>
            </a:r>
            <a:r>
              <a:rPr lang="en-US" sz="1800" dirty="0">
                <a:solidFill>
                  <a:srgbClr val="000000"/>
                </a:solidFill>
                <a:latin typeface="Arial"/>
                <a:cs typeface="Arial"/>
              </a:rPr>
              <a:t>.</a:t>
            </a:r>
            <a:endParaRPr lang="en-US" sz="1800" dirty="0">
              <a:solidFill>
                <a:srgbClr val="000000"/>
              </a:solidFill>
              <a:latin typeface="Arial" panose="020B0604020202020204" pitchFamily="34" charset="0"/>
              <a:cs typeface="Arial" panose="020B0604020202020204" pitchFamily="34" charset="0"/>
            </a:endParaRPr>
          </a:p>
          <a:p>
            <a:pPr marL="274320" indent="-274320">
              <a:lnSpc>
                <a:spcPts val="2200"/>
              </a:lnSpc>
              <a:spcAft>
                <a:spcPts val="1000"/>
              </a:spcAft>
            </a:pPr>
            <a:endParaRPr lang="en-US" sz="2800" b="1" dirty="0">
              <a:solidFill>
                <a:srgbClr val="000000"/>
              </a:solidFill>
              <a:latin typeface="Arial"/>
              <a:cs typeface="Arial"/>
            </a:endParaRPr>
          </a:p>
          <a:p>
            <a:pPr>
              <a:lnSpc>
                <a:spcPts val="3360"/>
              </a:lnSpc>
              <a:spcAft>
                <a:spcPts val="1000"/>
              </a:spcAft>
            </a:pPr>
            <a:r>
              <a:rPr lang="en-US" sz="2800" b="1" dirty="0">
                <a:solidFill>
                  <a:srgbClr val="000000"/>
                </a:solidFill>
                <a:latin typeface="Arial"/>
                <a:cs typeface="Arial"/>
              </a:rPr>
              <a:t>Acknowledgements</a:t>
            </a:r>
          </a:p>
          <a:p>
            <a:pPr>
              <a:spcAft>
                <a:spcPts val="1000"/>
              </a:spcAft>
            </a:pPr>
            <a:r>
              <a:rPr lang="en-US" sz="1800" dirty="0">
                <a:solidFill>
                  <a:srgbClr val="000000"/>
                </a:solidFill>
                <a:latin typeface="Arial"/>
                <a:cs typeface="Arial"/>
              </a:rPr>
              <a:t>Thank you to Dr. Rob Ferguson for sponsoring this project and for being a stalwart ally to the queer community.</a:t>
            </a:r>
            <a:endParaRPr lang="en-US" sz="2800" b="1" dirty="0">
              <a:solidFill>
                <a:srgbClr val="000000"/>
              </a:solidFill>
              <a:latin typeface="Arial"/>
              <a:cs typeface="Arial"/>
            </a:endParaRPr>
          </a:p>
          <a:p>
            <a:pPr>
              <a:spcAft>
                <a:spcPts val="1000"/>
              </a:spcAft>
            </a:pPr>
            <a:endParaRPr lang="en-US" sz="1800" i="1" dirty="0">
              <a:solidFill>
                <a:srgbClr val="000000"/>
              </a:solidFill>
              <a:latin typeface="Arial"/>
              <a:cs typeface="Arial"/>
            </a:endParaRPr>
          </a:p>
        </p:txBody>
      </p:sp>
      <p:pic>
        <p:nvPicPr>
          <p:cNvPr id="1030" name="Picture 6" descr="What 'Brokeback Mountain' got right (and wrong) 20 years ago : NPR">
            <a:extLst>
              <a:ext uri="{FF2B5EF4-FFF2-40B4-BE49-F238E27FC236}">
                <a16:creationId xmlns:a16="http://schemas.microsoft.com/office/drawing/2014/main" id="{FF9547EB-9C33-DCB5-D62D-2B8EC0E0BE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538" y="7269497"/>
            <a:ext cx="8978097" cy="5046973"/>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58">
            <a:extLst>
              <a:ext uri="{FF2B5EF4-FFF2-40B4-BE49-F238E27FC236}">
                <a16:creationId xmlns:a16="http://schemas.microsoft.com/office/drawing/2014/main" id="{577B8D40-62B8-2011-E394-8C92EC665365}"/>
              </a:ext>
            </a:extLst>
          </p:cNvPr>
          <p:cNvSpPr txBox="1"/>
          <p:nvPr/>
        </p:nvSpPr>
        <p:spPr>
          <a:xfrm>
            <a:off x="22863538" y="12690140"/>
            <a:ext cx="9253728" cy="756784"/>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a:cs typeface="Arial"/>
              </a:rPr>
              <a:t>Photo credit: Glen Weldon, “20 years later, is it time to quit ‘Brokeback Mountain’?” NPR, September 6, 2025, </a:t>
            </a:r>
            <a:r>
              <a:rPr lang="en-US" sz="1800" i="1" dirty="0">
                <a:solidFill>
                  <a:srgbClr val="000000"/>
                </a:solidFill>
                <a:latin typeface="Arial"/>
                <a:cs typeface="Arial"/>
                <a:hlinkClick r:id="rId7"/>
              </a:rPr>
              <a:t>https://www.npr.org/2025/09/06/nx-s1-5529288/brokeback-mountain-20-years-old</a:t>
            </a:r>
            <a:r>
              <a:rPr lang="en-US" sz="1800" i="1" dirty="0">
                <a:solidFill>
                  <a:srgbClr val="000000"/>
                </a:solidFill>
                <a:latin typeface="Arial"/>
                <a:cs typeface="Arial"/>
              </a:rPr>
              <a:t>. </a:t>
            </a:r>
            <a:endParaRPr sz="1400" dirty="0">
              <a:latin typeface="Arial"/>
              <a:cs typeface="Arial"/>
            </a:endParaRPr>
          </a:p>
        </p:txBody>
      </p:sp>
      <p:pic>
        <p:nvPicPr>
          <p:cNvPr id="1032" name="Picture 8" descr="Rainbow Rodeo: Reno and the Gay Rodeo Movement — Nevada Humanities">
            <a:extLst>
              <a:ext uri="{FF2B5EF4-FFF2-40B4-BE49-F238E27FC236}">
                <a16:creationId xmlns:a16="http://schemas.microsoft.com/office/drawing/2014/main" id="{B223D335-A858-8501-8E6F-1B03A537DE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45263" y="23798238"/>
            <a:ext cx="7814645" cy="6217332"/>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58">
            <a:extLst>
              <a:ext uri="{FF2B5EF4-FFF2-40B4-BE49-F238E27FC236}">
                <a16:creationId xmlns:a16="http://schemas.microsoft.com/office/drawing/2014/main" id="{AD97AA6F-7FCD-133A-1044-E8D1C884C0CB}"/>
              </a:ext>
            </a:extLst>
          </p:cNvPr>
          <p:cNvSpPr txBox="1"/>
          <p:nvPr/>
        </p:nvSpPr>
        <p:spPr>
          <a:xfrm>
            <a:off x="23073318" y="30494991"/>
            <a:ext cx="8459561" cy="756784"/>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a:cs typeface="Arial"/>
              </a:rPr>
              <a:t>Reno Gay Rodeo Trick Rider. Photo credit: Ray Martin and Michael Yaeger. Carly </a:t>
            </a:r>
            <a:r>
              <a:rPr lang="en-US" sz="1800" i="1" dirty="0" err="1">
                <a:solidFill>
                  <a:srgbClr val="000000"/>
                </a:solidFill>
                <a:latin typeface="Arial"/>
                <a:cs typeface="Arial"/>
              </a:rPr>
              <a:t>Sauvegeau</a:t>
            </a:r>
            <a:r>
              <a:rPr lang="en-US" sz="1800" i="1" dirty="0">
                <a:solidFill>
                  <a:srgbClr val="000000"/>
                </a:solidFill>
                <a:latin typeface="Arial"/>
                <a:cs typeface="Arial"/>
              </a:rPr>
              <a:t>, “Rainbow Rodeo: Reno and the Gay Rodeo Movement,” Nevada Humanities, June 18, 2020, </a:t>
            </a:r>
            <a:r>
              <a:rPr lang="en-US" sz="1800" i="1" dirty="0">
                <a:solidFill>
                  <a:srgbClr val="000000"/>
                </a:solidFill>
                <a:latin typeface="Arial"/>
                <a:cs typeface="Arial"/>
                <a:hlinkClick r:id="rId6"/>
              </a:rPr>
              <a:t>https://www.nevadahumanities.org/blog/2020/6/17/rainbow-rodeo-reno-and-the-gay-rodeo-movement</a:t>
            </a:r>
            <a:r>
              <a:rPr lang="en-US" sz="1800" i="1" dirty="0">
                <a:solidFill>
                  <a:srgbClr val="000000"/>
                </a:solidFill>
                <a:latin typeface="Arial"/>
                <a:cs typeface="Arial"/>
              </a:rPr>
              <a:t>. </a:t>
            </a:r>
            <a:endParaRPr sz="1400" dirty="0">
              <a:latin typeface="Arial"/>
              <a:cs typeface="Arial"/>
            </a:endParaRPr>
          </a:p>
        </p:txBody>
      </p:sp>
      <p:sp>
        <p:nvSpPr>
          <p:cNvPr id="12" name="TextBox 11">
            <a:extLst>
              <a:ext uri="{FF2B5EF4-FFF2-40B4-BE49-F238E27FC236}">
                <a16:creationId xmlns:a16="http://schemas.microsoft.com/office/drawing/2014/main" id="{55B30580-F04C-F17C-2FBE-5C2E21FA12CC}"/>
              </a:ext>
            </a:extLst>
          </p:cNvPr>
          <p:cNvSpPr txBox="1"/>
          <p:nvPr/>
        </p:nvSpPr>
        <p:spPr>
          <a:xfrm>
            <a:off x="11965986" y="6218211"/>
            <a:ext cx="9308289" cy="8658781"/>
          </a:xfrm>
          <a:prstGeom prst="rect">
            <a:avLst/>
          </a:prstGeom>
          <a:noFill/>
        </p:spPr>
        <p:txBody>
          <a:bodyPr wrap="square" rtlCol="0">
            <a:spAutoFit/>
          </a:bodyPr>
          <a:lstStyle/>
          <a:p>
            <a:pPr marR="11088">
              <a:lnSpc>
                <a:spcPts val="4000"/>
              </a:lnSpc>
              <a:spcAft>
                <a:spcPts val="1200"/>
              </a:spcAft>
            </a:pPr>
            <a:r>
              <a:rPr lang="en-US" sz="4000" b="1" spc="22" dirty="0">
                <a:solidFill>
                  <a:srgbClr val="231F20"/>
                </a:solidFill>
                <a:latin typeface="Arial"/>
                <a:cs typeface="Arial"/>
              </a:rPr>
              <a:t>WHAT IS A COWBOY?</a:t>
            </a:r>
          </a:p>
          <a:p>
            <a:pPr marR="11088">
              <a:lnSpc>
                <a:spcPts val="3600"/>
              </a:lnSpc>
              <a:spcAft>
                <a:spcPts val="1600"/>
              </a:spcAft>
            </a:pPr>
            <a:r>
              <a:rPr lang="en-US" sz="2800" spc="22" dirty="0">
                <a:solidFill>
                  <a:srgbClr val="231F20"/>
                </a:solidFill>
                <a:latin typeface="Arial"/>
                <a:cs typeface="Arial"/>
              </a:rPr>
              <a:t>Popular media often conflates historical cowboys with cattle rustlers, sharp shooters, bandits, and the occasional vigilante sheriff. Historically, though, cowboys were hired laborers who drove cattle herds from one farm to another. Typically, cowboys worked for a single season, therefore it was not a steady occupation. However, being a cowboy was more than a job, it was a way of life.</a:t>
            </a:r>
          </a:p>
          <a:p>
            <a:pPr marR="11088">
              <a:lnSpc>
                <a:spcPts val="3600"/>
              </a:lnSpc>
              <a:spcAft>
                <a:spcPts val="1600"/>
              </a:spcAft>
            </a:pPr>
            <a:endParaRPr lang="en-US" sz="2800" spc="22" dirty="0">
              <a:solidFill>
                <a:srgbClr val="231F20"/>
              </a:solidFill>
              <a:latin typeface="Arial"/>
              <a:cs typeface="Arial"/>
            </a:endParaRPr>
          </a:p>
          <a:p>
            <a:pPr marR="11088">
              <a:lnSpc>
                <a:spcPts val="3600"/>
              </a:lnSpc>
              <a:spcAft>
                <a:spcPts val="1600"/>
              </a:spcAft>
            </a:pPr>
            <a:r>
              <a:rPr lang="en-US" sz="4000" b="1" spc="22" dirty="0">
                <a:solidFill>
                  <a:srgbClr val="231F20"/>
                </a:solidFill>
                <a:latin typeface="Arial"/>
                <a:cs typeface="Arial"/>
              </a:rPr>
              <a:t>WHO WERE COWBOYS?</a:t>
            </a:r>
          </a:p>
          <a:p>
            <a:pPr marR="11088">
              <a:lnSpc>
                <a:spcPts val="3600"/>
              </a:lnSpc>
              <a:spcAft>
                <a:spcPts val="1600"/>
              </a:spcAft>
            </a:pPr>
            <a:r>
              <a:rPr lang="en-US" sz="2800" spc="22" dirty="0">
                <a:solidFill>
                  <a:srgbClr val="231F20"/>
                </a:solidFill>
                <a:latin typeface="Arial"/>
                <a:cs typeface="Arial"/>
              </a:rPr>
              <a:t>Cowboys foundationally derive from Spanish, Mexican, Native American, and Black backgrounds, all of which have been whitened and amalgamated into what is commonly thought of as an all-American cowboy today.</a:t>
            </a:r>
          </a:p>
          <a:p>
            <a:endParaRPr lang="en-US" sz="4000" dirty="0"/>
          </a:p>
        </p:txBody>
      </p:sp>
      <p:sp>
        <p:nvSpPr>
          <p:cNvPr id="18" name="object 58">
            <a:extLst>
              <a:ext uri="{FF2B5EF4-FFF2-40B4-BE49-F238E27FC236}">
                <a16:creationId xmlns:a16="http://schemas.microsoft.com/office/drawing/2014/main" id="{9D1C4C5C-B5CB-20C6-8000-F40FF66F4668}"/>
              </a:ext>
            </a:extLst>
          </p:cNvPr>
          <p:cNvSpPr txBox="1"/>
          <p:nvPr/>
        </p:nvSpPr>
        <p:spPr>
          <a:xfrm>
            <a:off x="1131334" y="30319066"/>
            <a:ext cx="9253728" cy="756784"/>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a:cs typeface="Arial"/>
              </a:rPr>
              <a:t>The traditional American cowboy foundationally derives from Spanish, Mexican, Black, and Native American roots. Pictured here: Ute Dick Charlie (L) and Black cowboy John Taylor (R). Photo courtesy of Marc Fuller, Christopher Fuller, and Alyssa Harris, “The Black History of Cowboys and Cowboy Music,” Black Music Project, 2023, </a:t>
            </a:r>
            <a:r>
              <a:rPr lang="en-US" sz="1800" i="1" dirty="0">
                <a:solidFill>
                  <a:srgbClr val="000000"/>
                </a:solidFill>
                <a:latin typeface="Arial"/>
                <a:cs typeface="Arial"/>
                <a:hlinkClick r:id="rId4"/>
              </a:rPr>
              <a:t>https://www.blackmusicproject.com/exhibit/the-black-history-of-cowboys-and-cowboy-music</a:t>
            </a:r>
            <a:r>
              <a:rPr lang="en-US" sz="1800" i="1" dirty="0">
                <a:solidFill>
                  <a:srgbClr val="000000"/>
                </a:solidFill>
                <a:latin typeface="Arial"/>
                <a:cs typeface="Arial"/>
              </a:rPr>
              <a:t>. </a:t>
            </a:r>
            <a:endParaRPr sz="1400" dirty="0">
              <a:latin typeface="Arial"/>
              <a:cs typeface="Arial"/>
            </a:endParaRPr>
          </a:p>
        </p:txBody>
      </p:sp>
      <p:pic>
        <p:nvPicPr>
          <p:cNvPr id="20" name="Picture 4">
            <a:extLst>
              <a:ext uri="{FF2B5EF4-FFF2-40B4-BE49-F238E27FC236}">
                <a16:creationId xmlns:a16="http://schemas.microsoft.com/office/drawing/2014/main" id="{7BCA428E-41B7-FFCC-3027-138F82B96B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5478" y="24715965"/>
            <a:ext cx="5565439" cy="54333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John Wayne Grit Series - John Wayne Enterprises">
            <a:extLst>
              <a:ext uri="{FF2B5EF4-FFF2-40B4-BE49-F238E27FC236}">
                <a16:creationId xmlns:a16="http://schemas.microsoft.com/office/drawing/2014/main" id="{8FDFD1E4-3154-7AB7-AE07-8ACEC6541A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49564" y="23898446"/>
            <a:ext cx="9019810" cy="690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e080cbaf-3218-40e2-a5b9-08dbf7600045" xsi:nil="true"/>
    <lcf76f155ced4ddcb4097134ff3c332f xmlns="e080cbaf-3218-40e2-a5b9-08dbf7600045">
      <Terms xmlns="http://schemas.microsoft.com/office/infopath/2007/PartnerControls"/>
    </lcf76f155ced4ddcb4097134ff3c332f>
    <TaxCatchAll xmlns="e43979d7-feab-4939-91f5-47a36863e5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425A89381BE546A64276585C94CC0A" ma:contentTypeVersion="11" ma:contentTypeDescription="Create a new document." ma:contentTypeScope="" ma:versionID="653df6754f23e409460bde09e793d376">
  <xsd:schema xmlns:xsd="http://www.w3.org/2001/XMLSchema" xmlns:xs="http://www.w3.org/2001/XMLSchema" xmlns:p="http://schemas.microsoft.com/office/2006/metadata/properties" xmlns:ns2="e080cbaf-3218-40e2-a5b9-08dbf7600045" xmlns:ns3="e43979d7-feab-4939-91f5-47a36863e5bc" targetNamespace="http://schemas.microsoft.com/office/2006/metadata/properties" ma:root="true" ma:fieldsID="d0018374f7b880cf654c6c417a79b872" ns2:_="" ns3:_="">
    <xsd:import namespace="e080cbaf-3218-40e2-a5b9-08dbf7600045"/>
    <xsd:import namespace="e43979d7-feab-4939-91f5-47a36863e5b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0cbaf-3218-40e2-a5b9-08dbf7600045"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3979d7-feab-4939-91f5-47a36863e5b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80d435f-3ed9-4f92-a565-457cdf908735}" ma:internalName="TaxCatchAll" ma:showField="CatchAllData" ma:web="e43979d7-feab-4939-91f5-47a36863e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ABDFA3-4884-43C8-A9A0-64DC2E2E935B}">
  <ds:schemaRefs>
    <ds:schemaRef ds:uri="http://schemas.microsoft.com/office/2006/metadata/properties"/>
    <ds:schemaRef ds:uri="http://schemas.microsoft.com/office/infopath/2007/PartnerControls"/>
    <ds:schemaRef ds:uri="e080cbaf-3218-40e2-a5b9-08dbf7600045"/>
    <ds:schemaRef ds:uri="e43979d7-feab-4939-91f5-47a36863e5bc"/>
  </ds:schemaRefs>
</ds:datastoreItem>
</file>

<file path=customXml/itemProps2.xml><?xml version="1.0" encoding="utf-8"?>
<ds:datastoreItem xmlns:ds="http://schemas.openxmlformats.org/officeDocument/2006/customXml" ds:itemID="{0A6FFB33-C950-4811-9A0F-5E3068F29B9A}">
  <ds:schemaRefs>
    <ds:schemaRef ds:uri="http://schemas.microsoft.com/sharepoint/v3/contenttype/forms"/>
  </ds:schemaRefs>
</ds:datastoreItem>
</file>

<file path=customXml/itemProps3.xml><?xml version="1.0" encoding="utf-8"?>
<ds:datastoreItem xmlns:ds="http://schemas.openxmlformats.org/officeDocument/2006/customXml" ds:itemID="{AE25CC86-B639-4FF3-8E14-A7A946055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80cbaf-3218-40e2-a5b9-08dbf7600045"/>
    <ds:schemaRef ds:uri="e43979d7-feab-4939-91f5-47a36863e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4505</TotalTime>
  <Words>1456</Words>
  <Application>Microsoft Office PowerPoint</Application>
  <PresentationFormat>Custom</PresentationFormat>
  <Paragraphs>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Morgyn Brannon</cp:lastModifiedBy>
  <cp:revision>28</cp:revision>
  <dcterms:created xsi:type="dcterms:W3CDTF">2018-03-07T15:08:45Z</dcterms:created>
  <dcterms:modified xsi:type="dcterms:W3CDTF">2026-03-18T19:12:48Z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0x010100D8425A89381BE546A64276585C94CC0A</vt:lpwstr>
  </property>
  <property fmtid="{D5CDD505-2E9C-101B-9397-08002B2CF9AE}" pid="3" name="MSIP_Label_8d321b5f-a4ea-42e4-9273-2f91b9a1a708_Enabled">
    <vt:lpwstr>true</vt:lpwstr>
  </property>
  <property fmtid="{D5CDD505-2E9C-101B-9397-08002B2CF9AE}" pid="4" name="MSIP_Label_8d321b5f-a4ea-42e4-9273-2f91b9a1a708_SetDate">
    <vt:lpwstr>2026-03-18T19:12:48Z</vt:lpwstr>
  </property>
  <property fmtid="{D5CDD505-2E9C-101B-9397-08002B2CF9AE}" pid="5" name="MSIP_Label_8d321b5f-a4ea-42e4-9273-2f91b9a1a708_Method">
    <vt:lpwstr>Standard</vt:lpwstr>
  </property>
  <property fmtid="{D5CDD505-2E9C-101B-9397-08002B2CF9AE}" pid="6" name="MSIP_Label_8d321b5f-a4ea-42e4-9273-2f91b9a1a708_Name">
    <vt:lpwstr>Low Confidentiality - Green</vt:lpwstr>
  </property>
  <property fmtid="{D5CDD505-2E9C-101B-9397-08002B2CF9AE}" pid="7" name="MSIP_Label_8d321b5f-a4ea-42e4-9273-2f91b9a1a708_SiteId">
    <vt:lpwstr>c5b35b5a-16d5-4414-8ee1-7bde70543f1b</vt:lpwstr>
  </property>
  <property fmtid="{D5CDD505-2E9C-101B-9397-08002B2CF9AE}" pid="8" name="MSIP_Label_8d321b5f-a4ea-42e4-9273-2f91b9a1a708_ActionId">
    <vt:lpwstr>b603dee6-77a4-4d82-b083-0b8af9096bf8</vt:lpwstr>
  </property>
  <property fmtid="{D5CDD505-2E9C-101B-9397-08002B2CF9AE}" pid="9" name="MSIP_Label_8d321b5f-a4ea-42e4-9273-2f91b9a1a708_ContentBits">
    <vt:lpwstr>0</vt:lpwstr>
  </property>
  <property fmtid="{D5CDD505-2E9C-101B-9397-08002B2CF9AE}" pid="10" name="MSIP_Label_8d321b5f-a4ea-42e4-9273-2f91b9a1a708_Tag">
    <vt:lpwstr>10, 3, 0, 2</vt:lpwstr>
  </property>
  <property fmtid="{D5CDD505-2E9C-101B-9397-08002B2CF9AE}" pid="11" name="MediaServiceImageTags">
    <vt:lpwstr/>
  </property>
</Properties>
</file>