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92" autoAdjust="0"/>
    <p:restoredTop sz="93596" autoAdjust="0"/>
  </p:normalViewPr>
  <p:slideViewPr>
    <p:cSldViewPr snapToGrid="0" snapToObjects="1" showGuides="1">
      <p:cViewPr varScale="1">
        <p:scale>
          <a:sx n="20" d="100"/>
          <a:sy n="20" d="100"/>
        </p:scale>
        <p:origin x="1160" y="264"/>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3/16/26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30175200"/>
            <a:ext cx="43891200" cy="2743200"/>
          </a:xfrm>
          <a:prstGeom prst="rect">
            <a:avLst/>
          </a:prstGeom>
        </p:spPr>
      </p:pic>
      <p:pic>
        <p:nvPicPr>
          <p:cNvPr id="5" name="Picture 4"/>
          <p:cNvPicPr>
            <a:picLocks noChangeAspect="1"/>
          </p:cNvPicPr>
          <p:nvPr/>
        </p:nvPicPr>
        <p:blipFill>
          <a:blip r:embed="rId3"/>
          <a:stretch>
            <a:fillRect/>
          </a:stretch>
        </p:blipFill>
        <p:spPr>
          <a:xfrm>
            <a:off x="1000591" y="30810256"/>
            <a:ext cx="3609975" cy="1476375"/>
          </a:xfrm>
          <a:prstGeom prst="rect">
            <a:avLst/>
          </a:prstGeom>
        </p:spPr>
      </p:pic>
      <p:sp>
        <p:nvSpPr>
          <p:cNvPr id="9" name="object 2"/>
          <p:cNvSpPr txBox="1">
            <a:spLocks/>
          </p:cNvSpPr>
          <p:nvPr/>
        </p:nvSpPr>
        <p:spPr>
          <a:xfrm>
            <a:off x="1342033" y="1035130"/>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7200" dirty="0">
                <a:solidFill>
                  <a:schemeClr val="tx1"/>
                </a:solidFill>
              </a:rPr>
              <a:t>En las </a:t>
            </a:r>
            <a:r>
              <a:rPr lang="en-US" sz="7200" dirty="0" err="1">
                <a:solidFill>
                  <a:schemeClr val="tx1"/>
                </a:solidFill>
              </a:rPr>
              <a:t>afueras</a:t>
            </a:r>
            <a:r>
              <a:rPr lang="en-US" sz="7200" dirty="0">
                <a:solidFill>
                  <a:schemeClr val="tx1"/>
                </a:solidFill>
              </a:rPr>
              <a:t>: Implementing an Advocacy Training Program for Latine Families in Rural Areas</a:t>
            </a:r>
            <a:endParaRPr lang="en-US" sz="7200" kern="0" dirty="0">
              <a:solidFill>
                <a:schemeClr val="tx1"/>
              </a:solidFill>
            </a:endParaRPr>
          </a:p>
        </p:txBody>
      </p:sp>
      <p:sp>
        <p:nvSpPr>
          <p:cNvPr id="10" name="object 3"/>
          <p:cNvSpPr txBox="1"/>
          <p:nvPr/>
        </p:nvSpPr>
        <p:spPr>
          <a:xfrm>
            <a:off x="1342033" y="3221271"/>
            <a:ext cx="32918400" cy="1420893"/>
          </a:xfrm>
          <a:prstGeom prst="rect">
            <a:avLst/>
          </a:prstGeom>
        </p:spPr>
        <p:txBody>
          <a:bodyPr vert="horz" wrap="square" lIns="0" tIns="0" rIns="0" bIns="0" rtlCol="0">
            <a:noAutofit/>
          </a:bodyPr>
          <a:lstStyle/>
          <a:p>
            <a:pPr>
              <a:lnSpc>
                <a:spcPts val="6024"/>
              </a:lnSpc>
            </a:pPr>
            <a:r>
              <a:rPr lang="en-US" sz="5000" spc="-142" dirty="0">
                <a:latin typeface="Arial"/>
                <a:cs typeface="Arial"/>
              </a:rPr>
              <a:t>Rebecca Pechmann, Lindsey Morgan, Aaliyah Duncan, Sheyla Rodriguez Macario, and Mary Claire Wofford </a:t>
            </a:r>
            <a:endParaRPr sz="5000" dirty="0">
              <a:latin typeface="Arial"/>
              <a:cs typeface="Arial"/>
            </a:endParaRPr>
          </a:p>
        </p:txBody>
      </p:sp>
      <p:sp>
        <p:nvSpPr>
          <p:cNvPr id="13" name="object 4"/>
          <p:cNvSpPr txBox="1"/>
          <p:nvPr/>
        </p:nvSpPr>
        <p:spPr>
          <a:xfrm>
            <a:off x="1342033" y="5450148"/>
            <a:ext cx="9253728" cy="2538374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R="11088">
              <a:lnSpc>
                <a:spcPts val="4000"/>
              </a:lnSpc>
              <a:spcAft>
                <a:spcPts val="1200"/>
              </a:spcAft>
            </a:pPr>
            <a:r>
              <a:rPr lang="en-US" sz="4000" b="1" spc="22" dirty="0">
                <a:solidFill>
                  <a:srgbClr val="231F20"/>
                </a:solidFill>
                <a:latin typeface="Arial"/>
                <a:cs typeface="Arial"/>
              </a:rPr>
              <a:t>Introduction</a:t>
            </a:r>
          </a:p>
          <a:p>
            <a:r>
              <a:rPr lang="en-US" sz="3200" dirty="0"/>
              <a:t>-In rural areas, Spanish-speaking families often have </a:t>
            </a:r>
            <a:r>
              <a:rPr lang="en-US" sz="3200" b="1" dirty="0"/>
              <a:t>limited access</a:t>
            </a:r>
            <a:r>
              <a:rPr lang="en-US" sz="3200" dirty="0"/>
              <a:t> to appropriate speech-language pathology services (Malik et al., 2018; Morgan et al., 2016).   </a:t>
            </a:r>
          </a:p>
          <a:p>
            <a:endParaRPr lang="en-US" sz="3200" dirty="0"/>
          </a:p>
          <a:p>
            <a:r>
              <a:rPr lang="en-US" sz="3200" dirty="0"/>
              <a:t>-Advocacy trainings are </a:t>
            </a:r>
            <a:r>
              <a:rPr lang="en-US" sz="3200" b="1" dirty="0"/>
              <a:t>effective</a:t>
            </a:r>
            <a:r>
              <a:rPr lang="en-US" sz="3200" dirty="0"/>
              <a:t> among Latine parents/family members of children with disabilities (Burke et al., 2016; </a:t>
            </a:r>
            <a:r>
              <a:rPr lang="en-US" sz="3200" dirty="0" err="1"/>
              <a:t>Luelmo</a:t>
            </a:r>
            <a:r>
              <a:rPr lang="en-US" sz="3200" dirty="0"/>
              <a:t> &amp; </a:t>
            </a:r>
            <a:r>
              <a:rPr lang="en-US" sz="3200" dirty="0" err="1"/>
              <a:t>Kasari</a:t>
            </a:r>
            <a:r>
              <a:rPr lang="en-US" sz="3200" dirty="0"/>
              <a:t>, 2021; and Rios et al., 2021).  </a:t>
            </a:r>
          </a:p>
          <a:p>
            <a:endParaRPr lang="en-US" sz="3200" dirty="0"/>
          </a:p>
          <a:p>
            <a:r>
              <a:rPr lang="en-US" sz="3200" dirty="0"/>
              <a:t>-The training programs utilized in previous studies were</a:t>
            </a:r>
            <a:r>
              <a:rPr lang="en-US" sz="3200" b="1" dirty="0"/>
              <a:t> lengthy</a:t>
            </a:r>
            <a:r>
              <a:rPr lang="en-US" sz="3200" dirty="0"/>
              <a:t> or </a:t>
            </a:r>
            <a:r>
              <a:rPr lang="en-US" sz="3200" b="1" dirty="0"/>
              <a:t>individualized.</a:t>
            </a:r>
          </a:p>
          <a:p>
            <a:endParaRPr lang="en-US" sz="3200" dirty="0"/>
          </a:p>
          <a:p>
            <a:r>
              <a:rPr lang="en-US" sz="3200" dirty="0"/>
              <a:t>-We attempt to</a:t>
            </a:r>
            <a:r>
              <a:rPr lang="en-US" sz="3200" b="1" dirty="0"/>
              <a:t> increase </a:t>
            </a:r>
            <a:r>
              <a:rPr lang="en-US" sz="3200" b="1" dirty="0" err="1"/>
              <a:t>feasbility</a:t>
            </a:r>
            <a:r>
              <a:rPr lang="en-US" sz="3200" dirty="0"/>
              <a:t> of implementation of and engagement with a </a:t>
            </a:r>
            <a:r>
              <a:rPr lang="en-US" sz="3200" b="1" dirty="0"/>
              <a:t>brief group </a:t>
            </a:r>
            <a:r>
              <a:rPr lang="en-US" sz="3200" dirty="0"/>
              <a:t>advocacy-training program.</a:t>
            </a:r>
          </a:p>
          <a:p>
            <a:endParaRPr lang="en-US" sz="3200" dirty="0"/>
          </a:p>
          <a:p>
            <a:r>
              <a:rPr lang="en-US" sz="4000" b="1" spc="22" dirty="0">
                <a:solidFill>
                  <a:srgbClr val="231F20"/>
                </a:solidFill>
                <a:latin typeface="Arial"/>
                <a:cs typeface="Arial"/>
              </a:rPr>
              <a:t>The Present Study</a:t>
            </a:r>
          </a:p>
          <a:p>
            <a:endParaRPr lang="en-US" sz="3200" b="1" spc="22" dirty="0">
              <a:solidFill>
                <a:srgbClr val="231F20"/>
              </a:solidFill>
              <a:latin typeface="Arial"/>
              <a:cs typeface="Arial"/>
            </a:endParaRPr>
          </a:p>
          <a:p>
            <a:r>
              <a:rPr lang="en-US" sz="3200" dirty="0"/>
              <a:t>- Participants: Ten </a:t>
            </a:r>
            <a:r>
              <a:rPr lang="en-US" sz="3200" b="1" dirty="0"/>
              <a:t>Spanish-speaking mothers</a:t>
            </a:r>
            <a:r>
              <a:rPr lang="en-US" sz="3200" dirty="0"/>
              <a:t> of children with </a:t>
            </a:r>
            <a:r>
              <a:rPr lang="en-US" sz="3200" b="1" dirty="0"/>
              <a:t>communication-related disabilities</a:t>
            </a:r>
            <a:r>
              <a:rPr lang="en-US" sz="3200" dirty="0"/>
              <a:t> who are living in </a:t>
            </a:r>
            <a:r>
              <a:rPr lang="en-US" sz="3200" b="1" dirty="0"/>
              <a:t>rural </a:t>
            </a:r>
            <a:r>
              <a:rPr lang="en-US" sz="3200" dirty="0"/>
              <a:t>western North Carolina and who have experience accessing speech-language pathology services in rural areas. </a:t>
            </a:r>
          </a:p>
          <a:p>
            <a:endParaRPr lang="en-US" sz="3200" dirty="0"/>
          </a:p>
          <a:p>
            <a:r>
              <a:rPr lang="en-US" sz="3200" dirty="0"/>
              <a:t>- Methods: As a part of this study, participants:</a:t>
            </a:r>
          </a:p>
          <a:p>
            <a:r>
              <a:rPr lang="en-US" sz="3200" dirty="0"/>
              <a:t> 1) Participated in an </a:t>
            </a:r>
            <a:r>
              <a:rPr lang="en-US" sz="3200" b="1" dirty="0"/>
              <a:t>initial interview</a:t>
            </a:r>
            <a:r>
              <a:rPr lang="en-US" sz="3200" dirty="0"/>
              <a:t>, 2) Completed multiple-choice </a:t>
            </a:r>
            <a:r>
              <a:rPr lang="en-US" sz="3200" b="1" dirty="0"/>
              <a:t>pretests,</a:t>
            </a:r>
            <a:r>
              <a:rPr lang="en-US" sz="3200" dirty="0"/>
              <a:t> 3) Engaged with four interactive </a:t>
            </a:r>
            <a:r>
              <a:rPr lang="en-US" sz="3200" b="1" dirty="0"/>
              <a:t>advocacy</a:t>
            </a:r>
            <a:r>
              <a:rPr lang="en-US" sz="3200" dirty="0"/>
              <a:t> </a:t>
            </a:r>
            <a:r>
              <a:rPr lang="en-US" sz="3200" b="1" dirty="0"/>
              <a:t>trainings</a:t>
            </a:r>
            <a:r>
              <a:rPr lang="en-US" sz="3200" dirty="0"/>
              <a:t> (see chart below), 4) Completed multiple-choice </a:t>
            </a:r>
            <a:r>
              <a:rPr lang="en-US" sz="3200" b="1" dirty="0"/>
              <a:t>posttests</a:t>
            </a:r>
            <a:r>
              <a:rPr lang="en-US" sz="3200" dirty="0"/>
              <a:t>, 5) Participated in an </a:t>
            </a:r>
            <a:r>
              <a:rPr lang="en-US" sz="3200" b="1" dirty="0"/>
              <a:t>exit interview.</a:t>
            </a:r>
          </a:p>
          <a:p>
            <a:endParaRPr lang="en-US" sz="3200" b="1" dirty="0"/>
          </a:p>
          <a:p>
            <a:endParaRPr lang="en-US" sz="3200" dirty="0"/>
          </a:p>
          <a:p>
            <a:endParaRPr lang="en-US" sz="4000" b="1" spc="22" dirty="0">
              <a:solidFill>
                <a:srgbClr val="231F20"/>
              </a:solidFill>
              <a:latin typeface="Arial"/>
              <a:cs typeface="Arial"/>
            </a:endParaRPr>
          </a:p>
          <a:p>
            <a:endParaRPr lang="en-US" sz="3200" dirty="0"/>
          </a:p>
          <a:p>
            <a:pPr marR="11088">
              <a:lnSpc>
                <a:spcPts val="4000"/>
              </a:lnSpc>
              <a:spcAft>
                <a:spcPts val="1200"/>
              </a:spcAft>
            </a:pPr>
            <a:endParaRPr lang="en-US" sz="4000" b="1" spc="22" dirty="0">
              <a:solidFill>
                <a:srgbClr val="231F20"/>
              </a:solidFill>
              <a:latin typeface="Arial"/>
              <a:cs typeface="Arial"/>
            </a:endParaRPr>
          </a:p>
        </p:txBody>
      </p:sp>
      <p:grpSp>
        <p:nvGrpSpPr>
          <p:cNvPr id="11" name="Group 10"/>
          <p:cNvGrpSpPr/>
          <p:nvPr/>
        </p:nvGrpSpPr>
        <p:grpSpPr>
          <a:xfrm>
            <a:off x="11273431" y="5545967"/>
            <a:ext cx="21272502" cy="23781508"/>
            <a:chOff x="11309348" y="6007774"/>
            <a:chExt cx="21272502" cy="25379740"/>
          </a:xfrm>
        </p:grpSpPr>
        <p:sp>
          <p:nvSpPr>
            <p:cNvPr id="14" name="object 140"/>
            <p:cNvSpPr/>
            <p:nvPr/>
          </p:nvSpPr>
          <p:spPr>
            <a:xfrm>
              <a:off x="11309348" y="6007774"/>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5" name="object 141"/>
            <p:cNvSpPr/>
            <p:nvPr/>
          </p:nvSpPr>
          <p:spPr>
            <a:xfrm>
              <a:off x="21939250" y="6007774"/>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6" name="object 142"/>
            <p:cNvSpPr/>
            <p:nvPr/>
          </p:nvSpPr>
          <p:spPr>
            <a:xfrm>
              <a:off x="32581850" y="6007774"/>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grpSp>
      <p:sp>
        <p:nvSpPr>
          <p:cNvPr id="21" name="object 4"/>
          <p:cNvSpPr txBox="1"/>
          <p:nvPr/>
        </p:nvSpPr>
        <p:spPr>
          <a:xfrm>
            <a:off x="12002921" y="5450149"/>
            <a:ext cx="9253728" cy="61313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The Present Study (Continued)</a:t>
            </a:r>
          </a:p>
        </p:txBody>
      </p:sp>
      <p:sp>
        <p:nvSpPr>
          <p:cNvPr id="26" name="object 4"/>
          <p:cNvSpPr txBox="1"/>
          <p:nvPr/>
        </p:nvSpPr>
        <p:spPr>
          <a:xfrm>
            <a:off x="12002921" y="13575757"/>
            <a:ext cx="9253728" cy="863340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r>
              <a:rPr lang="en-US" sz="4000" b="1" spc="22" dirty="0">
                <a:solidFill>
                  <a:srgbClr val="231F20"/>
                </a:solidFill>
                <a:latin typeface="Arial"/>
                <a:cs typeface="Arial"/>
              </a:rPr>
              <a:t>Results</a:t>
            </a:r>
          </a:p>
          <a:p>
            <a:r>
              <a:rPr lang="en-US" sz="3200" dirty="0"/>
              <a:t>- MacArthur Scale of Subjective Social Status (n = 7): average rating of perceived social status within the United States : </a:t>
            </a:r>
            <a:r>
              <a:rPr lang="en-US" sz="3200" b="1" dirty="0"/>
              <a:t>3.87/10</a:t>
            </a:r>
            <a:r>
              <a:rPr lang="en-US" sz="3200" dirty="0"/>
              <a:t>, range: </a:t>
            </a:r>
            <a:r>
              <a:rPr lang="en-US" sz="3200" b="1" dirty="0"/>
              <a:t>1-6</a:t>
            </a:r>
            <a:r>
              <a:rPr lang="en-US" sz="3200" dirty="0"/>
              <a:t>; average rating of perceived social status within the participants’ communities: </a:t>
            </a:r>
            <a:r>
              <a:rPr lang="en-US" sz="3200" b="1" dirty="0"/>
              <a:t>5.01/10</a:t>
            </a:r>
            <a:r>
              <a:rPr lang="en-US" sz="3200" dirty="0"/>
              <a:t>, range: </a:t>
            </a:r>
            <a:r>
              <a:rPr lang="en-US" sz="3200" b="1" dirty="0"/>
              <a:t>1-7</a:t>
            </a:r>
            <a:r>
              <a:rPr lang="en-US" sz="3200" dirty="0"/>
              <a:t>.  </a:t>
            </a:r>
          </a:p>
          <a:p>
            <a:pPr marL="457200" indent="-457200">
              <a:buFontTx/>
              <a:buChar char="-"/>
            </a:pPr>
            <a:endParaRPr lang="en-US" sz="3200" dirty="0"/>
          </a:p>
          <a:p>
            <a:r>
              <a:rPr lang="en-US" sz="3200" dirty="0"/>
              <a:t>-Sociolinguistic pride questionnaire (n = 7): average score: </a:t>
            </a:r>
            <a:r>
              <a:rPr lang="en-US" sz="3200" b="1" dirty="0"/>
              <a:t>3.19/4</a:t>
            </a:r>
            <a:r>
              <a:rPr lang="en-US" sz="3200" dirty="0"/>
              <a:t>, range: </a:t>
            </a:r>
            <a:r>
              <a:rPr lang="en-US" sz="3200" b="1" dirty="0"/>
              <a:t>2.69-3.72/4</a:t>
            </a:r>
            <a:r>
              <a:rPr lang="en-US" sz="3200" dirty="0"/>
              <a:t>.  </a:t>
            </a:r>
          </a:p>
          <a:p>
            <a:endParaRPr lang="en-US" sz="3200" dirty="0"/>
          </a:p>
          <a:p>
            <a:r>
              <a:rPr lang="en-US" sz="3200" dirty="0"/>
              <a:t>-Pretest and posttest: scores for each participant are illustrated in the graph below. There was no significant difference between pretest and posttest scores (paired t-test: t=0.869, p=0.414).</a:t>
            </a:r>
            <a:endParaRPr lang="en-US" sz="4000" b="1" spc="22" dirty="0">
              <a:solidFill>
                <a:srgbClr val="231F20"/>
              </a:solidFill>
              <a:latin typeface="Arial"/>
              <a:cs typeface="Arial"/>
            </a:endParaRPr>
          </a:p>
        </p:txBody>
      </p:sp>
      <p:sp>
        <p:nvSpPr>
          <p:cNvPr id="28" name="object 4"/>
          <p:cNvSpPr txBox="1"/>
          <p:nvPr/>
        </p:nvSpPr>
        <p:spPr>
          <a:xfrm>
            <a:off x="22611517" y="5450149"/>
            <a:ext cx="9253728" cy="17033171"/>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Social Validity</a:t>
            </a:r>
          </a:p>
          <a:p>
            <a:r>
              <a:rPr lang="en-US" sz="3200" dirty="0"/>
              <a:t>-We assessed social validity via </a:t>
            </a:r>
            <a:r>
              <a:rPr lang="en-US" sz="3200" b="1" dirty="0"/>
              <a:t>exit interviews</a:t>
            </a:r>
            <a:r>
              <a:rPr lang="en-US" sz="3200" dirty="0"/>
              <a:t> with participants. </a:t>
            </a:r>
          </a:p>
          <a:p>
            <a:endParaRPr lang="en-US" sz="3200" dirty="0"/>
          </a:p>
          <a:p>
            <a:r>
              <a:rPr lang="en-US" sz="3200" dirty="0"/>
              <a:t>-Participants expressed </a:t>
            </a:r>
            <a:r>
              <a:rPr lang="en-US" sz="3200" b="1" dirty="0"/>
              <a:t>gratitude</a:t>
            </a:r>
            <a:r>
              <a:rPr lang="en-US" sz="3200" dirty="0"/>
              <a:t> for the trainings and the opportunity to </a:t>
            </a:r>
            <a:r>
              <a:rPr lang="en-US" sz="3200" b="1" dirty="0"/>
              <a:t>connect </a:t>
            </a:r>
            <a:r>
              <a:rPr lang="en-US" sz="3200" dirty="0"/>
              <a:t>with other participants and reflected on the importance of the </a:t>
            </a:r>
            <a:r>
              <a:rPr lang="en-US" sz="3200" b="1" dirty="0"/>
              <a:t>knowledge presented and resources provided.  </a:t>
            </a:r>
          </a:p>
          <a:p>
            <a:endParaRPr lang="en-US" sz="3200" b="1" dirty="0"/>
          </a:p>
          <a:p>
            <a:r>
              <a:rPr lang="en-US" sz="3200" dirty="0"/>
              <a:t>-One participant stated, </a:t>
            </a:r>
            <a:r>
              <a:rPr lang="en-US" sz="3200" dirty="0">
                <a:solidFill>
                  <a:srgbClr val="7030A0"/>
                </a:solidFill>
              </a:rPr>
              <a:t>“Pues </a:t>
            </a:r>
            <a:r>
              <a:rPr lang="en-US" sz="3200" dirty="0" err="1">
                <a:solidFill>
                  <a:srgbClr val="7030A0"/>
                </a:solidFill>
              </a:rPr>
              <a:t>yo</a:t>
            </a:r>
            <a:r>
              <a:rPr lang="en-US" sz="3200" dirty="0">
                <a:solidFill>
                  <a:srgbClr val="7030A0"/>
                </a:solidFill>
              </a:rPr>
              <a:t> </a:t>
            </a:r>
            <a:r>
              <a:rPr lang="en-US" sz="3200" dirty="0" err="1">
                <a:solidFill>
                  <a:srgbClr val="7030A0"/>
                </a:solidFill>
              </a:rPr>
              <a:t>creo</a:t>
            </a:r>
            <a:r>
              <a:rPr lang="en-US" sz="3200" dirty="0">
                <a:solidFill>
                  <a:srgbClr val="7030A0"/>
                </a:solidFill>
              </a:rPr>
              <a:t> </a:t>
            </a:r>
            <a:r>
              <a:rPr lang="en-US" sz="3200" dirty="0" err="1">
                <a:solidFill>
                  <a:srgbClr val="7030A0"/>
                </a:solidFill>
              </a:rPr>
              <a:t>que</a:t>
            </a:r>
            <a:r>
              <a:rPr lang="en-US" sz="3200" dirty="0">
                <a:solidFill>
                  <a:srgbClr val="7030A0"/>
                </a:solidFill>
              </a:rPr>
              <a:t> </a:t>
            </a:r>
            <a:r>
              <a:rPr lang="en-US" sz="3200" dirty="0" err="1">
                <a:solidFill>
                  <a:srgbClr val="7030A0"/>
                </a:solidFill>
              </a:rPr>
              <a:t>sí</a:t>
            </a:r>
            <a:r>
              <a:rPr lang="en-US" sz="3200" dirty="0">
                <a:solidFill>
                  <a:srgbClr val="7030A0"/>
                </a:solidFill>
              </a:rPr>
              <a:t> es </a:t>
            </a:r>
            <a:r>
              <a:rPr lang="en-US" sz="3200" dirty="0" err="1">
                <a:solidFill>
                  <a:srgbClr val="7030A0"/>
                </a:solidFill>
              </a:rPr>
              <a:t>importante</a:t>
            </a:r>
            <a:r>
              <a:rPr lang="en-US" sz="3200" dirty="0">
                <a:solidFill>
                  <a:srgbClr val="7030A0"/>
                </a:solidFill>
              </a:rPr>
              <a:t> saber </a:t>
            </a:r>
            <a:r>
              <a:rPr lang="en-US" sz="3200" dirty="0" err="1">
                <a:solidFill>
                  <a:srgbClr val="7030A0"/>
                </a:solidFill>
              </a:rPr>
              <a:t>los</a:t>
            </a:r>
            <a:r>
              <a:rPr lang="en-US" sz="3200" dirty="0">
                <a:solidFill>
                  <a:srgbClr val="7030A0"/>
                </a:solidFill>
              </a:rPr>
              <a:t> derechos </a:t>
            </a:r>
            <a:r>
              <a:rPr lang="en-US" sz="3200" dirty="0" err="1">
                <a:solidFill>
                  <a:srgbClr val="7030A0"/>
                </a:solidFill>
              </a:rPr>
              <a:t>que</a:t>
            </a:r>
            <a:r>
              <a:rPr lang="en-US" sz="3200" dirty="0">
                <a:solidFill>
                  <a:srgbClr val="7030A0"/>
                </a:solidFill>
              </a:rPr>
              <a:t> uno </a:t>
            </a:r>
            <a:r>
              <a:rPr lang="en-US" sz="3200" dirty="0" err="1">
                <a:solidFill>
                  <a:srgbClr val="7030A0"/>
                </a:solidFill>
              </a:rPr>
              <a:t>tiene</a:t>
            </a:r>
            <a:r>
              <a:rPr lang="en-US" sz="3200" dirty="0">
                <a:solidFill>
                  <a:srgbClr val="7030A0"/>
                </a:solidFill>
              </a:rPr>
              <a:t> </a:t>
            </a:r>
            <a:r>
              <a:rPr lang="en-US" sz="3200" dirty="0" err="1">
                <a:solidFill>
                  <a:srgbClr val="7030A0"/>
                </a:solidFill>
              </a:rPr>
              <a:t>como</a:t>
            </a:r>
            <a:r>
              <a:rPr lang="en-US" sz="3200" dirty="0">
                <a:solidFill>
                  <a:srgbClr val="7030A0"/>
                </a:solidFill>
              </a:rPr>
              <a:t> </a:t>
            </a:r>
            <a:r>
              <a:rPr lang="en-US" sz="3200" dirty="0" err="1">
                <a:solidFill>
                  <a:srgbClr val="7030A0"/>
                </a:solidFill>
              </a:rPr>
              <a:t>papás</a:t>
            </a:r>
            <a:r>
              <a:rPr lang="en-US" sz="3200" dirty="0">
                <a:solidFill>
                  <a:srgbClr val="7030A0"/>
                </a:solidFill>
              </a:rPr>
              <a:t> de </a:t>
            </a:r>
            <a:r>
              <a:rPr lang="en-US" sz="3200" dirty="0" err="1">
                <a:solidFill>
                  <a:srgbClr val="7030A0"/>
                </a:solidFill>
              </a:rPr>
              <a:t>ellos</a:t>
            </a:r>
            <a:r>
              <a:rPr lang="en-US" sz="3200" dirty="0">
                <a:solidFill>
                  <a:srgbClr val="7030A0"/>
                </a:solidFill>
              </a:rPr>
              <a:t>” a</a:t>
            </a:r>
            <a:r>
              <a:rPr lang="en-US" sz="3200" dirty="0"/>
              <a:t>nd described increasing their communication with their child’s school because of the trainings. </a:t>
            </a:r>
          </a:p>
          <a:p>
            <a:endParaRPr lang="en-US" sz="3200" dirty="0"/>
          </a:p>
          <a:p>
            <a:r>
              <a:rPr lang="en-US" sz="3200" dirty="0"/>
              <a:t>-Another participant stated, “</a:t>
            </a:r>
            <a:r>
              <a:rPr lang="en-US" sz="3200" dirty="0">
                <a:solidFill>
                  <a:srgbClr val="7030A0"/>
                </a:solidFill>
              </a:rPr>
              <a:t>De </a:t>
            </a:r>
            <a:r>
              <a:rPr lang="en-US" sz="3200" dirty="0" err="1">
                <a:solidFill>
                  <a:srgbClr val="7030A0"/>
                </a:solidFill>
              </a:rPr>
              <a:t>hecho</a:t>
            </a:r>
            <a:r>
              <a:rPr lang="en-US" sz="3200" dirty="0">
                <a:solidFill>
                  <a:srgbClr val="7030A0"/>
                </a:solidFill>
              </a:rPr>
              <a:t>, de </a:t>
            </a:r>
            <a:r>
              <a:rPr lang="en-US" sz="3200" dirty="0" err="1">
                <a:solidFill>
                  <a:srgbClr val="7030A0"/>
                </a:solidFill>
              </a:rPr>
              <a:t>ahí</a:t>
            </a:r>
            <a:r>
              <a:rPr lang="en-US" sz="3200" dirty="0">
                <a:solidFill>
                  <a:srgbClr val="7030A0"/>
                </a:solidFill>
              </a:rPr>
              <a:t> </a:t>
            </a:r>
            <a:r>
              <a:rPr lang="en-US" sz="3200" dirty="0" err="1">
                <a:solidFill>
                  <a:srgbClr val="7030A0"/>
                </a:solidFill>
              </a:rPr>
              <a:t>tomé</a:t>
            </a:r>
            <a:r>
              <a:rPr lang="en-US" sz="3200" dirty="0">
                <a:solidFill>
                  <a:srgbClr val="7030A0"/>
                </a:solidFill>
              </a:rPr>
              <a:t> la </a:t>
            </a:r>
            <a:r>
              <a:rPr lang="en-US" sz="3200" dirty="0" err="1">
                <a:solidFill>
                  <a:srgbClr val="7030A0"/>
                </a:solidFill>
              </a:rPr>
              <a:t>información</a:t>
            </a:r>
            <a:r>
              <a:rPr lang="en-US" sz="3200" dirty="0">
                <a:solidFill>
                  <a:srgbClr val="7030A0"/>
                </a:solidFill>
              </a:rPr>
              <a:t> de GED- de </a:t>
            </a:r>
            <a:r>
              <a:rPr lang="en-US" sz="3200" dirty="0" err="1">
                <a:solidFill>
                  <a:srgbClr val="7030A0"/>
                </a:solidFill>
              </a:rPr>
              <a:t>este</a:t>
            </a:r>
            <a:r>
              <a:rPr lang="en-US" sz="3200" dirty="0">
                <a:solidFill>
                  <a:srgbClr val="7030A0"/>
                </a:solidFill>
              </a:rPr>
              <a:t> Padlet </a:t>
            </a:r>
            <a:r>
              <a:rPr lang="en-US" sz="3200" dirty="0" err="1">
                <a:solidFill>
                  <a:srgbClr val="7030A0"/>
                </a:solidFill>
              </a:rPr>
              <a:t>que</a:t>
            </a:r>
            <a:r>
              <a:rPr lang="en-US" sz="3200" dirty="0">
                <a:solidFill>
                  <a:srgbClr val="7030A0"/>
                </a:solidFill>
              </a:rPr>
              <a:t> </a:t>
            </a:r>
            <a:r>
              <a:rPr lang="en-US" sz="3200" dirty="0" err="1">
                <a:solidFill>
                  <a:srgbClr val="7030A0"/>
                </a:solidFill>
              </a:rPr>
              <a:t>ya</a:t>
            </a:r>
            <a:r>
              <a:rPr lang="en-US" sz="3200" dirty="0">
                <a:solidFill>
                  <a:srgbClr val="7030A0"/>
                </a:solidFill>
              </a:rPr>
              <a:t> </a:t>
            </a:r>
            <a:r>
              <a:rPr lang="en-US" sz="3200" dirty="0" err="1">
                <a:solidFill>
                  <a:srgbClr val="7030A0"/>
                </a:solidFill>
              </a:rPr>
              <a:t>mandaba</a:t>
            </a:r>
            <a:r>
              <a:rPr lang="en-US" sz="3200" dirty="0">
                <a:solidFill>
                  <a:srgbClr val="7030A0"/>
                </a:solidFill>
              </a:rPr>
              <a:t> con </a:t>
            </a:r>
            <a:r>
              <a:rPr lang="en-US" sz="3200" dirty="0" err="1">
                <a:solidFill>
                  <a:srgbClr val="7030A0"/>
                </a:solidFill>
              </a:rPr>
              <a:t>los</a:t>
            </a:r>
            <a:r>
              <a:rPr lang="en-US" sz="3200" dirty="0">
                <a:solidFill>
                  <a:srgbClr val="7030A0"/>
                </a:solidFill>
              </a:rPr>
              <a:t> </a:t>
            </a:r>
            <a:r>
              <a:rPr lang="en-US" sz="3200" dirty="0" err="1">
                <a:solidFill>
                  <a:srgbClr val="7030A0"/>
                </a:solidFill>
              </a:rPr>
              <a:t>recursos</a:t>
            </a:r>
            <a:r>
              <a:rPr lang="en-US" sz="3200" dirty="0">
                <a:solidFill>
                  <a:srgbClr val="7030A0"/>
                </a:solidFill>
              </a:rPr>
              <a:t> </a:t>
            </a:r>
            <a:r>
              <a:rPr lang="en-US" sz="3200" dirty="0" err="1">
                <a:solidFill>
                  <a:srgbClr val="7030A0"/>
                </a:solidFill>
              </a:rPr>
              <a:t>que</a:t>
            </a:r>
            <a:r>
              <a:rPr lang="en-US" sz="3200" dirty="0">
                <a:solidFill>
                  <a:srgbClr val="7030A0"/>
                </a:solidFill>
              </a:rPr>
              <a:t> </a:t>
            </a:r>
            <a:r>
              <a:rPr lang="en-US" sz="3200" dirty="0" err="1">
                <a:solidFill>
                  <a:srgbClr val="7030A0"/>
                </a:solidFill>
              </a:rPr>
              <a:t>podíamos</a:t>
            </a:r>
            <a:r>
              <a:rPr lang="en-US" sz="3200" dirty="0">
                <a:solidFill>
                  <a:srgbClr val="7030A0"/>
                </a:solidFill>
              </a:rPr>
              <a:t> </a:t>
            </a:r>
            <a:r>
              <a:rPr lang="en-US" sz="3200" dirty="0" err="1">
                <a:solidFill>
                  <a:srgbClr val="7030A0"/>
                </a:solidFill>
              </a:rPr>
              <a:t>utilizar</a:t>
            </a:r>
            <a:r>
              <a:rPr lang="en-US" sz="3200" dirty="0">
                <a:solidFill>
                  <a:srgbClr val="7030A0"/>
                </a:solidFill>
              </a:rPr>
              <a:t>.” </a:t>
            </a:r>
          </a:p>
          <a:p>
            <a:endParaRPr lang="en-US" sz="3200" dirty="0">
              <a:solidFill>
                <a:srgbClr val="7030A0"/>
              </a:solidFill>
            </a:endParaRPr>
          </a:p>
          <a:p>
            <a:r>
              <a:rPr lang="en-US" sz="4000" b="1" dirty="0"/>
              <a:t>Discussion</a:t>
            </a:r>
          </a:p>
          <a:p>
            <a:endParaRPr lang="en-US" sz="3200" b="1" dirty="0"/>
          </a:p>
          <a:p>
            <a:pPr marL="457200" indent="-457200">
              <a:buFontTx/>
              <a:buChar char="-"/>
            </a:pPr>
            <a:r>
              <a:rPr lang="en-US" sz="3200" dirty="0"/>
              <a:t>We delivered </a:t>
            </a:r>
            <a:r>
              <a:rPr lang="en-US" sz="3200" b="1" dirty="0"/>
              <a:t>brief, online advocacy trainings</a:t>
            </a:r>
            <a:r>
              <a:rPr lang="en-US" sz="3200" dirty="0"/>
              <a:t> and evaluated their effectiveness via </a:t>
            </a:r>
            <a:r>
              <a:rPr lang="en-US" sz="3200" b="1" dirty="0"/>
              <a:t>pretests and posttests.</a:t>
            </a:r>
          </a:p>
          <a:p>
            <a:endParaRPr lang="en-US" sz="3200" dirty="0"/>
          </a:p>
          <a:p>
            <a:r>
              <a:rPr lang="en-US" sz="3200" dirty="0"/>
              <a:t>- Results and clinical/research takeaways are summarized in the chart in the next column.  </a:t>
            </a:r>
          </a:p>
          <a:p>
            <a:br>
              <a:rPr lang="en-US" dirty="0"/>
            </a:br>
            <a:endParaRPr lang="en-US" dirty="0"/>
          </a:p>
          <a:p>
            <a:endParaRPr lang="en-US" sz="4000" b="1" dirty="0"/>
          </a:p>
          <a:p>
            <a:endParaRPr lang="en-US" sz="3200" dirty="0">
              <a:solidFill>
                <a:srgbClr val="7030A0"/>
              </a:solidFill>
            </a:endParaRPr>
          </a:p>
          <a:p>
            <a:endParaRPr lang="en-US" sz="3200" dirty="0">
              <a:solidFill>
                <a:srgbClr val="7030A0"/>
              </a:solidFill>
            </a:endParaRPr>
          </a:p>
          <a:p>
            <a:endParaRPr lang="en-US" dirty="0"/>
          </a:p>
          <a:p>
            <a:pPr>
              <a:lnSpc>
                <a:spcPts val="4000"/>
              </a:lnSpc>
              <a:spcAft>
                <a:spcPts val="1200"/>
              </a:spcAft>
            </a:pPr>
            <a:endParaRPr lang="en-US" sz="4000" b="1" spc="22" dirty="0">
              <a:solidFill>
                <a:srgbClr val="231F20"/>
              </a:solidFill>
              <a:latin typeface="Arial"/>
              <a:cs typeface="Arial"/>
            </a:endParaRPr>
          </a:p>
        </p:txBody>
      </p:sp>
      <p:sp>
        <p:nvSpPr>
          <p:cNvPr id="17" name="object 4"/>
          <p:cNvSpPr txBox="1"/>
          <p:nvPr/>
        </p:nvSpPr>
        <p:spPr>
          <a:xfrm>
            <a:off x="33236305" y="5450148"/>
            <a:ext cx="9253728" cy="24750677"/>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r>
              <a:rPr lang="en-US" sz="4000" b="1" spc="22" dirty="0">
                <a:solidFill>
                  <a:srgbClr val="231F20"/>
                </a:solidFill>
                <a:latin typeface="Arial"/>
                <a:cs typeface="Arial"/>
              </a:rPr>
              <a:t>References</a:t>
            </a: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pPr marR="11088">
              <a:lnSpc>
                <a:spcPts val="3600"/>
              </a:lnSpc>
              <a:spcAft>
                <a:spcPts val="1600"/>
              </a:spcAft>
            </a:pPr>
            <a:endParaRPr lang="en-US" sz="4000" b="1" spc="22" dirty="0">
              <a:solidFill>
                <a:srgbClr val="231F20"/>
              </a:solidFill>
              <a:latin typeface="Arial"/>
              <a:cs typeface="Arial"/>
            </a:endParaRPr>
          </a:p>
          <a:p>
            <a:endParaRPr lang="en-US" sz="4000" b="1" dirty="0"/>
          </a:p>
          <a:p>
            <a:r>
              <a:rPr lang="en-US" sz="4000" b="1" dirty="0"/>
              <a:t>Disclosures and </a:t>
            </a:r>
            <a:r>
              <a:rPr lang="en-US" sz="4000" b="1" spc="22" dirty="0">
                <a:solidFill>
                  <a:srgbClr val="231F20"/>
                </a:solidFill>
                <a:cs typeface="Arial"/>
              </a:rPr>
              <a:t>Acknowledgements</a:t>
            </a:r>
          </a:p>
          <a:p>
            <a:endParaRPr lang="en-US" sz="4000" b="1" dirty="0"/>
          </a:p>
          <a:p>
            <a:r>
              <a:rPr lang="en-US" sz="3200" dirty="0"/>
              <a:t>To support this research, Rebecca Pechmann and Lindsey Morgan received graduate and research assistantships through WCU. Rebecca Pechmann also received funding through ASHA’s Students Preparing for Academic Research Careers program. Dr. Mary Clarie Wofford received funding from </a:t>
            </a:r>
            <a:r>
              <a:rPr lang="en-US" sz="3200" dirty="0" err="1"/>
              <a:t>ASHFoundation’s</a:t>
            </a:r>
            <a:r>
              <a:rPr lang="en-US" sz="3200" dirty="0"/>
              <a:t> New Investigator’s Research Grant and the WCU Provost Scholarly Development Grant. Aaliyah Duncan and Sheyla Rodriguez Macario also were also supported by the </a:t>
            </a:r>
            <a:r>
              <a:rPr lang="en-US" sz="3200" dirty="0" err="1"/>
              <a:t>ASHFoundation’s</a:t>
            </a:r>
            <a:r>
              <a:rPr lang="en-US" sz="3200" dirty="0"/>
              <a:t> New Investigator’s Research Grant.</a:t>
            </a:r>
          </a:p>
          <a:p>
            <a:endParaRPr lang="en-US" sz="4000" b="1" spc="22" dirty="0">
              <a:solidFill>
                <a:srgbClr val="231F20"/>
              </a:solidFill>
              <a:cs typeface="Arial"/>
            </a:endParaRPr>
          </a:p>
          <a:p>
            <a:r>
              <a:rPr lang="en-US" sz="3200" spc="22" dirty="0">
                <a:solidFill>
                  <a:srgbClr val="231F20"/>
                </a:solidFill>
                <a:cs typeface="Arial"/>
              </a:rPr>
              <a:t>I am extremely thankful to our research team, the professors of the Communication Sciences and Disorders department, my family, and my friends for their collaborations and support.</a:t>
            </a:r>
            <a:endParaRPr lang="en-US" sz="4000" b="1" spc="22" dirty="0">
              <a:solidFill>
                <a:srgbClr val="231F20"/>
              </a:solidFill>
              <a:latin typeface="Arial"/>
              <a:cs typeface="Arial"/>
            </a:endParaRPr>
          </a:p>
          <a:p>
            <a:endParaRPr lang="en-US" sz="4000" b="1" spc="22" dirty="0">
              <a:solidFill>
                <a:srgbClr val="231F20"/>
              </a:solidFill>
              <a:latin typeface="Arial"/>
              <a:cs typeface="Arial"/>
            </a:endParaRPr>
          </a:p>
          <a:p>
            <a:endParaRPr lang="en-US" sz="4000" b="1" spc="22" dirty="0">
              <a:solidFill>
                <a:srgbClr val="231F20"/>
              </a:solidFill>
              <a:latin typeface="Arial"/>
              <a:cs typeface="Arial"/>
            </a:endParaRPr>
          </a:p>
          <a:p>
            <a:endParaRPr lang="en-US" sz="4000" b="1" spc="22" dirty="0">
              <a:solidFill>
                <a:srgbClr val="231F20"/>
              </a:solidFill>
              <a:latin typeface="Arial"/>
              <a:cs typeface="Arial"/>
            </a:endParaRPr>
          </a:p>
        </p:txBody>
      </p:sp>
      <p:sp>
        <p:nvSpPr>
          <p:cNvPr id="32" name="object 140"/>
          <p:cNvSpPr/>
          <p:nvPr/>
        </p:nvSpPr>
        <p:spPr>
          <a:xfrm rot="5400000" flipH="1">
            <a:off x="21893173" y="-16059458"/>
            <a:ext cx="45719" cy="41147999"/>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30" name="object 3"/>
          <p:cNvSpPr txBox="1"/>
          <p:nvPr/>
        </p:nvSpPr>
        <p:spPr>
          <a:xfrm>
            <a:off x="9607549" y="30677068"/>
            <a:ext cx="32918400" cy="1765090"/>
          </a:xfrm>
          <a:prstGeom prst="rect">
            <a:avLst/>
          </a:prstGeom>
        </p:spPr>
        <p:txBody>
          <a:bodyPr vert="horz" wrap="square" lIns="0" tIns="0" rIns="0" bIns="0" rtlCol="0" anchor="ctr">
            <a:noAutofit/>
          </a:bodyPr>
          <a:lstStyle/>
          <a:p>
            <a:pPr algn="r">
              <a:lnSpc>
                <a:spcPts val="4322"/>
              </a:lnSpc>
            </a:pPr>
            <a:r>
              <a:rPr sz="3600" i="1" spc="-22" dirty="0">
                <a:solidFill>
                  <a:srgbClr val="C1A775"/>
                </a:solidFill>
                <a:latin typeface="Arial"/>
                <a:cs typeface="Arial"/>
              </a:rPr>
              <a:t>Department</a:t>
            </a:r>
            <a:r>
              <a:rPr lang="en-US" sz="3600" i="1" spc="-22" dirty="0">
                <a:solidFill>
                  <a:srgbClr val="C1A775"/>
                </a:solidFill>
                <a:latin typeface="Arial"/>
                <a:cs typeface="Arial"/>
              </a:rPr>
              <a:t> of Communication Sciences and Disorders, College of Health and Human Sciences, Western Carolina University</a:t>
            </a:r>
            <a:endParaRPr sz="3600" dirty="0">
              <a:latin typeface="Arial"/>
              <a:cs typeface="Arial"/>
            </a:endParaRPr>
          </a:p>
        </p:txBody>
      </p:sp>
      <p:pic>
        <p:nvPicPr>
          <p:cNvPr id="18" name="Picture 17">
            <a:extLst>
              <a:ext uri="{FF2B5EF4-FFF2-40B4-BE49-F238E27FC236}">
                <a16:creationId xmlns:a16="http://schemas.microsoft.com/office/drawing/2014/main" id="{D3F404FE-4A81-F4E1-81F6-A9AEF51345DB}"/>
              </a:ext>
            </a:extLst>
          </p:cNvPr>
          <p:cNvPicPr>
            <a:picLocks noChangeAspect="1"/>
          </p:cNvPicPr>
          <p:nvPr/>
        </p:nvPicPr>
        <p:blipFill>
          <a:blip r:embed="rId4"/>
          <a:stretch>
            <a:fillRect/>
          </a:stretch>
        </p:blipFill>
        <p:spPr>
          <a:xfrm>
            <a:off x="11382271" y="6401915"/>
            <a:ext cx="10399525" cy="5459751"/>
          </a:xfrm>
          <a:prstGeom prst="rect">
            <a:avLst/>
          </a:prstGeom>
        </p:spPr>
      </p:pic>
      <p:pic>
        <p:nvPicPr>
          <p:cNvPr id="37" name="Picture 36">
            <a:extLst>
              <a:ext uri="{FF2B5EF4-FFF2-40B4-BE49-F238E27FC236}">
                <a16:creationId xmlns:a16="http://schemas.microsoft.com/office/drawing/2014/main" id="{5AFC7533-650A-E6C2-7AF5-BA6B4624EAB8}"/>
              </a:ext>
            </a:extLst>
          </p:cNvPr>
          <p:cNvPicPr>
            <a:picLocks noChangeAspect="1"/>
          </p:cNvPicPr>
          <p:nvPr/>
        </p:nvPicPr>
        <p:blipFill>
          <a:blip r:embed="rId5"/>
          <a:stretch>
            <a:fillRect/>
          </a:stretch>
        </p:blipFill>
        <p:spPr>
          <a:xfrm>
            <a:off x="771278" y="21616555"/>
            <a:ext cx="10067472" cy="8154653"/>
          </a:xfrm>
          <a:prstGeom prst="rect">
            <a:avLst/>
          </a:prstGeom>
        </p:spPr>
      </p:pic>
      <p:sp>
        <p:nvSpPr>
          <p:cNvPr id="3" name="TextBox 2">
            <a:extLst>
              <a:ext uri="{FF2B5EF4-FFF2-40B4-BE49-F238E27FC236}">
                <a16:creationId xmlns:a16="http://schemas.microsoft.com/office/drawing/2014/main" id="{6D96CF95-E46B-76F6-B42D-EA6825A77B44}"/>
              </a:ext>
            </a:extLst>
          </p:cNvPr>
          <p:cNvSpPr txBox="1"/>
          <p:nvPr/>
        </p:nvSpPr>
        <p:spPr>
          <a:xfrm>
            <a:off x="11356237" y="11981195"/>
            <a:ext cx="9900412" cy="1077218"/>
          </a:xfrm>
          <a:prstGeom prst="rect">
            <a:avLst/>
          </a:prstGeom>
          <a:noFill/>
        </p:spPr>
        <p:txBody>
          <a:bodyPr wrap="square" rtlCol="0">
            <a:spAutoFit/>
          </a:bodyPr>
          <a:lstStyle/>
          <a:p>
            <a:r>
              <a:rPr lang="en-US" sz="3200" dirty="0"/>
              <a:t>A screenshot of the </a:t>
            </a:r>
            <a:r>
              <a:rPr lang="en-US" sz="3200" dirty="0" err="1"/>
              <a:t>padlet</a:t>
            </a:r>
            <a:r>
              <a:rPr lang="en-US" sz="3200" dirty="0"/>
              <a:t> webpage for our “systems and supports” advocacy training.</a:t>
            </a:r>
          </a:p>
        </p:txBody>
      </p:sp>
      <p:pic>
        <p:nvPicPr>
          <p:cNvPr id="6" name="Picture 5">
            <a:extLst>
              <a:ext uri="{FF2B5EF4-FFF2-40B4-BE49-F238E27FC236}">
                <a16:creationId xmlns:a16="http://schemas.microsoft.com/office/drawing/2014/main" id="{4E0B8CE2-C0B7-FE7F-7F19-9E0443A988BC}"/>
              </a:ext>
            </a:extLst>
          </p:cNvPr>
          <p:cNvPicPr>
            <a:picLocks noChangeAspect="1"/>
          </p:cNvPicPr>
          <p:nvPr/>
        </p:nvPicPr>
        <p:blipFill>
          <a:blip r:embed="rId6"/>
          <a:stretch>
            <a:fillRect/>
          </a:stretch>
        </p:blipFill>
        <p:spPr>
          <a:xfrm>
            <a:off x="11339341" y="21151977"/>
            <a:ext cx="10498082" cy="6316274"/>
          </a:xfrm>
          <a:prstGeom prst="rect">
            <a:avLst/>
          </a:prstGeom>
        </p:spPr>
      </p:pic>
      <p:pic>
        <p:nvPicPr>
          <p:cNvPr id="8" name="Picture 7">
            <a:extLst>
              <a:ext uri="{FF2B5EF4-FFF2-40B4-BE49-F238E27FC236}">
                <a16:creationId xmlns:a16="http://schemas.microsoft.com/office/drawing/2014/main" id="{F1780D78-2EAB-FD0F-49BB-18604E6EC28A}"/>
              </a:ext>
            </a:extLst>
          </p:cNvPr>
          <p:cNvPicPr>
            <a:picLocks noChangeAspect="1"/>
          </p:cNvPicPr>
          <p:nvPr/>
        </p:nvPicPr>
        <p:blipFill>
          <a:blip r:embed="rId7"/>
          <a:stretch>
            <a:fillRect/>
          </a:stretch>
        </p:blipFill>
        <p:spPr>
          <a:xfrm>
            <a:off x="32993316" y="17319735"/>
            <a:ext cx="3145860" cy="3145860"/>
          </a:xfrm>
          <a:prstGeom prst="rect">
            <a:avLst/>
          </a:prstGeom>
        </p:spPr>
      </p:pic>
      <p:pic>
        <p:nvPicPr>
          <p:cNvPr id="23" name="Picture 22">
            <a:extLst>
              <a:ext uri="{FF2B5EF4-FFF2-40B4-BE49-F238E27FC236}">
                <a16:creationId xmlns:a16="http://schemas.microsoft.com/office/drawing/2014/main" id="{B23EA4A9-3C3F-8D30-7F10-F74A36138469}"/>
              </a:ext>
            </a:extLst>
          </p:cNvPr>
          <p:cNvPicPr>
            <a:picLocks noChangeAspect="1"/>
          </p:cNvPicPr>
          <p:nvPr/>
        </p:nvPicPr>
        <p:blipFill>
          <a:blip r:embed="rId8"/>
          <a:stretch>
            <a:fillRect/>
          </a:stretch>
        </p:blipFill>
        <p:spPr>
          <a:xfrm>
            <a:off x="32722707" y="5118407"/>
            <a:ext cx="10802732" cy="11166366"/>
          </a:xfrm>
          <a:prstGeom prst="rect">
            <a:avLst/>
          </a:prstGeom>
        </p:spPr>
      </p:pic>
      <p:pic>
        <p:nvPicPr>
          <p:cNvPr id="25" name="Picture 24">
            <a:extLst>
              <a:ext uri="{FF2B5EF4-FFF2-40B4-BE49-F238E27FC236}">
                <a16:creationId xmlns:a16="http://schemas.microsoft.com/office/drawing/2014/main" id="{B1F6413F-679B-C433-58F2-95DD986322F7}"/>
              </a:ext>
            </a:extLst>
          </p:cNvPr>
          <p:cNvPicPr>
            <a:picLocks noChangeAspect="1"/>
          </p:cNvPicPr>
          <p:nvPr/>
        </p:nvPicPr>
        <p:blipFill>
          <a:blip r:embed="rId9"/>
          <a:stretch>
            <a:fillRect/>
          </a:stretch>
        </p:blipFill>
        <p:spPr>
          <a:xfrm>
            <a:off x="22350716" y="19515240"/>
            <a:ext cx="9905990" cy="7429493"/>
          </a:xfrm>
          <a:prstGeom prst="rect">
            <a:avLst/>
          </a:prstGeom>
        </p:spPr>
      </p:pic>
    </p:spTree>
    <p:extLst>
      <p:ext uri="{BB962C8B-B14F-4D97-AF65-F5344CB8AC3E}">
        <p14:creationId xmlns:p14="http://schemas.microsoft.com/office/powerpoint/2010/main" val="534812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00AF83DCA604EA35A9588C58BF52F" ma:contentTypeVersion="13" ma:contentTypeDescription="Create a new document." ma:contentTypeScope="" ma:versionID="7eec1f9b1bfcb94667d3125996d3fc07">
  <xsd:schema xmlns:xsd="http://www.w3.org/2001/XMLSchema" xmlns:xs="http://www.w3.org/2001/XMLSchema" xmlns:p="http://schemas.microsoft.com/office/2006/metadata/properties" xmlns:ns2="d4ab2ec3-2a52-47f9-9a11-c025a7a01941" xmlns:ns3="710a3416-c9ec-433a-8ee9-a9af64f7785e" targetNamespace="http://schemas.microsoft.com/office/2006/metadata/properties" ma:root="true" ma:fieldsID="9a358bdbc8d48e4c807410045d56eb02" ns2:_="" ns3:_="">
    <xsd:import namespace="d4ab2ec3-2a52-47f9-9a11-c025a7a01941"/>
    <xsd:import namespace="710a3416-c9ec-433a-8ee9-a9af64f7785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b2ec3-2a52-47f9-9a11-c025a7a0194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a3416-c9ec-433a-8ee9-a9af64f7785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659e4a2-e24c-45cd-9259-904a2b13a87b}" ma:internalName="TaxCatchAll" ma:showField="CatchAllData" ma:web="710a3416-c9ec-433a-8ee9-a9af64f77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0a3416-c9ec-433a-8ee9-a9af64f7785e" xsi:nil="true"/>
    <ReferenceId xmlns="d4ab2ec3-2a52-47f9-9a11-c025a7a01941" xsi:nil="true"/>
    <lcf76f155ced4ddcb4097134ff3c332f xmlns="d4ab2ec3-2a52-47f9-9a11-c025a7a019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8A0835-8FFA-46CA-997B-558838E415E8}"/>
</file>

<file path=customXml/itemProps2.xml><?xml version="1.0" encoding="utf-8"?>
<ds:datastoreItem xmlns:ds="http://schemas.openxmlformats.org/officeDocument/2006/customXml" ds:itemID="{CEA5C803-5D2E-4FB2-A5E0-66B2FEBD9CEA}"/>
</file>

<file path=customXml/itemProps3.xml><?xml version="1.0" encoding="utf-8"?>
<ds:datastoreItem xmlns:ds="http://schemas.openxmlformats.org/officeDocument/2006/customXml" ds:itemID="{1CB6B73E-73AC-486C-920D-4FCC6E4482D8}"/>
</file>

<file path=docProps/app.xml><?xml version="1.0" encoding="utf-8"?>
<Properties xmlns="http://schemas.openxmlformats.org/officeDocument/2006/extended-properties" xmlns:vt="http://schemas.openxmlformats.org/officeDocument/2006/docPropsVTypes">
  <TotalTime>1971</TotalTime>
  <Words>609</Words>
  <Application>Microsoft Macintosh PowerPoint</Application>
  <PresentationFormat>Custom</PresentationFormat>
  <Paragraphs>76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Balentine</dc:creator>
  <cp:keywords/>
  <dc:description/>
  <cp:lastModifiedBy>Rebecca Pechmann</cp:lastModifiedBy>
  <cp:revision>34</cp:revision>
  <dcterms:created xsi:type="dcterms:W3CDTF">2018-03-07T15:08:45Z</dcterms:created>
  <dcterms:modified xsi:type="dcterms:W3CDTF">2026-03-17T02:17:14Z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0x010100A4F00AF83DCA604EA35A9588C58BF52F</vt:lpwstr>
  </property>
</Properties>
</file>