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43891200" cy="32918400"/>
  <p:notesSz cx="6858000" cy="9144000"/>
  <p:embeddedFontLst>
    <p:embeddedFont>
      <p:font typeface="Oswald" panose="00000500000000000000" pitchFamily="2" charset="0"/>
      <p:regular r:id="rId4"/>
      <p:bold r:id="rId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6C3C88-B6E0-5A9F-F601-E6C92614FA9F}" name="Emily Virtue" initials="EV" userId="S::evirtue@wcu.edu::bf8d9a0e-6965-4b7d-a54c-38a8e9fb39e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6126A0"/>
    <a:srgbClr val="BB8C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5EB8CC1-6235-40D5-A940-74A48B892104}">
  <a:tblStyle styleId="{35EB8CC1-6235-40D5-A940-74A48B89210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6"/>
    <p:restoredTop sz="94643"/>
  </p:normalViewPr>
  <p:slideViewPr>
    <p:cSldViewPr snapToGrid="0">
      <p:cViewPr>
        <p:scale>
          <a:sx n="23" d="100"/>
          <a:sy n="23" d="100"/>
        </p:scale>
        <p:origin x="715" y="-11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notesMaster" Target="notesMasters/notesMaster1.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font" Target="fonts/font2.fntdata"/><Relationship Id="rId10" Type="http://schemas.microsoft.com/office/2016/11/relationships/changesInfo" Target="changesInfos/changesInfo1.xml"/><Relationship Id="rId4" Type="http://schemas.openxmlformats.org/officeDocument/2006/relationships/font" Target="fonts/font1.fntdata"/><Relationship Id="rId9" Type="http://schemas.openxmlformats.org/officeDocument/2006/relationships/tableStyles" Target="tableStyles.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Antwi" userId="aa224093-1def-4b3e-bf08-73d8d250717d" providerId="ADAL" clId="{C431E3DC-B87B-461B-B434-90948F445381}"/>
    <pc:docChg chg="undo custSel modSld">
      <pc:chgData name="Richard Antwi" userId="aa224093-1def-4b3e-bf08-73d8d250717d" providerId="ADAL" clId="{C431E3DC-B87B-461B-B434-90948F445381}" dt="2024-12-19T01:12:56.655" v="149" actId="113"/>
      <pc:docMkLst>
        <pc:docMk/>
      </pc:docMkLst>
      <pc:sldChg chg="addSp delSp modSp mod">
        <pc:chgData name="Richard Antwi" userId="aa224093-1def-4b3e-bf08-73d8d250717d" providerId="ADAL" clId="{C431E3DC-B87B-461B-B434-90948F445381}" dt="2024-12-19T01:12:56.655" v="149" actId="113"/>
        <pc:sldMkLst>
          <pc:docMk/>
          <pc:sldMk cId="0" sldId="256"/>
        </pc:sldMkLst>
        <pc:spChg chg="mod">
          <ac:chgData name="Richard Antwi" userId="aa224093-1def-4b3e-bf08-73d8d250717d" providerId="ADAL" clId="{C431E3DC-B87B-461B-B434-90948F445381}" dt="2024-12-19T01:12:56.655" v="149" actId="113"/>
          <ac:spMkLst>
            <pc:docMk/>
            <pc:sldMk cId="0" sldId="256"/>
            <ac:spMk id="4" creationId="{9135C668-DC86-AFA3-C013-A0745AB2D183}"/>
          </ac:spMkLst>
        </pc:spChg>
        <pc:spChg chg="add del mod">
          <ac:chgData name="Richard Antwi" userId="aa224093-1def-4b3e-bf08-73d8d250717d" providerId="ADAL" clId="{C431E3DC-B87B-461B-B434-90948F445381}" dt="2024-12-18T03:50:12.706" v="126"/>
          <ac:spMkLst>
            <pc:docMk/>
            <pc:sldMk cId="0" sldId="256"/>
            <ac:spMk id="6" creationId="{4CFBADAF-4F9A-9F13-038F-D6672C6A60C0}"/>
          </ac:spMkLst>
        </pc:spChg>
        <pc:spChg chg="add del mod">
          <ac:chgData name="Richard Antwi" userId="aa224093-1def-4b3e-bf08-73d8d250717d" providerId="ADAL" clId="{C431E3DC-B87B-461B-B434-90948F445381}" dt="2024-12-18T03:50:12.706" v="124" actId="478"/>
          <ac:spMkLst>
            <pc:docMk/>
            <pc:sldMk cId="0" sldId="256"/>
            <ac:spMk id="7" creationId="{82305ADB-FAB0-264E-932E-4992E36D93B1}"/>
          </ac:spMkLst>
        </pc:spChg>
        <pc:spChg chg="mod">
          <ac:chgData name="Richard Antwi" userId="aa224093-1def-4b3e-bf08-73d8d250717d" providerId="ADAL" clId="{C431E3DC-B87B-461B-B434-90948F445381}" dt="2024-12-16T01:58:41.525" v="31" actId="114"/>
          <ac:spMkLst>
            <pc:docMk/>
            <pc:sldMk cId="0" sldId="256"/>
            <ac:spMk id="11" creationId="{8A68A3F1-2E35-5744-49ED-3B2F2DC735F2}"/>
          </ac:spMkLst>
        </pc:spChg>
        <pc:spChg chg="mod">
          <ac:chgData name="Richard Antwi" userId="aa224093-1def-4b3e-bf08-73d8d250717d" providerId="ADAL" clId="{C431E3DC-B87B-461B-B434-90948F445381}" dt="2024-12-18T03:40:42.493" v="109" actId="1076"/>
          <ac:spMkLst>
            <pc:docMk/>
            <pc:sldMk cId="0" sldId="256"/>
            <ac:spMk id="57" creationId="{00000000-0000-0000-0000-000000000000}"/>
          </ac:spMkLst>
        </pc:spChg>
        <pc:spChg chg="mod">
          <ac:chgData name="Richard Antwi" userId="aa224093-1def-4b3e-bf08-73d8d250717d" providerId="ADAL" clId="{C431E3DC-B87B-461B-B434-90948F445381}" dt="2024-12-18T00:14:58.746" v="34" actId="1076"/>
          <ac:spMkLst>
            <pc:docMk/>
            <pc:sldMk cId="0" sldId="256"/>
            <ac:spMk id="58" creationId="{00000000-0000-0000-0000-000000000000}"/>
          </ac:spMkLst>
        </pc:spChg>
        <pc:spChg chg="mod">
          <ac:chgData name="Richard Antwi" userId="aa224093-1def-4b3e-bf08-73d8d250717d" providerId="ADAL" clId="{C431E3DC-B87B-461B-B434-90948F445381}" dt="2024-12-18T01:01:14.878" v="39" actId="14100"/>
          <ac:spMkLst>
            <pc:docMk/>
            <pc:sldMk cId="0" sldId="256"/>
            <ac:spMk id="68" creationId="{00000000-0000-0000-0000-000000000000}"/>
          </ac:spMkLst>
        </pc:spChg>
        <pc:spChg chg="mod">
          <ac:chgData name="Richard Antwi" userId="aa224093-1def-4b3e-bf08-73d8d250717d" providerId="ADAL" clId="{C431E3DC-B87B-461B-B434-90948F445381}" dt="2024-12-16T01:53:07.366" v="18" actId="14100"/>
          <ac:spMkLst>
            <pc:docMk/>
            <pc:sldMk cId="0" sldId="256"/>
            <ac:spMk id="69" creationId="{00000000-0000-0000-0000-000000000000}"/>
          </ac:spMkLst>
        </pc:spChg>
        <pc:spChg chg="mod">
          <ac:chgData name="Richard Antwi" userId="aa224093-1def-4b3e-bf08-73d8d250717d" providerId="ADAL" clId="{C431E3DC-B87B-461B-B434-90948F445381}" dt="2024-12-18T04:02:37.093" v="132" actId="1076"/>
          <ac:spMkLst>
            <pc:docMk/>
            <pc:sldMk cId="0" sldId="256"/>
            <ac:spMk id="71" creationId="{00000000-0000-0000-0000-000000000000}"/>
          </ac:spMkLst>
        </pc:spChg>
        <pc:spChg chg="mod">
          <ac:chgData name="Richard Antwi" userId="aa224093-1def-4b3e-bf08-73d8d250717d" providerId="ADAL" clId="{C431E3DC-B87B-461B-B434-90948F445381}" dt="2024-12-18T00:08:29.192" v="32" actId="14100"/>
          <ac:spMkLst>
            <pc:docMk/>
            <pc:sldMk cId="0" sldId="256"/>
            <ac:spMk id="72" creationId="{00000000-0000-0000-0000-000000000000}"/>
          </ac:spMkLst>
        </pc:spChg>
        <pc:spChg chg="mod">
          <ac:chgData name="Richard Antwi" userId="aa224093-1def-4b3e-bf08-73d8d250717d" providerId="ADAL" clId="{C431E3DC-B87B-461B-B434-90948F445381}" dt="2024-12-16T01:51:02.383" v="9" actId="20577"/>
          <ac:spMkLst>
            <pc:docMk/>
            <pc:sldMk cId="0" sldId="256"/>
            <ac:spMk id="78" creationId="{00000000-0000-0000-0000-000000000000}"/>
          </ac:spMkLst>
        </pc:spChg>
        <pc:spChg chg="mod">
          <ac:chgData name="Richard Antwi" userId="aa224093-1def-4b3e-bf08-73d8d250717d" providerId="ADAL" clId="{C431E3DC-B87B-461B-B434-90948F445381}" dt="2024-12-18T04:03:50.397" v="133" actId="14100"/>
          <ac:spMkLst>
            <pc:docMk/>
            <pc:sldMk cId="0" sldId="256"/>
            <ac:spMk id="79" creationId="{00000000-0000-0000-0000-000000000000}"/>
          </ac:spMkLst>
        </pc:spChg>
        <pc:spChg chg="mod">
          <ac:chgData name="Richard Antwi" userId="aa224093-1def-4b3e-bf08-73d8d250717d" providerId="ADAL" clId="{C431E3DC-B87B-461B-B434-90948F445381}" dt="2024-12-18T00:15:27.639" v="35" actId="14100"/>
          <ac:spMkLst>
            <pc:docMk/>
            <pc:sldMk cId="0" sldId="256"/>
            <ac:spMk id="80" creationId="{00000000-0000-0000-0000-000000000000}"/>
          </ac:spMkLst>
        </pc:spChg>
        <pc:picChg chg="mod">
          <ac:chgData name="Richard Antwi" userId="aa224093-1def-4b3e-bf08-73d8d250717d" providerId="ADAL" clId="{C431E3DC-B87B-461B-B434-90948F445381}" dt="2024-12-18T04:01:20.953" v="131" actId="14100"/>
          <ac:picMkLst>
            <pc:docMk/>
            <pc:sldMk cId="0" sldId="256"/>
            <ac:picMk id="2" creationId="{B41EA65E-A487-025D-A85A-9E12E06C0A79}"/>
          </ac:picMkLst>
        </pc:picChg>
      </pc:sldChg>
    </pc:docChg>
  </pc:docChgLst>
  <pc:docChgLst>
    <pc:chgData name="Richard Antwi" userId="aa224093-1def-4b3e-bf08-73d8d250717d" providerId="ADAL" clId="{3642E80A-FF1D-4C9D-8D15-52D1C806744C}"/>
    <pc:docChg chg="modSld">
      <pc:chgData name="Richard Antwi" userId="aa224093-1def-4b3e-bf08-73d8d250717d" providerId="ADAL" clId="{3642E80A-FF1D-4C9D-8D15-52D1C806744C}" dt="2024-12-10T03:39:00.288" v="0" actId="1076"/>
      <pc:docMkLst>
        <pc:docMk/>
      </pc:docMkLst>
      <pc:sldChg chg="modSp mod">
        <pc:chgData name="Richard Antwi" userId="aa224093-1def-4b3e-bf08-73d8d250717d" providerId="ADAL" clId="{3642E80A-FF1D-4C9D-8D15-52D1C806744C}" dt="2024-12-10T03:39:00.288" v="0" actId="1076"/>
        <pc:sldMkLst>
          <pc:docMk/>
          <pc:sldMk cId="0" sldId="256"/>
        </pc:sldMkLst>
        <pc:spChg chg="mod">
          <ac:chgData name="Richard Antwi" userId="aa224093-1def-4b3e-bf08-73d8d250717d" providerId="ADAL" clId="{3642E80A-FF1D-4C9D-8D15-52D1C806744C}" dt="2024-12-10T03:39:00.288" v="0" actId="1076"/>
          <ac:spMkLst>
            <pc:docMk/>
            <pc:sldMk cId="0" sldId="256"/>
            <ac:spMk id="6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free-power-point-templates.com/presentation-poster-template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r>
              <a:rPr lang="en" dirty="0">
                <a:solidFill>
                  <a:schemeClr val="dk1"/>
                </a:solidFill>
              </a:rPr>
              <a:t>Download more </a:t>
            </a:r>
            <a:r>
              <a:rPr lang="en" u="sng" dirty="0">
                <a:solidFill>
                  <a:schemeClr val="accent5"/>
                </a:solidFill>
                <a:hlinkClick r:id="rId3">
                  <a:extLst>
                    <a:ext uri="{A12FA001-AC4F-418D-AE19-62706E023703}">
                      <ahyp:hlinkClr xmlns:ahyp="http://schemas.microsoft.com/office/drawing/2018/hyperlinkcolor" val="tx"/>
                    </a:ext>
                  </a:extLst>
                </a:hlinkClick>
              </a:rPr>
              <a:t>poster presentation templates</a:t>
            </a:r>
            <a:r>
              <a:rPr lang="en" dirty="0">
                <a:solidFill>
                  <a:schemeClr val="dk1"/>
                </a:solidFill>
              </a:rPr>
              <a:t> from </a:t>
            </a:r>
            <a:r>
              <a:rPr lang="en" dirty="0" err="1">
                <a:solidFill>
                  <a:schemeClr val="dk1"/>
                </a:solidFill>
              </a:rPr>
              <a:t>FPPT.com</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free-power-point-templates.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496200" y="4765280"/>
            <a:ext cx="40899001" cy="131367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a:endParaRPr/>
          </a:p>
        </p:txBody>
      </p:sp>
      <p:sp>
        <p:nvSpPr>
          <p:cNvPr id="11" name="Google Shape;11;p2"/>
          <p:cNvSpPr txBox="1">
            <a:spLocks noGrp="1"/>
          </p:cNvSpPr>
          <p:nvPr>
            <p:ph type="subTitle" idx="1"/>
          </p:nvPr>
        </p:nvSpPr>
        <p:spPr>
          <a:xfrm>
            <a:off x="1496160" y="18138400"/>
            <a:ext cx="40899001" cy="50727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a:endParaRPr/>
          </a:p>
        </p:txBody>
      </p:sp>
      <p:sp>
        <p:nvSpPr>
          <p:cNvPr id="12" name="Google Shape;12;p2"/>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1496160" y="7079200"/>
            <a:ext cx="40899001" cy="125664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a:spLocks noGrp="1"/>
          </p:cNvSpPr>
          <p:nvPr>
            <p:ph type="body" idx="1"/>
          </p:nvPr>
        </p:nvSpPr>
        <p:spPr>
          <a:xfrm>
            <a:off x="1496160" y="20174241"/>
            <a:ext cx="40899001" cy="8325000"/>
          </a:xfrm>
          <a:prstGeom prst="rect">
            <a:avLst/>
          </a:prstGeom>
        </p:spPr>
        <p:txBody>
          <a:bodyPr spcFirstLastPara="1" wrap="square" lIns="487600" tIns="487600" rIns="487600" bIns="487600" anchor="t" anchorCtr="0">
            <a:noAutofit/>
          </a:bodyPr>
          <a:lstStyle>
            <a:lvl1pPr marL="457200" lvl="0" indent="-838200" algn="ctr">
              <a:spcBef>
                <a:spcPts val="0"/>
              </a:spcBef>
              <a:spcAft>
                <a:spcPts val="0"/>
              </a:spcAft>
              <a:buSzPts val="9600"/>
              <a:buChar char="●"/>
              <a:defRPr/>
            </a:lvl1pPr>
            <a:lvl2pPr marL="914400" lvl="1" indent="-704850" algn="ctr">
              <a:spcBef>
                <a:spcPts val="8500"/>
              </a:spcBef>
              <a:spcAft>
                <a:spcPts val="0"/>
              </a:spcAft>
              <a:buSzPts val="7500"/>
              <a:buChar char="○"/>
              <a:defRPr/>
            </a:lvl2pPr>
            <a:lvl3pPr marL="1371600" lvl="2" indent="-704850" algn="ctr">
              <a:spcBef>
                <a:spcPts val="8500"/>
              </a:spcBef>
              <a:spcAft>
                <a:spcPts val="0"/>
              </a:spcAft>
              <a:buSzPts val="7500"/>
              <a:buChar char="■"/>
              <a:defRPr/>
            </a:lvl3pPr>
            <a:lvl4pPr marL="1828800" lvl="3" indent="-704850" algn="ctr">
              <a:spcBef>
                <a:spcPts val="8500"/>
              </a:spcBef>
              <a:spcAft>
                <a:spcPts val="0"/>
              </a:spcAft>
              <a:buSzPts val="7500"/>
              <a:buChar char="●"/>
              <a:defRPr/>
            </a:lvl4pPr>
            <a:lvl5pPr marL="2286000" lvl="4" indent="-704850" algn="ctr">
              <a:spcBef>
                <a:spcPts val="8500"/>
              </a:spcBef>
              <a:spcAft>
                <a:spcPts val="0"/>
              </a:spcAft>
              <a:buSzPts val="7500"/>
              <a:buChar char="○"/>
              <a:defRPr/>
            </a:lvl5pPr>
            <a:lvl6pPr marL="2743200" lvl="5" indent="-704850" algn="ctr">
              <a:spcBef>
                <a:spcPts val="8500"/>
              </a:spcBef>
              <a:spcAft>
                <a:spcPts val="0"/>
              </a:spcAft>
              <a:buSzPts val="7500"/>
              <a:buChar char="■"/>
              <a:defRPr/>
            </a:lvl6pPr>
            <a:lvl7pPr marL="3200400" lvl="6" indent="-704850" algn="ctr">
              <a:spcBef>
                <a:spcPts val="8500"/>
              </a:spcBef>
              <a:spcAft>
                <a:spcPts val="0"/>
              </a:spcAft>
              <a:buSzPts val="7500"/>
              <a:buChar char="●"/>
              <a:defRPr/>
            </a:lvl7pPr>
            <a:lvl8pPr marL="3657600" lvl="7" indent="-704850" algn="ctr">
              <a:spcBef>
                <a:spcPts val="8500"/>
              </a:spcBef>
              <a:spcAft>
                <a:spcPts val="0"/>
              </a:spcAft>
              <a:buSzPts val="7500"/>
              <a:buChar char="○"/>
              <a:defRPr/>
            </a:lvl8pPr>
            <a:lvl9pPr marL="4114800" lvl="8" indent="-704850" algn="ctr">
              <a:spcBef>
                <a:spcPts val="8500"/>
              </a:spcBef>
              <a:spcAft>
                <a:spcPts val="8500"/>
              </a:spcAft>
              <a:buSzPts val="7500"/>
              <a:buChar char="■"/>
              <a:defRPr/>
            </a:lvl9pPr>
          </a:lstStyle>
          <a:p>
            <a:endParaRPr/>
          </a:p>
        </p:txBody>
      </p:sp>
      <p:sp>
        <p:nvSpPr>
          <p:cNvPr id="47" name="Google Shape;47;p11"/>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pic>
        <p:nvPicPr>
          <p:cNvPr id="50" name="Google Shape;50;p12" descr="logo.png">
            <a:hlinkClick r:id="rId2"/>
          </p:cNvPr>
          <p:cNvPicPr preferRelativeResize="0"/>
          <p:nvPr/>
        </p:nvPicPr>
        <p:blipFill>
          <a:blip r:embed="rId3">
            <a:alphaModFix/>
          </a:blip>
          <a:stretch>
            <a:fillRect/>
          </a:stretch>
        </p:blipFill>
        <p:spPr>
          <a:xfrm>
            <a:off x="2347999" y="1143000"/>
            <a:ext cx="7177000" cy="2333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496160" y="13765441"/>
            <a:ext cx="40899001" cy="5387400"/>
          </a:xfrm>
          <a:prstGeom prst="rect">
            <a:avLst/>
          </a:prstGeom>
        </p:spPr>
        <p:txBody>
          <a:bodyPr spcFirstLastPara="1" wrap="square" lIns="487600" tIns="487600" rIns="487600" bIns="487600" anchor="ctr" anchorCtr="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a:endParaRPr/>
          </a:p>
        </p:txBody>
      </p:sp>
      <p:sp>
        <p:nvSpPr>
          <p:cNvPr id="15" name="Google Shape;15;p3"/>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1496160" y="2848160"/>
            <a:ext cx="40899001"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18" name="Google Shape;18;p4"/>
          <p:cNvSpPr txBox="1">
            <a:spLocks noGrp="1"/>
          </p:cNvSpPr>
          <p:nvPr>
            <p:ph type="body" idx="1"/>
          </p:nvPr>
        </p:nvSpPr>
        <p:spPr>
          <a:xfrm>
            <a:off x="1496160" y="7375840"/>
            <a:ext cx="40899001" cy="21864900"/>
          </a:xfrm>
          <a:prstGeom prst="rect">
            <a:avLst/>
          </a:prstGeom>
        </p:spPr>
        <p:txBody>
          <a:bodyPr spcFirstLastPara="1" wrap="square" lIns="487600" tIns="487600" rIns="487600" bIns="487600" anchor="t"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19" name="Google Shape;19;p4"/>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1496160" y="2848160"/>
            <a:ext cx="40899001"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2" name="Google Shape;22;p5"/>
          <p:cNvSpPr txBox="1">
            <a:spLocks noGrp="1"/>
          </p:cNvSpPr>
          <p:nvPr>
            <p:ph type="body" idx="1"/>
          </p:nvPr>
        </p:nvSpPr>
        <p:spPr>
          <a:xfrm>
            <a:off x="1496160" y="7375840"/>
            <a:ext cx="19199399" cy="218649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3" name="Google Shape;23;p5"/>
          <p:cNvSpPr txBox="1">
            <a:spLocks noGrp="1"/>
          </p:cNvSpPr>
          <p:nvPr>
            <p:ph type="body" idx="2"/>
          </p:nvPr>
        </p:nvSpPr>
        <p:spPr>
          <a:xfrm>
            <a:off x="23195520" y="7375840"/>
            <a:ext cx="19199399" cy="218649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4" name="Google Shape;24;p5"/>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1496160" y="2848160"/>
            <a:ext cx="40899001"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7" name="Google Shape;27;p6"/>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1496160" y="3555840"/>
            <a:ext cx="13478401" cy="4836600"/>
          </a:xfrm>
          <a:prstGeom prst="rect">
            <a:avLst/>
          </a:prstGeom>
        </p:spPr>
        <p:txBody>
          <a:bodyPr spcFirstLastPara="1" wrap="square" lIns="487600" tIns="487600" rIns="487600" bIns="487600" anchor="b" anchorCtr="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a:endParaRPr/>
          </a:p>
        </p:txBody>
      </p:sp>
      <p:sp>
        <p:nvSpPr>
          <p:cNvPr id="30" name="Google Shape;30;p7"/>
          <p:cNvSpPr txBox="1">
            <a:spLocks noGrp="1"/>
          </p:cNvSpPr>
          <p:nvPr>
            <p:ph type="body" idx="1"/>
          </p:nvPr>
        </p:nvSpPr>
        <p:spPr>
          <a:xfrm>
            <a:off x="1496160" y="8893440"/>
            <a:ext cx="13478401" cy="20348100"/>
          </a:xfrm>
          <a:prstGeom prst="rect">
            <a:avLst/>
          </a:prstGeom>
        </p:spPr>
        <p:txBody>
          <a:bodyPr spcFirstLastPara="1" wrap="square" lIns="487600" tIns="487600" rIns="487600" bIns="487600" anchor="t" anchorCtr="0">
            <a:noAutofit/>
          </a:bodyPr>
          <a:lstStyle>
            <a:lvl1pPr marL="457200" lvl="0" indent="-635000">
              <a:spcBef>
                <a:spcPts val="0"/>
              </a:spcBef>
              <a:spcAft>
                <a:spcPts val="0"/>
              </a:spcAft>
              <a:buSzPts val="6400"/>
              <a:buChar char="●"/>
              <a:defRPr sz="64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31" name="Google Shape;31;p7"/>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2353200" y="2880960"/>
            <a:ext cx="30565501" cy="26181001"/>
          </a:xfrm>
          <a:prstGeom prst="rect">
            <a:avLst/>
          </a:prstGeom>
        </p:spPr>
        <p:txBody>
          <a:bodyPr spcFirstLastPara="1" wrap="square" lIns="487600" tIns="487600" rIns="487600" bIns="487600" anchor="ctr" anchorCtr="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a:endParaRPr/>
          </a:p>
        </p:txBody>
      </p:sp>
      <p:sp>
        <p:nvSpPr>
          <p:cNvPr id="34" name="Google Shape;34;p8"/>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21945600" y="-800"/>
            <a:ext cx="21945600" cy="32918401"/>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1274400" y="7892320"/>
            <a:ext cx="19416900" cy="94866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a:endParaRPr/>
          </a:p>
        </p:txBody>
      </p:sp>
      <p:sp>
        <p:nvSpPr>
          <p:cNvPr id="38" name="Google Shape;38;p9"/>
          <p:cNvSpPr txBox="1">
            <a:spLocks noGrp="1"/>
          </p:cNvSpPr>
          <p:nvPr>
            <p:ph type="subTitle" idx="1"/>
          </p:nvPr>
        </p:nvSpPr>
        <p:spPr>
          <a:xfrm>
            <a:off x="1274400" y="17939680"/>
            <a:ext cx="19416900" cy="79047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a:endParaRPr/>
          </a:p>
        </p:txBody>
      </p:sp>
      <p:sp>
        <p:nvSpPr>
          <p:cNvPr id="39" name="Google Shape;39;p9"/>
          <p:cNvSpPr txBox="1">
            <a:spLocks noGrp="1"/>
          </p:cNvSpPr>
          <p:nvPr>
            <p:ph type="body" idx="2"/>
          </p:nvPr>
        </p:nvSpPr>
        <p:spPr>
          <a:xfrm>
            <a:off x="23709600" y="4634080"/>
            <a:ext cx="18417601" cy="23648701"/>
          </a:xfrm>
          <a:prstGeom prst="rect">
            <a:avLst/>
          </a:prstGeom>
        </p:spPr>
        <p:txBody>
          <a:bodyPr spcFirstLastPara="1" wrap="square" lIns="487600" tIns="487600" rIns="487600" bIns="487600" anchor="ctr"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40" name="Google Shape;40;p9"/>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1496160" y="27075681"/>
            <a:ext cx="28794299" cy="3872700"/>
          </a:xfrm>
          <a:prstGeom prst="rect">
            <a:avLst/>
          </a:prstGeom>
        </p:spPr>
        <p:txBody>
          <a:bodyPr spcFirstLastPara="1" wrap="square" lIns="487600" tIns="487600" rIns="487600" bIns="487600" anchor="ctr" anchorCtr="0">
            <a:noAutofit/>
          </a:bodyPr>
          <a:lstStyle>
            <a:lvl1pPr marL="457200" lvl="0" indent="-228600">
              <a:lnSpc>
                <a:spcPct val="100000"/>
              </a:lnSpc>
              <a:spcBef>
                <a:spcPts val="0"/>
              </a:spcBef>
              <a:spcAft>
                <a:spcPts val="0"/>
              </a:spcAft>
              <a:buSzPts val="9600"/>
              <a:buNone/>
              <a:defRPr/>
            </a:lvl1pPr>
          </a:lstStyle>
          <a:p>
            <a:endParaRPr/>
          </a:p>
        </p:txBody>
      </p:sp>
      <p:sp>
        <p:nvSpPr>
          <p:cNvPr id="43" name="Google Shape;43;p10"/>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496160" y="2848160"/>
            <a:ext cx="40899001" cy="3665400"/>
          </a:xfrm>
          <a:prstGeom prst="rect">
            <a:avLst/>
          </a:prstGeom>
          <a:noFill/>
          <a:ln>
            <a:noFill/>
          </a:ln>
        </p:spPr>
        <p:txBody>
          <a:bodyPr spcFirstLastPara="1" wrap="square" lIns="487600" tIns="487600" rIns="487600" bIns="487600" anchor="t" anchorCtr="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a:endParaRPr/>
          </a:p>
        </p:txBody>
      </p:sp>
      <p:sp>
        <p:nvSpPr>
          <p:cNvPr id="7" name="Google Shape;7;p1"/>
          <p:cNvSpPr txBox="1">
            <a:spLocks noGrp="1"/>
          </p:cNvSpPr>
          <p:nvPr>
            <p:ph type="body" idx="1"/>
          </p:nvPr>
        </p:nvSpPr>
        <p:spPr>
          <a:xfrm>
            <a:off x="1496160" y="7375840"/>
            <a:ext cx="40899001" cy="21864900"/>
          </a:xfrm>
          <a:prstGeom prst="rect">
            <a:avLst/>
          </a:prstGeom>
          <a:noFill/>
          <a:ln>
            <a:noFill/>
          </a:ln>
        </p:spPr>
        <p:txBody>
          <a:bodyPr spcFirstLastPara="1" wrap="square" lIns="487600" tIns="487600" rIns="487600" bIns="487600" anchor="t" anchorCtr="0">
            <a:noAutofit/>
          </a:bodyPr>
          <a:lstStyle>
            <a:lvl1pPr marL="457200" lvl="0" indent="-838200">
              <a:lnSpc>
                <a:spcPct val="115000"/>
              </a:lnSpc>
              <a:spcBef>
                <a:spcPts val="0"/>
              </a:spcBef>
              <a:spcAft>
                <a:spcPts val="0"/>
              </a:spcAft>
              <a:buClr>
                <a:schemeClr val="dk2"/>
              </a:buClr>
              <a:buSzPts val="9600"/>
              <a:buChar char="●"/>
              <a:defRPr sz="9600">
                <a:solidFill>
                  <a:schemeClr val="dk2"/>
                </a:solidFill>
              </a:defRPr>
            </a:lvl1pPr>
            <a:lvl2pPr marL="914400" lvl="1" indent="-704850">
              <a:lnSpc>
                <a:spcPct val="115000"/>
              </a:lnSpc>
              <a:spcBef>
                <a:spcPts val="8500"/>
              </a:spcBef>
              <a:spcAft>
                <a:spcPts val="0"/>
              </a:spcAft>
              <a:buClr>
                <a:schemeClr val="dk2"/>
              </a:buClr>
              <a:buSzPts val="7500"/>
              <a:buChar char="○"/>
              <a:defRPr sz="7500">
                <a:solidFill>
                  <a:schemeClr val="dk2"/>
                </a:solidFill>
              </a:defRPr>
            </a:lvl2pPr>
            <a:lvl3pPr marL="1371600" lvl="2" indent="-704850">
              <a:lnSpc>
                <a:spcPct val="115000"/>
              </a:lnSpc>
              <a:spcBef>
                <a:spcPts val="8500"/>
              </a:spcBef>
              <a:spcAft>
                <a:spcPts val="0"/>
              </a:spcAft>
              <a:buClr>
                <a:schemeClr val="dk2"/>
              </a:buClr>
              <a:buSzPts val="7500"/>
              <a:buChar char="■"/>
              <a:defRPr sz="7500">
                <a:solidFill>
                  <a:schemeClr val="dk2"/>
                </a:solidFill>
              </a:defRPr>
            </a:lvl3pPr>
            <a:lvl4pPr marL="1828800" lvl="3" indent="-704850">
              <a:lnSpc>
                <a:spcPct val="115000"/>
              </a:lnSpc>
              <a:spcBef>
                <a:spcPts val="8500"/>
              </a:spcBef>
              <a:spcAft>
                <a:spcPts val="0"/>
              </a:spcAft>
              <a:buClr>
                <a:schemeClr val="dk2"/>
              </a:buClr>
              <a:buSzPts val="7500"/>
              <a:buChar char="●"/>
              <a:defRPr sz="7500">
                <a:solidFill>
                  <a:schemeClr val="dk2"/>
                </a:solidFill>
              </a:defRPr>
            </a:lvl4pPr>
            <a:lvl5pPr marL="2286000" lvl="4" indent="-704850">
              <a:lnSpc>
                <a:spcPct val="115000"/>
              </a:lnSpc>
              <a:spcBef>
                <a:spcPts val="8500"/>
              </a:spcBef>
              <a:spcAft>
                <a:spcPts val="0"/>
              </a:spcAft>
              <a:buClr>
                <a:schemeClr val="dk2"/>
              </a:buClr>
              <a:buSzPts val="7500"/>
              <a:buChar char="○"/>
              <a:defRPr sz="7500">
                <a:solidFill>
                  <a:schemeClr val="dk2"/>
                </a:solidFill>
              </a:defRPr>
            </a:lvl5pPr>
            <a:lvl6pPr marL="2743200" lvl="5" indent="-704850">
              <a:lnSpc>
                <a:spcPct val="115000"/>
              </a:lnSpc>
              <a:spcBef>
                <a:spcPts val="8500"/>
              </a:spcBef>
              <a:spcAft>
                <a:spcPts val="0"/>
              </a:spcAft>
              <a:buClr>
                <a:schemeClr val="dk2"/>
              </a:buClr>
              <a:buSzPts val="7500"/>
              <a:buChar char="■"/>
              <a:defRPr sz="7500">
                <a:solidFill>
                  <a:schemeClr val="dk2"/>
                </a:solidFill>
              </a:defRPr>
            </a:lvl6pPr>
            <a:lvl7pPr marL="3200400" lvl="6" indent="-704850">
              <a:lnSpc>
                <a:spcPct val="115000"/>
              </a:lnSpc>
              <a:spcBef>
                <a:spcPts val="8500"/>
              </a:spcBef>
              <a:spcAft>
                <a:spcPts val="0"/>
              </a:spcAft>
              <a:buClr>
                <a:schemeClr val="dk2"/>
              </a:buClr>
              <a:buSzPts val="7500"/>
              <a:buChar char="●"/>
              <a:defRPr sz="7500">
                <a:solidFill>
                  <a:schemeClr val="dk2"/>
                </a:solidFill>
              </a:defRPr>
            </a:lvl7pPr>
            <a:lvl8pPr marL="3657600" lvl="7" indent="-704850">
              <a:lnSpc>
                <a:spcPct val="115000"/>
              </a:lnSpc>
              <a:spcBef>
                <a:spcPts val="8500"/>
              </a:spcBef>
              <a:spcAft>
                <a:spcPts val="0"/>
              </a:spcAft>
              <a:buClr>
                <a:schemeClr val="dk2"/>
              </a:buClr>
              <a:buSzPts val="7500"/>
              <a:buChar char="○"/>
              <a:defRPr sz="7500">
                <a:solidFill>
                  <a:schemeClr val="dk2"/>
                </a:solidFill>
              </a:defRPr>
            </a:lvl8pPr>
            <a:lvl9pPr marL="4114800" lvl="8" indent="-704850">
              <a:lnSpc>
                <a:spcPct val="115000"/>
              </a:lnSpc>
              <a:spcBef>
                <a:spcPts val="8500"/>
              </a:spcBef>
              <a:spcAft>
                <a:spcPts val="8500"/>
              </a:spcAft>
              <a:buClr>
                <a:schemeClr val="dk2"/>
              </a:buClr>
              <a:buSzPts val="7500"/>
              <a:buChar char="■"/>
              <a:defRPr sz="7500">
                <a:solidFill>
                  <a:schemeClr val="dk2"/>
                </a:solidFill>
              </a:defRPr>
            </a:lvl9pPr>
          </a:lstStyle>
          <a:p>
            <a:endParaRPr/>
          </a:p>
        </p:txBody>
      </p:sp>
      <p:sp>
        <p:nvSpPr>
          <p:cNvPr id="8" name="Google Shape;8;p1"/>
          <p:cNvSpPr txBox="1">
            <a:spLocks noGrp="1"/>
          </p:cNvSpPr>
          <p:nvPr>
            <p:ph type="sldNum" idx="12"/>
          </p:nvPr>
        </p:nvSpPr>
        <p:spPr>
          <a:xfrm>
            <a:off x="40667797" y="29844588"/>
            <a:ext cx="2633700" cy="2519100"/>
          </a:xfrm>
          <a:prstGeom prst="rect">
            <a:avLst/>
          </a:prstGeom>
          <a:noFill/>
          <a:ln>
            <a:noFill/>
          </a:ln>
        </p:spPr>
        <p:txBody>
          <a:bodyPr spcFirstLastPara="1" wrap="square" lIns="487600" tIns="487600" rIns="487600" bIns="487600" anchor="ctr" anchorCtr="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B8C61"/>
        </a:solidFill>
        <a:effectLst/>
      </p:bgPr>
    </p:bg>
    <p:spTree>
      <p:nvGrpSpPr>
        <p:cNvPr id="1" name="Shape 54"/>
        <p:cNvGrpSpPr/>
        <p:nvPr/>
      </p:nvGrpSpPr>
      <p:grpSpPr>
        <a:xfrm>
          <a:off x="0" y="0"/>
          <a:ext cx="0" cy="0"/>
          <a:chOff x="0" y="0"/>
          <a:chExt cx="0" cy="0"/>
        </a:xfrm>
      </p:grpSpPr>
      <p:sp>
        <p:nvSpPr>
          <p:cNvPr id="55" name="Google Shape;55;p13"/>
          <p:cNvSpPr/>
          <p:nvPr/>
        </p:nvSpPr>
        <p:spPr>
          <a:xfrm>
            <a:off x="7083700" y="912100"/>
            <a:ext cx="35915700" cy="4310400"/>
          </a:xfrm>
          <a:prstGeom prst="rect">
            <a:avLst/>
          </a:prstGeom>
          <a:solidFill>
            <a:srgbClr val="492F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 name="Google Shape;56;p13"/>
          <p:cNvSpPr/>
          <p:nvPr/>
        </p:nvSpPr>
        <p:spPr>
          <a:xfrm>
            <a:off x="1791425" y="911950"/>
            <a:ext cx="5025600" cy="48924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 name="Google Shape;57;p13"/>
          <p:cNvSpPr/>
          <p:nvPr/>
        </p:nvSpPr>
        <p:spPr>
          <a:xfrm>
            <a:off x="14968640" y="5555589"/>
            <a:ext cx="13879500" cy="27501099"/>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100"/>
              <a:buFont typeface="Arial"/>
              <a:buNone/>
            </a:pPr>
            <a:endParaRPr dirty="0"/>
          </a:p>
        </p:txBody>
      </p:sp>
      <p:sp>
        <p:nvSpPr>
          <p:cNvPr id="58" name="Google Shape;58;p13"/>
          <p:cNvSpPr/>
          <p:nvPr/>
        </p:nvSpPr>
        <p:spPr>
          <a:xfrm>
            <a:off x="896478" y="5454501"/>
            <a:ext cx="13879500" cy="27463899"/>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 name="Google Shape;59;p13"/>
          <p:cNvSpPr/>
          <p:nvPr/>
        </p:nvSpPr>
        <p:spPr>
          <a:xfrm>
            <a:off x="29120050" y="5454501"/>
            <a:ext cx="13879500" cy="27463899"/>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 name="Google Shape;60;p13"/>
          <p:cNvSpPr txBox="1"/>
          <p:nvPr/>
        </p:nvSpPr>
        <p:spPr>
          <a:xfrm>
            <a:off x="9823400" y="1729317"/>
            <a:ext cx="30436300" cy="2034000"/>
          </a:xfrm>
          <a:prstGeom prst="rect">
            <a:avLst/>
          </a:prstGeom>
          <a:noFill/>
          <a:ln>
            <a:noFill/>
          </a:ln>
        </p:spPr>
        <p:txBody>
          <a:bodyPr spcFirstLastPara="1" wrap="square" lIns="91425" tIns="91425" rIns="91425" bIns="91425" anchor="t" anchorCtr="0">
            <a:noAutofit/>
          </a:bodyPr>
          <a:lstStyle/>
          <a:p>
            <a:pPr algn="ctr">
              <a:lnSpc>
                <a:spcPct val="115000"/>
              </a:lnSpc>
              <a:buClr>
                <a:schemeClr val="dk1"/>
              </a:buClr>
              <a:buSzPts val="1100"/>
            </a:pPr>
            <a:r>
              <a:rPr lang="en-US" sz="8800" dirty="0">
                <a:solidFill>
                  <a:srgbClr val="FFFFFF"/>
                </a:solidFill>
                <a:latin typeface="Oswald"/>
                <a:ea typeface="Oswald"/>
                <a:cs typeface="Oswald"/>
                <a:sym typeface="Oswald"/>
              </a:rPr>
              <a:t>HOW DO INTERNATIONAL STUDENTS ADJUST CULTURALLY TO COLLEGE?</a:t>
            </a:r>
          </a:p>
          <a:p>
            <a:pPr marL="0" lvl="0" indent="0" algn="ctr" rtl="0">
              <a:lnSpc>
                <a:spcPct val="115000"/>
              </a:lnSpc>
              <a:spcBef>
                <a:spcPts val="0"/>
              </a:spcBef>
              <a:spcAft>
                <a:spcPts val="0"/>
              </a:spcAft>
              <a:buClr>
                <a:schemeClr val="dk1"/>
              </a:buClr>
              <a:buSzPts val="1100"/>
              <a:buFont typeface="Arial"/>
              <a:buNone/>
            </a:pPr>
            <a:endParaRPr sz="8800" dirty="0">
              <a:solidFill>
                <a:srgbClr val="FFFFFF"/>
              </a:solidFill>
              <a:latin typeface="Oswald"/>
              <a:ea typeface="Oswald"/>
              <a:cs typeface="Oswald"/>
              <a:sym typeface="Oswald"/>
            </a:endParaRPr>
          </a:p>
          <a:p>
            <a:pPr marL="0" lvl="0" indent="0" algn="l" rtl="0">
              <a:spcBef>
                <a:spcPts val="0"/>
              </a:spcBef>
              <a:spcAft>
                <a:spcPts val="0"/>
              </a:spcAft>
              <a:buNone/>
            </a:pPr>
            <a:endParaRPr sz="13800" dirty="0">
              <a:latin typeface="Oswald"/>
              <a:ea typeface="Oswald"/>
              <a:cs typeface="Oswald"/>
              <a:sym typeface="Oswald"/>
            </a:endParaRPr>
          </a:p>
        </p:txBody>
      </p:sp>
      <p:sp>
        <p:nvSpPr>
          <p:cNvPr id="61" name="Google Shape;61;p13"/>
          <p:cNvSpPr txBox="1"/>
          <p:nvPr/>
        </p:nvSpPr>
        <p:spPr>
          <a:xfrm>
            <a:off x="16811738" y="3414945"/>
            <a:ext cx="14071879" cy="1570355"/>
          </a:xfrm>
          <a:prstGeom prst="rect">
            <a:avLst/>
          </a:prstGeom>
          <a:noFill/>
          <a:ln>
            <a:noFill/>
          </a:ln>
        </p:spPr>
        <p:txBody>
          <a:bodyPr spcFirstLastPara="1" wrap="square" lIns="91425" tIns="91425" rIns="91425" bIns="91425" anchor="t" anchorCtr="0">
            <a:noAutofit/>
          </a:bodyPr>
          <a:lstStyle/>
          <a:p>
            <a:pPr algn="ctr">
              <a:lnSpc>
                <a:spcPct val="115000"/>
              </a:lnSpc>
            </a:pPr>
            <a:r>
              <a:rPr lang="en" sz="7200" b="1" dirty="0">
                <a:solidFill>
                  <a:srgbClr val="FFFFFF"/>
                </a:solidFill>
                <a:latin typeface="Oswald" panose="00000500000000000000" pitchFamily="2" charset="0"/>
                <a:ea typeface="Droid Serif"/>
                <a:cs typeface="Times New Roman" panose="02020603050405020304" pitchFamily="18" charset="0"/>
                <a:sym typeface="Droid Serif"/>
              </a:rPr>
              <a:t>Richard A</a:t>
            </a:r>
            <a:r>
              <a:rPr lang="en-US" sz="7200" b="1" dirty="0">
                <a:solidFill>
                  <a:srgbClr val="FFFFFF"/>
                </a:solidFill>
                <a:latin typeface="Oswald" panose="00000500000000000000" pitchFamily="2" charset="0"/>
                <a:ea typeface="Droid Serif"/>
                <a:cs typeface="Times New Roman" panose="02020603050405020304" pitchFamily="18" charset="0"/>
                <a:sym typeface="Droid Serif"/>
              </a:rPr>
              <a:t>n</a:t>
            </a:r>
            <a:r>
              <a:rPr lang="en" sz="7200" b="1" dirty="0">
                <a:solidFill>
                  <a:srgbClr val="FFFFFF"/>
                </a:solidFill>
                <a:latin typeface="Oswald" panose="00000500000000000000" pitchFamily="2" charset="0"/>
                <a:ea typeface="Droid Serif"/>
                <a:cs typeface="Times New Roman" panose="02020603050405020304" pitchFamily="18" charset="0"/>
                <a:sym typeface="Droid Serif"/>
              </a:rPr>
              <a:t>twi </a:t>
            </a:r>
            <a:endParaRPr lang="en-US" sz="7200" b="1" dirty="0">
              <a:solidFill>
                <a:srgbClr val="FFFFFF"/>
              </a:solidFill>
              <a:latin typeface="Oswald" panose="00000500000000000000" pitchFamily="2" charset="0"/>
              <a:ea typeface="Oswald"/>
              <a:cs typeface="Times New Roman" panose="02020603050405020304" pitchFamily="18" charset="0"/>
              <a:sym typeface="Oswald"/>
            </a:endParaRPr>
          </a:p>
          <a:p>
            <a:pPr marL="0" lvl="0" indent="0" algn="ctr" rtl="0">
              <a:lnSpc>
                <a:spcPct val="115000"/>
              </a:lnSpc>
              <a:spcBef>
                <a:spcPts val="0"/>
              </a:spcBef>
              <a:spcAft>
                <a:spcPts val="0"/>
              </a:spcAft>
              <a:buNone/>
            </a:pPr>
            <a:endParaRPr sz="7200" b="1" dirty="0">
              <a:solidFill>
                <a:srgbClr val="FFFFFF"/>
              </a:solidFill>
              <a:latin typeface="Times New Roman" panose="02020603050405020304" pitchFamily="18" charset="0"/>
              <a:ea typeface="Droid Serif"/>
              <a:cs typeface="Times New Roman" panose="02020603050405020304" pitchFamily="18" charset="0"/>
              <a:sym typeface="Droid Serif"/>
            </a:endParaRPr>
          </a:p>
          <a:p>
            <a:pPr marL="0" lvl="0" indent="0" algn="l" rtl="0">
              <a:lnSpc>
                <a:spcPct val="115000"/>
              </a:lnSpc>
              <a:spcBef>
                <a:spcPts val="0"/>
              </a:spcBef>
              <a:spcAft>
                <a:spcPts val="0"/>
              </a:spcAft>
              <a:buNone/>
            </a:pPr>
            <a:endParaRPr sz="7200" b="1" dirty="0">
              <a:solidFill>
                <a:srgbClr val="FFFFFF"/>
              </a:solidFill>
              <a:latin typeface="Times New Roman" panose="02020603050405020304" pitchFamily="18" charset="0"/>
              <a:ea typeface="Oswald"/>
              <a:cs typeface="Times New Roman" panose="02020603050405020304" pitchFamily="18" charset="0"/>
              <a:sym typeface="Oswald"/>
            </a:endParaRPr>
          </a:p>
          <a:p>
            <a:pPr marL="0" lvl="0" indent="0" algn="l" rtl="0">
              <a:spcBef>
                <a:spcPts val="0"/>
              </a:spcBef>
              <a:spcAft>
                <a:spcPts val="0"/>
              </a:spcAft>
              <a:buClr>
                <a:srgbClr val="000000"/>
              </a:buClr>
              <a:buSzPts val="1100"/>
              <a:buFont typeface="Arial"/>
              <a:buNone/>
            </a:pPr>
            <a:endParaRPr sz="7200" b="1" dirty="0">
              <a:latin typeface="Times New Roman" panose="02020603050405020304" pitchFamily="18" charset="0"/>
              <a:ea typeface="Oswald"/>
              <a:cs typeface="Times New Roman" panose="02020603050405020304" pitchFamily="18" charset="0"/>
              <a:sym typeface="Oswald"/>
            </a:endParaRPr>
          </a:p>
          <a:p>
            <a:pPr marL="0" lvl="0" indent="0" algn="l" rtl="0">
              <a:lnSpc>
                <a:spcPct val="115000"/>
              </a:lnSpc>
              <a:spcBef>
                <a:spcPts val="0"/>
              </a:spcBef>
              <a:spcAft>
                <a:spcPts val="0"/>
              </a:spcAft>
              <a:buNone/>
            </a:pPr>
            <a:endParaRPr sz="7200" b="1" dirty="0">
              <a:solidFill>
                <a:srgbClr val="FFFFFF"/>
              </a:solidFill>
              <a:latin typeface="Times New Roman" panose="02020603050405020304" pitchFamily="18" charset="0"/>
              <a:ea typeface="Oswald"/>
              <a:cs typeface="Times New Roman" panose="02020603050405020304" pitchFamily="18" charset="0"/>
              <a:sym typeface="Oswald"/>
            </a:endParaRPr>
          </a:p>
          <a:p>
            <a:pPr marL="0" lvl="0" indent="0" algn="l" rtl="0">
              <a:spcBef>
                <a:spcPts val="0"/>
              </a:spcBef>
              <a:spcAft>
                <a:spcPts val="0"/>
              </a:spcAft>
              <a:buNone/>
            </a:pPr>
            <a:endParaRPr sz="7200" b="1" dirty="0">
              <a:latin typeface="Times New Roman" panose="02020603050405020304" pitchFamily="18" charset="0"/>
              <a:ea typeface="Oswald"/>
              <a:cs typeface="Times New Roman" panose="02020603050405020304" pitchFamily="18" charset="0"/>
              <a:sym typeface="Oswald"/>
            </a:endParaRPr>
          </a:p>
        </p:txBody>
      </p:sp>
      <p:sp>
        <p:nvSpPr>
          <p:cNvPr id="63" name="Google Shape;63;p13"/>
          <p:cNvSpPr txBox="1"/>
          <p:nvPr/>
        </p:nvSpPr>
        <p:spPr>
          <a:xfrm>
            <a:off x="19229649" y="5561966"/>
            <a:ext cx="4618028" cy="1219199"/>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6600" b="1" dirty="0">
                <a:solidFill>
                  <a:srgbClr val="666666"/>
                </a:solidFill>
                <a:latin typeface="Oswald"/>
                <a:ea typeface="Oswald"/>
                <a:cs typeface="Oswald"/>
                <a:sym typeface="Oswald"/>
              </a:rPr>
              <a:t>Introduction</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64" name="Google Shape;64;p13"/>
          <p:cNvSpPr/>
          <p:nvPr/>
        </p:nvSpPr>
        <p:spPr>
          <a:xfrm>
            <a:off x="896450" y="32564400"/>
            <a:ext cx="13879500" cy="391200"/>
          </a:xfrm>
          <a:prstGeom prst="rect">
            <a:avLst/>
          </a:prstGeom>
          <a:solidFill>
            <a:srgbClr val="492F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 name="Google Shape;65;p13"/>
          <p:cNvSpPr/>
          <p:nvPr/>
        </p:nvSpPr>
        <p:spPr>
          <a:xfrm>
            <a:off x="15030284" y="32564400"/>
            <a:ext cx="13879500" cy="391200"/>
          </a:xfrm>
          <a:prstGeom prst="rect">
            <a:avLst/>
          </a:prstGeom>
          <a:solidFill>
            <a:srgbClr val="492F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accent5"/>
              </a:solidFill>
            </a:endParaRPr>
          </a:p>
        </p:txBody>
      </p:sp>
      <p:sp>
        <p:nvSpPr>
          <p:cNvPr id="66" name="Google Shape;66;p13"/>
          <p:cNvSpPr/>
          <p:nvPr/>
        </p:nvSpPr>
        <p:spPr>
          <a:xfrm>
            <a:off x="29120053" y="32488200"/>
            <a:ext cx="13879500" cy="391200"/>
          </a:xfrm>
          <a:prstGeom prst="rect">
            <a:avLst/>
          </a:prstGeom>
          <a:solidFill>
            <a:srgbClr val="492F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 name="Google Shape;67;p13"/>
          <p:cNvSpPr txBox="1"/>
          <p:nvPr/>
        </p:nvSpPr>
        <p:spPr>
          <a:xfrm>
            <a:off x="1318425" y="5479214"/>
            <a:ext cx="10285800" cy="920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Oswald"/>
                <a:sym typeface="Oswald"/>
              </a:rPr>
              <a:t>Literature Review</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68" name="Google Shape;68;p13"/>
          <p:cNvSpPr txBox="1"/>
          <p:nvPr/>
        </p:nvSpPr>
        <p:spPr>
          <a:xfrm>
            <a:off x="15238378" y="6781165"/>
            <a:ext cx="13422970" cy="9784459"/>
          </a:xfrm>
          <a:prstGeom prst="rect">
            <a:avLst/>
          </a:prstGeom>
          <a:noFill/>
          <a:ln>
            <a:noFill/>
          </a:ln>
        </p:spPr>
        <p:txBody>
          <a:bodyPr spcFirstLastPara="1" wrap="square" lIns="91425" tIns="91425" rIns="91425" bIns="91425" anchor="t" anchorCtr="0">
            <a:noAutofit/>
          </a:bodyPr>
          <a:lstStyle/>
          <a:p>
            <a:pPr algn="just"/>
            <a:r>
              <a:rPr lang="en-US" sz="4400" dirty="0">
                <a:effectLst/>
                <a:latin typeface="Times New Roman" panose="02020603050405020304" pitchFamily="18" charset="0"/>
                <a:ea typeface="Calibri" panose="020F0502020204030204" pitchFamily="34" charset="0"/>
                <a:cs typeface="Times New Roman" panose="02020603050405020304" pitchFamily="18" charset="0"/>
              </a:rPr>
              <a:t>The globalization of higher education has led to a growing number of international students seeking academic opportunities abroad. These students enrich the social and </a:t>
            </a:r>
            <a:r>
              <a:rPr lang="en-US" sz="4400" dirty="0">
                <a:latin typeface="Times New Roman" panose="02020603050405020304" pitchFamily="18" charset="0"/>
                <a:ea typeface="Calibri" panose="020F0502020204030204" pitchFamily="34" charset="0"/>
                <a:cs typeface="Times New Roman" panose="02020603050405020304" pitchFamily="18" charset="0"/>
              </a:rPr>
              <a:t>academic environments on campuses by contributing significantly to the cultural diversity on campuses. The cultural transition experience of these students can impact their academic and overall success (Bastien, et al., 2018). </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This research investigated the challenges international students goes through while adjusting culturally to college life </a:t>
            </a:r>
            <a:r>
              <a:rPr lang="en-US" sz="4400" dirty="0">
                <a:latin typeface="Times New Roman" panose="02020603050405020304" pitchFamily="18" charset="0"/>
                <a:ea typeface="Calibri" panose="020F0502020204030204" pitchFamily="34" charset="0"/>
                <a:cs typeface="Times New Roman" panose="02020603050405020304" pitchFamily="18" charset="0"/>
              </a:rPr>
              <a:t>in the United States. By analyzing the cultural adjustment experiences, this research aims to improve international students’ experiences by identifying insights for improving institutional support system for international students.</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lvl="0" indent="0" algn="just" rtl="0">
              <a:spcBef>
                <a:spcPts val="0"/>
              </a:spcBef>
              <a:spcAft>
                <a:spcPts val="0"/>
              </a:spcAft>
              <a:buNone/>
            </a:pPr>
            <a:endParaRPr lang="en-US" sz="4400" dirty="0">
              <a:latin typeface="Times New Roman" panose="02020603050405020304" pitchFamily="18" charset="0"/>
              <a:ea typeface="Oswald"/>
              <a:cs typeface="Times New Roman" panose="02020603050405020304" pitchFamily="18" charset="0"/>
              <a:sym typeface="Oswald"/>
            </a:endParaRPr>
          </a:p>
          <a:p>
            <a:pPr marL="0" lvl="0" indent="0" algn="just" rtl="0">
              <a:spcBef>
                <a:spcPts val="0"/>
              </a:spcBef>
              <a:spcAft>
                <a:spcPts val="0"/>
              </a:spcAft>
              <a:buNone/>
            </a:pPr>
            <a:endParaRPr sz="4400" dirty="0">
              <a:latin typeface="Times New Roman" panose="02020603050405020304" pitchFamily="18" charset="0"/>
              <a:ea typeface="Oswald"/>
              <a:cs typeface="Times New Roman" panose="02020603050405020304" pitchFamily="18" charset="0"/>
              <a:sym typeface="Oswald"/>
            </a:endParaRPr>
          </a:p>
        </p:txBody>
      </p:sp>
      <p:sp>
        <p:nvSpPr>
          <p:cNvPr id="69" name="Google Shape;69;p13"/>
          <p:cNvSpPr txBox="1"/>
          <p:nvPr/>
        </p:nvSpPr>
        <p:spPr>
          <a:xfrm>
            <a:off x="1274100" y="6535919"/>
            <a:ext cx="13232179" cy="12247911"/>
          </a:xfrm>
          <a:prstGeom prst="rect">
            <a:avLst/>
          </a:prstGeom>
          <a:noFill/>
          <a:ln>
            <a:noFill/>
          </a:ln>
        </p:spPr>
        <p:txBody>
          <a:bodyPr spcFirstLastPara="1" wrap="square" lIns="91425" tIns="91425" rIns="91425" bIns="91425" anchor="t" anchorCtr="0">
            <a:noAutofit/>
          </a:bodyPr>
          <a:lstStyle/>
          <a:p>
            <a:pPr algn="just"/>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The literature highlights the complex nature of international students’ cultural adjustment to college, particularly the interplay of socio-cultural, academic and psychological factors. Studies have shown that socio-cultural adaptation challenges such as language barriers and difficulty in building relationships with host communities have a great impact on students’ integration and general wellbeing (Ammigan et al., 2023). Studies emphasize the significant cultural differences in teaching styles, classroom engagement and assessment methods pose challenges to international students (Bastien et. al., 2018). Additionally, research indicates that international students often experience academic disorientation when they transition from a more directive pedagogical system to the independence learning environment typical of Western higher educational institutions (McClure, 2007). This study examines the cultural adjustment experience of international students at a regional Southeastern university in the United States.</a:t>
            </a:r>
            <a:endParaRPr lang="en-NG" sz="4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NG" sz="4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1" name="Google Shape;71;p13"/>
          <p:cNvSpPr txBox="1"/>
          <p:nvPr/>
        </p:nvSpPr>
        <p:spPr>
          <a:xfrm>
            <a:off x="1318425" y="18783830"/>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6600" b="1" dirty="0">
                <a:solidFill>
                  <a:srgbClr val="666666"/>
                </a:solidFill>
                <a:latin typeface="Oswald"/>
                <a:ea typeface="Oswald"/>
                <a:cs typeface="Oswald"/>
                <a:sym typeface="Oswald"/>
              </a:rPr>
              <a:t>Methods</a:t>
            </a:r>
            <a:endParaRPr sz="1800" dirty="0">
              <a:latin typeface="Oswald"/>
              <a:ea typeface="Oswald"/>
              <a:cs typeface="Oswald"/>
              <a:sym typeface="Oswald"/>
            </a:endParaRPr>
          </a:p>
        </p:txBody>
      </p:sp>
      <p:sp>
        <p:nvSpPr>
          <p:cNvPr id="72" name="Google Shape;72;p13"/>
          <p:cNvSpPr txBox="1"/>
          <p:nvPr/>
        </p:nvSpPr>
        <p:spPr>
          <a:xfrm>
            <a:off x="1383843" y="19857382"/>
            <a:ext cx="13232179" cy="5811984"/>
          </a:xfrm>
          <a:prstGeom prst="rect">
            <a:avLst/>
          </a:prstGeom>
          <a:noFill/>
          <a:ln>
            <a:noFill/>
          </a:ln>
        </p:spPr>
        <p:txBody>
          <a:bodyPr spcFirstLastPara="1" wrap="square" lIns="91425" tIns="91425" rIns="91425" bIns="91425" anchor="t" anchorCtr="0">
            <a:noAutofit/>
          </a:bodyPr>
          <a:lstStyle/>
          <a:p>
            <a:pPr algn="just"/>
            <a:r>
              <a:rPr lang="en-US" sz="4200" kern="100" dirty="0">
                <a:latin typeface="Times New Roman" panose="02020603050405020304" pitchFamily="18" charset="0"/>
                <a:ea typeface="Calibri" panose="020F0502020204030204" pitchFamily="34" charset="0"/>
                <a:cs typeface="Times New Roman" panose="02020603050405020304" pitchFamily="18" charset="0"/>
              </a:rPr>
              <a:t>I used a qualitative design and the research question that guided the study is, how do international students adjust culturally to college? To ensure diverse cultural and academic background, I interviewed three international students from China, Morocco and Czech Republic. Open-ended questions were used to encourage participants to share their personal stories and perspective from their own words. Each interview lasted for approximately 20 minutes and was audio-recorded and transcribed to ensure accuracy.</a:t>
            </a:r>
            <a:endParaRPr lang="en-NG" sz="4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3" name="Google Shape;73;p13"/>
          <p:cNvSpPr txBox="1"/>
          <p:nvPr/>
        </p:nvSpPr>
        <p:spPr>
          <a:xfrm>
            <a:off x="1318425" y="25600311"/>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Oswald"/>
                <a:sym typeface="Oswald"/>
              </a:rPr>
              <a:t>Analysis</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74" name="Google Shape;74;p13"/>
          <p:cNvSpPr txBox="1"/>
          <p:nvPr/>
        </p:nvSpPr>
        <p:spPr>
          <a:xfrm>
            <a:off x="1260651" y="26883113"/>
            <a:ext cx="13142354" cy="5811984"/>
          </a:xfrm>
          <a:prstGeom prst="rect">
            <a:avLst/>
          </a:prstGeom>
          <a:noFill/>
          <a:ln>
            <a:noFill/>
          </a:ln>
        </p:spPr>
        <p:txBody>
          <a:bodyPr spcFirstLastPara="1" wrap="square" lIns="91425" tIns="91425" rIns="91425" bIns="91425" anchor="t" anchorCtr="0">
            <a:noAutofit/>
          </a:bodyPr>
          <a:lstStyle/>
          <a:p>
            <a:pPr algn="just"/>
            <a:r>
              <a:rPr lang="en-US" sz="4200" kern="100" dirty="0">
                <a:latin typeface="Times New Roman" panose="02020603050405020304" pitchFamily="18" charset="0"/>
                <a:ea typeface="Calibri" panose="020F0502020204030204" pitchFamily="34" charset="0"/>
                <a:cs typeface="Times New Roman" panose="02020603050405020304" pitchFamily="18" charset="0"/>
              </a:rPr>
              <a:t>I used </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priori coding to identify themes in the data. I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identified p</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atterns and specific quotes to reflect the participants’ perspectives and experiences. The codes were based on the literature of </a:t>
            </a:r>
            <a:r>
              <a:rPr lang="en-US" sz="4400" kern="100" dirty="0">
                <a:latin typeface="Times New Roman" panose="02020603050405020304" pitchFamily="18" charset="0"/>
                <a:ea typeface="Calibri" panose="020F0502020204030204" pitchFamily="34" charset="0"/>
                <a:cs typeface="Times New Roman" panose="02020603050405020304" pitchFamily="18" charset="0"/>
              </a:rPr>
              <a:t>Ammigan et al. (2023) and </a:t>
            </a:r>
            <a:r>
              <a:rPr lang="sv-SE" sz="4400" kern="100" dirty="0">
                <a:latin typeface="Times New Roman" panose="02020603050405020304" pitchFamily="18" charset="0"/>
                <a:ea typeface="Calibri" panose="020F0502020204030204" pitchFamily="34" charset="0"/>
                <a:cs typeface="Times New Roman" panose="02020603050405020304" pitchFamily="18" charset="0"/>
              </a:rPr>
              <a:t>Kamran and Awan (2024).</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The analysis revealed five main themes:  adjusting to the cultural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d</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ifferences</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academic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e</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xperience and engagement, support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r</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esources, social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i</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ntegration and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c</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ommunity building, and resilience. </a:t>
            </a:r>
            <a:endParaRPr lang="en-NG" sz="4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7" name="Google Shape;77;p13"/>
          <p:cNvSpPr txBox="1"/>
          <p:nvPr/>
        </p:nvSpPr>
        <p:spPr>
          <a:xfrm>
            <a:off x="29381414" y="5357085"/>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6600" b="1" dirty="0">
                <a:solidFill>
                  <a:srgbClr val="666666"/>
                </a:solidFill>
                <a:latin typeface="Oswald"/>
                <a:ea typeface="Oswald"/>
                <a:cs typeface="Oswald"/>
                <a:sym typeface="Oswald"/>
              </a:rPr>
              <a:t>Findings</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78" name="Google Shape;78;p13"/>
          <p:cNvSpPr txBox="1"/>
          <p:nvPr/>
        </p:nvSpPr>
        <p:spPr>
          <a:xfrm>
            <a:off x="29310820" y="6439503"/>
            <a:ext cx="13292342" cy="5788634"/>
          </a:xfrm>
          <a:prstGeom prst="rect">
            <a:avLst/>
          </a:prstGeom>
          <a:noFill/>
          <a:ln>
            <a:noFill/>
          </a:ln>
        </p:spPr>
        <p:txBody>
          <a:bodyPr spcFirstLastPara="1" wrap="square" lIns="91425" tIns="91425" rIns="91425" bIns="91425" anchor="t" anchorCtr="0">
            <a:noAutofit/>
          </a:bodyPr>
          <a:lstStyle/>
          <a:p>
            <a:pPr algn="just"/>
            <a:r>
              <a:rPr lang="en-NG" sz="4200" kern="100" dirty="0">
                <a:effectLst/>
                <a:latin typeface="Times New Roman" panose="02020603050405020304" pitchFamily="18" charset="0"/>
                <a:ea typeface="Calibri" panose="020F0502020204030204" pitchFamily="34" charset="0"/>
                <a:cs typeface="Times New Roman" panose="02020603050405020304" pitchFamily="18" charset="0"/>
              </a:rPr>
              <a:t>The study revealed </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five major themes: difficulty in adjusting to the food preferences and social interactions</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 the interactive and participatory classroom setting as challenging and enriching; accessibility of academic and administrative support; forming a sense of belonging as critical to social integration; and their status presenting unique opportunities. These findings are crucial as they provide insights regarding the experiences and challenges of international students as they transition to college life.</a:t>
            </a:r>
            <a:endParaRPr lang="en-NG" sz="4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9" name="Google Shape;79;p13"/>
          <p:cNvSpPr txBox="1"/>
          <p:nvPr/>
        </p:nvSpPr>
        <p:spPr>
          <a:xfrm>
            <a:off x="29381411" y="12325553"/>
            <a:ext cx="8084400" cy="1111674"/>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Oswald"/>
                <a:sym typeface="Oswald"/>
              </a:rPr>
              <a:t>Discussion</a:t>
            </a:r>
            <a:endParaRPr sz="1800" dirty="0">
              <a:latin typeface="Oswald"/>
              <a:ea typeface="Oswald"/>
              <a:cs typeface="Oswald"/>
              <a:sym typeface="Oswald"/>
            </a:endParaRPr>
          </a:p>
        </p:txBody>
      </p:sp>
      <p:sp>
        <p:nvSpPr>
          <p:cNvPr id="80" name="Google Shape;80;p13"/>
          <p:cNvSpPr txBox="1"/>
          <p:nvPr/>
        </p:nvSpPr>
        <p:spPr>
          <a:xfrm>
            <a:off x="29408800" y="13476228"/>
            <a:ext cx="13292342" cy="7705293"/>
          </a:xfrm>
          <a:prstGeom prst="rect">
            <a:avLst/>
          </a:prstGeom>
          <a:noFill/>
          <a:ln>
            <a:noFill/>
          </a:ln>
        </p:spPr>
        <p:txBody>
          <a:bodyPr spcFirstLastPara="1" wrap="square" lIns="91425" tIns="91425" rIns="91425" bIns="91425" anchor="t" anchorCtr="0">
            <a:noAutofit/>
          </a:bodyPr>
          <a:lstStyle/>
          <a:p>
            <a:pPr algn="just"/>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The findings reveal that international students experience challenges with cultural differences such as food preferences, language barriers and social integration. The interactive learning environment and the availability of  institutional support resources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are</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 critical to their transition. Despite their resilience, students emphasize the need for a more inclusive and culturally responsive teaching methods and language support programs. These findings </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support </a:t>
            </a:r>
            <a:r>
              <a:rPr lang="en-US" sz="4200" kern="100" dirty="0">
                <a:effectLst/>
                <a:latin typeface="Times New Roman" panose="02020603050405020304" pitchFamily="18" charset="0"/>
                <a:ea typeface="Calibri" panose="020F0502020204030204" pitchFamily="34" charset="0"/>
                <a:cs typeface="Times New Roman" panose="02020603050405020304" pitchFamily="18" charset="0"/>
              </a:rPr>
              <a:t>earlier literature particularly Singh (2021) study on how internationa</a:t>
            </a:r>
            <a:r>
              <a:rPr lang="en-US" sz="4200" kern="100" dirty="0">
                <a:latin typeface="Times New Roman" panose="02020603050405020304" pitchFamily="18" charset="0"/>
                <a:ea typeface="Calibri" panose="020F0502020204030204" pitchFamily="34" charset="0"/>
                <a:cs typeface="Times New Roman" panose="02020603050405020304" pitchFamily="18" charset="0"/>
              </a:rPr>
              <a:t>l students overcome challenges in Malaysia. These insights underscore the importance of providing an inclusive and supportive campus environment for international students to thrive.</a:t>
            </a:r>
            <a:endParaRPr lang="en-NG" sz="4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1" name="Google Shape;81;p13"/>
          <p:cNvSpPr txBox="1"/>
          <p:nvPr/>
        </p:nvSpPr>
        <p:spPr>
          <a:xfrm>
            <a:off x="29381411" y="21181521"/>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6600" b="1" dirty="0">
                <a:solidFill>
                  <a:srgbClr val="666666"/>
                </a:solidFill>
                <a:latin typeface="Oswald"/>
                <a:ea typeface="Oswald"/>
                <a:cs typeface="Oswald"/>
                <a:sym typeface="Oswald"/>
              </a:rPr>
              <a:t>Implications</a:t>
            </a:r>
            <a:endParaRPr sz="6600" b="1" dirty="0">
              <a:solidFill>
                <a:srgbClr val="666666"/>
              </a:solidFill>
              <a:latin typeface="Oswald"/>
              <a:ea typeface="Oswald"/>
              <a:cs typeface="Oswald"/>
              <a:sym typeface="Oswald"/>
            </a:endParaRPr>
          </a:p>
        </p:txBody>
      </p:sp>
      <p:sp>
        <p:nvSpPr>
          <p:cNvPr id="82" name="Google Shape;82;p13"/>
          <p:cNvSpPr txBox="1"/>
          <p:nvPr/>
        </p:nvSpPr>
        <p:spPr>
          <a:xfrm>
            <a:off x="29479394" y="22287208"/>
            <a:ext cx="13151155" cy="5226158"/>
          </a:xfrm>
          <a:prstGeom prst="rect">
            <a:avLst/>
          </a:prstGeom>
          <a:noFill/>
          <a:ln>
            <a:noFill/>
          </a:ln>
        </p:spPr>
        <p:txBody>
          <a:bodyPr spcFirstLastPara="1" wrap="square" lIns="91425" tIns="91425" rIns="91425" bIns="91425" anchor="t" anchorCtr="0">
            <a:noAutofit/>
          </a:bodyPr>
          <a:lstStyle/>
          <a:p>
            <a:pPr algn="just"/>
            <a:r>
              <a:rPr lang="en-US" sz="4200" kern="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The findings reinforce the need for institutions to improve international students’ experiences, by prioritizing  culturally responsive programs, expanding the availability of language and academic support services, and creating a more welcoming campus environment. Addressing these needs can support the academic success and socio-cultural adaptation of international students while enriching the institutional community with diverse global perspective.</a:t>
            </a:r>
            <a:endParaRPr lang="en-NG" sz="42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3" name="Google Shape;83;p13"/>
          <p:cNvSpPr/>
          <p:nvPr/>
        </p:nvSpPr>
        <p:spPr>
          <a:xfrm>
            <a:off x="896475" y="912100"/>
            <a:ext cx="659400" cy="4310400"/>
          </a:xfrm>
          <a:prstGeom prst="rect">
            <a:avLst/>
          </a:prstGeom>
          <a:solidFill>
            <a:srgbClr val="492F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5" name="Picture 4" descr="A purple and white logo&#10;&#10;Description automatically generated">
            <a:extLst>
              <a:ext uri="{FF2B5EF4-FFF2-40B4-BE49-F238E27FC236}">
                <a16:creationId xmlns:a16="http://schemas.microsoft.com/office/drawing/2014/main" id="{940C9E7B-3ED7-F5AE-CA4F-7401CD9A5C3F}"/>
              </a:ext>
            </a:extLst>
          </p:cNvPr>
          <p:cNvPicPr>
            <a:picLocks noChangeAspect="1"/>
          </p:cNvPicPr>
          <p:nvPr/>
        </p:nvPicPr>
        <p:blipFill>
          <a:blip r:embed="rId3"/>
          <a:stretch>
            <a:fillRect/>
          </a:stretch>
        </p:blipFill>
        <p:spPr>
          <a:xfrm>
            <a:off x="2309993" y="1583802"/>
            <a:ext cx="4050351" cy="3431547"/>
          </a:xfrm>
          <a:prstGeom prst="rect">
            <a:avLst/>
          </a:prstGeom>
        </p:spPr>
      </p:pic>
      <p:sp>
        <p:nvSpPr>
          <p:cNvPr id="10" name="Google Shape;67;p13">
            <a:extLst>
              <a:ext uri="{FF2B5EF4-FFF2-40B4-BE49-F238E27FC236}">
                <a16:creationId xmlns:a16="http://schemas.microsoft.com/office/drawing/2014/main" id="{B6BB8686-791F-FBE7-0D3B-FFCEE7E103CD}"/>
              </a:ext>
            </a:extLst>
          </p:cNvPr>
          <p:cNvSpPr txBox="1"/>
          <p:nvPr/>
        </p:nvSpPr>
        <p:spPr>
          <a:xfrm>
            <a:off x="29408800" y="27223952"/>
            <a:ext cx="10285800" cy="920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Oswald"/>
                <a:sym typeface="Oswald"/>
              </a:rPr>
              <a:t>References</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11" name="Google Shape;82;p13">
            <a:extLst>
              <a:ext uri="{FF2B5EF4-FFF2-40B4-BE49-F238E27FC236}">
                <a16:creationId xmlns:a16="http://schemas.microsoft.com/office/drawing/2014/main" id="{8A68A3F1-2E35-5744-49ED-3B2F2DC735F2}"/>
              </a:ext>
            </a:extLst>
          </p:cNvPr>
          <p:cNvSpPr txBox="1"/>
          <p:nvPr/>
        </p:nvSpPr>
        <p:spPr>
          <a:xfrm>
            <a:off x="29115222" y="28242068"/>
            <a:ext cx="13879500" cy="4207131"/>
          </a:xfrm>
          <a:prstGeom prst="rect">
            <a:avLst/>
          </a:prstGeom>
          <a:solidFill>
            <a:srgbClr val="492F92"/>
          </a:solidFill>
          <a:ln>
            <a:noFill/>
          </a:ln>
        </p:spPr>
        <p:txBody>
          <a:bodyPr spcFirstLastPara="1" wrap="square" lIns="91425" tIns="91425" rIns="91425" bIns="91425" anchor="t" anchorCtr="0">
            <a:noAutofit/>
          </a:bodyPr>
          <a:lstStyle/>
          <a:p>
            <a:pPr marL="457200"/>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Ammigan, R., Veerasamy, Y. S., &amp; Cruz, N. I. (2023). ‘Growing from an acorn to an oak tree’: a thematic analysis of international students’ cross-cultural adjustment in the United States.  </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Studies in Higher Education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48</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567-581.</a:t>
            </a:r>
          </a:p>
          <a:p>
            <a:pPr marL="457200"/>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McClure, J. W. (2007). International graduates’ cross-cultural adjustment: Experiences, coping strategies, and suggested programmatic responses. </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Teaching in Higher Education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12</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199-217.</a:t>
            </a:r>
          </a:p>
          <a:p>
            <a:pPr marL="457200"/>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Bastien, G., Seifen-Adkins, T., &amp; Johnson, L. R. (2018). Striving for success: Academic adjustment of international students in the US. </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Journal of International Students, 8</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1198-1219.</a:t>
            </a:r>
          </a:p>
          <a:p>
            <a:pPr marL="457200"/>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Kamran, K., &amp; Awan, A. A. R. (2024). The American campus kaleidoscope: Examining the academic and social experiences of international students. Journal of International Students, </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14</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919-938.</a:t>
            </a:r>
          </a:p>
          <a:p>
            <a:pPr marL="457200"/>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Singh, J. K. N. (2021). Academic resilience among international students: lived experiences of postgraduate international students in Malaysia. Asia Pacific Education Review, </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22</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129-138.</a:t>
            </a:r>
          </a:p>
          <a:p>
            <a:pPr marL="457200"/>
            <a:endParaRPr lang="en-NG"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1" descr="A close up of words">
            <a:extLst>
              <a:ext uri="{FF2B5EF4-FFF2-40B4-BE49-F238E27FC236}">
                <a16:creationId xmlns:a16="http://schemas.microsoft.com/office/drawing/2014/main" id="{B41EA65E-A487-025D-A85A-9E12E06C0A79}"/>
              </a:ext>
            </a:extLst>
          </p:cNvPr>
          <p:cNvPicPr>
            <a:picLocks noChangeAspect="1"/>
          </p:cNvPicPr>
          <p:nvPr/>
        </p:nvPicPr>
        <p:blipFill>
          <a:blip r:embed="rId4"/>
          <a:stretch>
            <a:fillRect/>
          </a:stretch>
        </p:blipFill>
        <p:spPr>
          <a:xfrm>
            <a:off x="15263342" y="19405600"/>
            <a:ext cx="13313227" cy="12588511"/>
          </a:xfrm>
          <a:prstGeom prst="rect">
            <a:avLst/>
          </a:prstGeom>
        </p:spPr>
      </p:pic>
      <p:sp>
        <p:nvSpPr>
          <p:cNvPr id="3" name="TextBox 2">
            <a:extLst>
              <a:ext uri="{FF2B5EF4-FFF2-40B4-BE49-F238E27FC236}">
                <a16:creationId xmlns:a16="http://schemas.microsoft.com/office/drawing/2014/main" id="{343ACF81-7E45-DDBE-B06A-16853E897249}"/>
              </a:ext>
            </a:extLst>
          </p:cNvPr>
          <p:cNvSpPr txBox="1"/>
          <p:nvPr/>
        </p:nvSpPr>
        <p:spPr>
          <a:xfrm>
            <a:off x="21488400" y="16167100"/>
            <a:ext cx="914400" cy="914400"/>
          </a:xfrm>
          <a:prstGeom prst="rect">
            <a:avLst/>
          </a:prstGeom>
          <a:noFill/>
        </p:spPr>
        <p:txBody>
          <a:bodyPr wrap="square" rtlCol="0">
            <a:spAutoFit/>
          </a:bodyPr>
          <a:lstStyle/>
          <a:p>
            <a:endParaRPr lang="en-US" dirty="0"/>
          </a:p>
        </p:txBody>
      </p:sp>
      <p:sp>
        <p:nvSpPr>
          <p:cNvPr id="4" name="TextBox 3">
            <a:extLst>
              <a:ext uri="{FF2B5EF4-FFF2-40B4-BE49-F238E27FC236}">
                <a16:creationId xmlns:a16="http://schemas.microsoft.com/office/drawing/2014/main" id="{9135C668-DC86-AFA3-C013-A0745AB2D183}"/>
              </a:ext>
            </a:extLst>
          </p:cNvPr>
          <p:cNvSpPr txBox="1"/>
          <p:nvPr/>
        </p:nvSpPr>
        <p:spPr>
          <a:xfrm>
            <a:off x="15153103" y="17081500"/>
            <a:ext cx="12771119" cy="2123658"/>
          </a:xfrm>
          <a:prstGeom prst="rect">
            <a:avLst/>
          </a:prstGeom>
          <a:noFill/>
        </p:spPr>
        <p:txBody>
          <a:bodyPr wrap="square" rtlCol="0">
            <a:spAutoFit/>
          </a:bodyPr>
          <a:lstStyle/>
          <a:p>
            <a:r>
              <a:rPr lang="en-US" sz="6600" b="1" dirty="0">
                <a:latin typeface="Oswald" panose="00000500000000000000" pitchFamily="2" charset="0"/>
                <a:cs typeface="Times New Roman" panose="02020603050405020304" pitchFamily="18" charset="0"/>
              </a:rPr>
              <a:t> </a:t>
            </a:r>
            <a:r>
              <a:rPr lang="en-US" sz="6600" b="1" dirty="0">
                <a:solidFill>
                  <a:schemeClr val="bg2"/>
                </a:solidFill>
                <a:latin typeface="Oswald" panose="00000500000000000000" pitchFamily="2" charset="0"/>
                <a:cs typeface="Times New Roman" panose="02020603050405020304" pitchFamily="18" charset="0"/>
              </a:rPr>
              <a:t>Figure</a:t>
            </a:r>
            <a:r>
              <a:rPr lang="en-US" sz="6600" b="1" dirty="0">
                <a:latin typeface="Oswald" panose="00000500000000000000" pitchFamily="2" charset="0"/>
                <a:cs typeface="Times New Roman" panose="02020603050405020304" pitchFamily="18" charset="0"/>
              </a:rPr>
              <a:t> </a:t>
            </a:r>
            <a:r>
              <a:rPr lang="en-US" sz="6600" b="1" dirty="0">
                <a:solidFill>
                  <a:schemeClr val="bg2"/>
                </a:solidFill>
                <a:latin typeface="Oswald" panose="00000500000000000000" pitchFamily="2" charset="0"/>
                <a:cs typeface="Times New Roman" panose="02020603050405020304" pitchFamily="18" charset="0"/>
              </a:rPr>
              <a:t>1</a:t>
            </a:r>
            <a:endParaRPr lang="en-US" sz="6600" b="1" dirty="0">
              <a:latin typeface="Oswald" panose="00000500000000000000" pitchFamily="2" charset="0"/>
              <a:cs typeface="Times New Roman" panose="02020603050405020304" pitchFamily="18" charset="0"/>
            </a:endParaRPr>
          </a:p>
          <a:p>
            <a:r>
              <a:rPr lang="en-US" sz="6600" b="1" dirty="0">
                <a:solidFill>
                  <a:schemeClr val="bg2"/>
                </a:solidFill>
                <a:latin typeface="Oswald" panose="00000500000000000000" pitchFamily="2" charset="0"/>
                <a:ea typeface="Tahoma" panose="020B0604030504040204" pitchFamily="34" charset="0"/>
                <a:cs typeface="Times New Roman" panose="02020603050405020304" pitchFamily="18" charset="0"/>
              </a:rPr>
              <a:t>Word Cloud from Transcripts</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00AF83DCA604EA35A9588C58BF52F" ma:contentTypeVersion="12" ma:contentTypeDescription="Create a new document." ma:contentTypeScope="" ma:versionID="b4d4d0479e09f0d8d62b1a10033de0a9">
  <xsd:schema xmlns:xsd="http://www.w3.org/2001/XMLSchema" xmlns:xs="http://www.w3.org/2001/XMLSchema" xmlns:p="http://schemas.microsoft.com/office/2006/metadata/properties" xmlns:ns2="d4ab2ec3-2a52-47f9-9a11-c025a7a01941" xmlns:ns3="710a3416-c9ec-433a-8ee9-a9af64f7785e" targetNamespace="http://schemas.microsoft.com/office/2006/metadata/properties" ma:root="true" ma:fieldsID="929a06ee0f7841c76656f6a123def511" ns2:_="" ns3:_="">
    <xsd:import namespace="d4ab2ec3-2a52-47f9-9a11-c025a7a01941"/>
    <xsd:import namespace="710a3416-c9ec-433a-8ee9-a9af64f7785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b2ec3-2a52-47f9-9a11-c025a7a01941"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a3416-c9ec-433a-8ee9-a9af64f778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659e4a2-e24c-45cd-9259-904a2b13a87b}" ma:internalName="TaxCatchAll" ma:showField="CatchAllData" ma:web="710a3416-c9ec-433a-8ee9-a9af64f778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10a3416-c9ec-433a-8ee9-a9af64f7785e" xsi:nil="true"/>
    <ReferenceId xmlns="d4ab2ec3-2a52-47f9-9a11-c025a7a01941" xsi:nil="true"/>
    <lcf76f155ced4ddcb4097134ff3c332f xmlns="d4ab2ec3-2a52-47f9-9a11-c025a7a019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C65F0BD-5366-44D2-BA94-271D2E7A0F23}"/>
</file>

<file path=customXml/itemProps2.xml><?xml version="1.0" encoding="utf-8"?>
<ds:datastoreItem xmlns:ds="http://schemas.openxmlformats.org/officeDocument/2006/customXml" ds:itemID="{AAB1734D-20FC-4E7E-9580-0068244DE1FA}"/>
</file>

<file path=customXml/itemProps3.xml><?xml version="1.0" encoding="utf-8"?>
<ds:datastoreItem xmlns:ds="http://schemas.openxmlformats.org/officeDocument/2006/customXml" ds:itemID="{BA5478E4-BF93-49AE-A9D0-E7DC2E60F406}"/>
</file>

<file path=docProps/app.xml><?xml version="1.0" encoding="utf-8"?>
<Properties xmlns="http://schemas.openxmlformats.org/officeDocument/2006/extended-properties" xmlns:vt="http://schemas.openxmlformats.org/officeDocument/2006/docPropsVTypes">
  <TotalTime>453</TotalTime>
  <Words>894</Words>
  <Application>Microsoft Office PowerPoint</Application>
  <PresentationFormat>Custom</PresentationFormat>
  <Paragraphs>31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Times New Roman</vt:lpstr>
      <vt:lpstr>Arial</vt:lpstr>
      <vt:lpstr>Oswald</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Virtue</dc:creator>
  <cp:lastModifiedBy>Richard Antwi</cp:lastModifiedBy>
  <cp:revision>10</cp:revision>
  <dcterms:modified xsi:type="dcterms:W3CDTF">2024-12-19T01:14:36Z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d321b5f-a4ea-42e4-9273-2f91b9a1a708_Enabled">
    <vt:lpwstr>true</vt:lpwstr>
  </property>
  <property fmtid="{D5CDD505-2E9C-101B-9397-08002B2CF9AE}" pid="3" name="MSIP_Label_8d321b5f-a4ea-42e4-9273-2f91b9a1a708_SetDate">
    <vt:lpwstr>2023-11-27T23:09:44Z</vt:lpwstr>
  </property>
  <property fmtid="{D5CDD505-2E9C-101B-9397-08002B2CF9AE}" pid="4" name="MSIP_Label_8d321b5f-a4ea-42e4-9273-2f91b9a1a708_Method">
    <vt:lpwstr>Standard</vt:lpwstr>
  </property>
  <property fmtid="{D5CDD505-2E9C-101B-9397-08002B2CF9AE}" pid="5" name="MSIP_Label_8d321b5f-a4ea-42e4-9273-2f91b9a1a708_Name">
    <vt:lpwstr>Low Confidentiality - Green</vt:lpwstr>
  </property>
  <property fmtid="{D5CDD505-2E9C-101B-9397-08002B2CF9AE}" pid="6" name="MSIP_Label_8d321b5f-a4ea-42e4-9273-2f91b9a1a708_SiteId">
    <vt:lpwstr>c5b35b5a-16d5-4414-8ee1-7bde70543f1b</vt:lpwstr>
  </property>
  <property fmtid="{D5CDD505-2E9C-101B-9397-08002B2CF9AE}" pid="7" name="MSIP_Label_8d321b5f-a4ea-42e4-9273-2f91b9a1a708_ActionId">
    <vt:lpwstr>7517484c-56d9-4ddd-a4da-6fe0a7174a69</vt:lpwstr>
  </property>
  <property fmtid="{D5CDD505-2E9C-101B-9397-08002B2CF9AE}" pid="8" name="MSIP_Label_8d321b5f-a4ea-42e4-9273-2f91b9a1a708_ContentBits">
    <vt:lpwstr>0</vt:lpwstr>
  </property>
  <property fmtid="{D5CDD505-2E9C-101B-9397-08002B2CF9AE}" pid="9" name="ContentTypeId">
    <vt:lpwstr>0x010100A4F00AF83DCA604EA35A9588C58BF52F</vt:lpwstr>
  </property>
</Properties>
</file>