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74">
          <p15:clr>
            <a:srgbClr val="A4A3A4"/>
          </p15:clr>
        </p15:guide>
        <p15:guide id="2" pos="267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3F822E-6BD7-45BB-B0D4-E90E62899B21}" v="2" dt="2026-03-15T23:49:01.5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96" autoAdjust="0"/>
    <p:restoredTop sz="96247" autoAdjust="0"/>
  </p:normalViewPr>
  <p:slideViewPr>
    <p:cSldViewPr snapToGrid="0" snapToObjects="1" showGuides="1">
      <p:cViewPr>
        <p:scale>
          <a:sx n="30" d="100"/>
          <a:sy n="30" d="100"/>
        </p:scale>
        <p:origin x="930" y="24"/>
      </p:cViewPr>
      <p:guideLst>
        <p:guide orient="horz" pos="18474"/>
        <p:guide pos="2678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A81667-6156-4205-8AD1-6202EF88A33C}" type="datetimeFigureOut">
              <a:rPr lang="en-US" smtClean="0"/>
              <a:t>3/15/2026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329C76-6928-4AA5-A448-826D820ACC9F}" type="slidenum">
              <a:rPr lang="en-US" smtClean="0"/>
              <a:t>‹#›</a:t>
            </a:fld>
            <a:endParaRPr lang="en-US"/>
          </a:p>
        </p:txBody>
      </p:sp>
    </p:spTree>
    <p:extLst>
      <p:ext uri="{BB962C8B-B14F-4D97-AF65-F5344CB8AC3E}">
        <p14:creationId xmlns:p14="http://schemas.microsoft.com/office/powerpoint/2010/main" val="76989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329C76-6928-4AA5-A448-826D820ACC9F}" type="slidenum">
              <a:rPr lang="en-US" smtClean="0"/>
              <a:t>1</a:t>
            </a:fld>
            <a:endParaRPr lang="en-US"/>
          </a:p>
        </p:txBody>
      </p:sp>
    </p:spTree>
    <p:extLst>
      <p:ext uri="{BB962C8B-B14F-4D97-AF65-F5344CB8AC3E}">
        <p14:creationId xmlns:p14="http://schemas.microsoft.com/office/powerpoint/2010/main" val="3318069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08563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051852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4"/>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4"/>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99660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44161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600">
                <a:solidFill>
                  <a:schemeClr val="tx1">
                    <a:tint val="75000"/>
                  </a:schemeClr>
                </a:solidFill>
              </a:defRPr>
            </a:lvl3pPr>
            <a:lvl4pPr marL="6583680" indent="0">
              <a:buNone/>
              <a:defRPr sz="6800">
                <a:solidFill>
                  <a:schemeClr val="tx1">
                    <a:tint val="75000"/>
                  </a:schemeClr>
                </a:solidFill>
              </a:defRPr>
            </a:lvl4pPr>
            <a:lvl5pPr marL="8778240" indent="0">
              <a:buNone/>
              <a:defRPr sz="6800">
                <a:solidFill>
                  <a:schemeClr val="tx1">
                    <a:tint val="75000"/>
                  </a:schemeClr>
                </a:solidFill>
              </a:defRPr>
            </a:lvl5pPr>
            <a:lvl6pPr marL="10972800" indent="0">
              <a:buNone/>
              <a:defRPr sz="6800">
                <a:solidFill>
                  <a:schemeClr val="tx1">
                    <a:tint val="75000"/>
                  </a:schemeClr>
                </a:solidFill>
              </a:defRPr>
            </a:lvl6pPr>
            <a:lvl7pPr marL="13167360" indent="0">
              <a:buNone/>
              <a:defRPr sz="6800">
                <a:solidFill>
                  <a:schemeClr val="tx1">
                    <a:tint val="75000"/>
                  </a:schemeClr>
                </a:solidFill>
              </a:defRPr>
            </a:lvl7pPr>
            <a:lvl8pPr marL="15361920" indent="0">
              <a:buNone/>
              <a:defRPr sz="6800">
                <a:solidFill>
                  <a:schemeClr val="tx1">
                    <a:tint val="75000"/>
                  </a:schemeClr>
                </a:solidFill>
              </a:defRPr>
            </a:lvl8pPr>
            <a:lvl9pPr marL="17556480" indent="0">
              <a:buNone/>
              <a:defRPr sz="6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D7564-EFFA-A944-A1A7-83D830D96081}"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92012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DD7564-EFFA-A944-A1A7-83D830D96081}"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46943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1" y="7368543"/>
            <a:ext cx="19392902"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4" name="Content Placeholder 3"/>
          <p:cNvSpPr>
            <a:spLocks noGrp="1"/>
          </p:cNvSpPr>
          <p:nvPr>
            <p:ph sz="half" idx="2"/>
          </p:nvPr>
        </p:nvSpPr>
        <p:spPr>
          <a:xfrm>
            <a:off x="2194561" y="10439401"/>
            <a:ext cx="19392902"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3"/>
            <a:ext cx="19400520"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6" name="Content Placeholder 5"/>
          <p:cNvSpPr>
            <a:spLocks noGrp="1"/>
          </p:cNvSpPr>
          <p:nvPr>
            <p:ph sz="quarter" idx="4"/>
          </p:nvPr>
        </p:nvSpPr>
        <p:spPr>
          <a:xfrm>
            <a:off x="22296122" y="10439401"/>
            <a:ext cx="19400520"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DD7564-EFFA-A944-A1A7-83D830D96081}" type="datetimeFigureOut">
              <a:rPr lang="en-US" smtClean="0"/>
              <a:t>3/15/2026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26684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DD7564-EFFA-A944-A1A7-83D830D96081}" type="datetimeFigureOut">
              <a:rPr lang="en-US" smtClean="0"/>
              <a:t>3/15/2026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08613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DD7564-EFFA-A944-A1A7-83D830D96081}" type="datetimeFigureOut">
              <a:rPr lang="en-US" smtClean="0"/>
              <a:t>3/15/2026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26611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6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76650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1"/>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6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3"/>
            <a:ext cx="26334720" cy="3863338"/>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65794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DFDD7564-EFFA-A944-A1A7-83D830D96081}" type="datetimeFigureOut">
              <a:rPr lang="en-US" smtClean="0"/>
              <a:t>3/15/2026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62C1767-5E94-FB4E-B4C4-872BBD8B6F27}" type="slidenum">
              <a:rPr lang="en-US" smtClean="0"/>
              <a:t>‹#›</a:t>
            </a:fld>
            <a:endParaRPr lang="en-US"/>
          </a:p>
        </p:txBody>
      </p:sp>
    </p:spTree>
    <p:extLst>
      <p:ext uri="{BB962C8B-B14F-4D97-AF65-F5344CB8AC3E}">
        <p14:creationId xmlns:p14="http://schemas.microsoft.com/office/powerpoint/2010/main" val="2994846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2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6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emf"/><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0" y="30080625"/>
            <a:ext cx="43891200" cy="2743200"/>
          </a:xfrm>
          <a:prstGeom prst="rect">
            <a:avLst/>
          </a:prstGeom>
        </p:spPr>
      </p:pic>
      <p:pic>
        <p:nvPicPr>
          <p:cNvPr id="5" name="Picture 4"/>
          <p:cNvPicPr>
            <a:picLocks noChangeAspect="1"/>
          </p:cNvPicPr>
          <p:nvPr/>
        </p:nvPicPr>
        <p:blipFill>
          <a:blip r:embed="rId4"/>
          <a:stretch>
            <a:fillRect/>
          </a:stretch>
        </p:blipFill>
        <p:spPr>
          <a:xfrm>
            <a:off x="1000591" y="30810256"/>
            <a:ext cx="3609975" cy="1476375"/>
          </a:xfrm>
          <a:prstGeom prst="rect">
            <a:avLst/>
          </a:prstGeom>
        </p:spPr>
      </p:pic>
      <p:sp>
        <p:nvSpPr>
          <p:cNvPr id="9" name="object 2"/>
          <p:cNvSpPr txBox="1">
            <a:spLocks/>
          </p:cNvSpPr>
          <p:nvPr/>
        </p:nvSpPr>
        <p:spPr>
          <a:xfrm>
            <a:off x="1185446" y="1341778"/>
            <a:ext cx="41147998" cy="1987113"/>
          </a:xfrm>
          <a:prstGeom prst="rect">
            <a:avLst/>
          </a:prstGeom>
        </p:spPr>
        <p:txBody>
          <a:bodyPr vert="horz" wrap="square" lIns="0" tIns="0" rIns="0" bIns="0" rtlCol="0" anchor="b" anchorCtr="0">
            <a:noAutofit/>
          </a:bodyPr>
          <a:lstStyle>
            <a:lvl1pPr>
              <a:defRPr sz="5000" b="1" i="0">
                <a:solidFill>
                  <a:schemeClr val="bg1"/>
                </a:solidFill>
                <a:latin typeface="Arial"/>
                <a:ea typeface="+mj-ea"/>
                <a:cs typeface="Arial"/>
              </a:defRPr>
            </a:lvl1pPr>
          </a:lstStyle>
          <a:p>
            <a:pPr defTabSz="1828800">
              <a:lnSpc>
                <a:spcPts val="9000"/>
              </a:lnSpc>
              <a:defRPr/>
            </a:pPr>
            <a:r>
              <a:rPr lang="en-US" sz="9400" kern="0" dirty="0">
                <a:solidFill>
                  <a:schemeClr val="tx1"/>
                </a:solidFill>
              </a:rPr>
              <a:t>Using a Validated Dietary Screening Tool and Culturally Specific Dietary Education to reduce Hemoglobin A1c in the Hispanic Population.</a:t>
            </a:r>
          </a:p>
        </p:txBody>
      </p:sp>
      <p:sp>
        <p:nvSpPr>
          <p:cNvPr id="10" name="object 3"/>
          <p:cNvSpPr txBox="1"/>
          <p:nvPr/>
        </p:nvSpPr>
        <p:spPr>
          <a:xfrm>
            <a:off x="1342033" y="3899450"/>
            <a:ext cx="32918400" cy="1420893"/>
          </a:xfrm>
          <a:prstGeom prst="rect">
            <a:avLst/>
          </a:prstGeom>
        </p:spPr>
        <p:txBody>
          <a:bodyPr vert="horz" wrap="square" lIns="0" tIns="0" rIns="0" bIns="0" rtlCol="0">
            <a:noAutofit/>
          </a:bodyPr>
          <a:lstStyle/>
          <a:p>
            <a:pPr>
              <a:lnSpc>
                <a:spcPts val="6024"/>
              </a:lnSpc>
            </a:pPr>
            <a:r>
              <a:rPr lang="en-US" sz="4000" spc="-142" dirty="0">
                <a:latin typeface="Arial"/>
                <a:cs typeface="Arial"/>
              </a:rPr>
              <a:t>Ryan Thomas Pettit, BSN, RN; Dr. Mariana Da Costa, DNP, RN, </a:t>
            </a:r>
            <a:r>
              <a:rPr lang="en-US" sz="4000" i="1" spc="-142" dirty="0">
                <a:latin typeface="Arial"/>
                <a:cs typeface="Arial"/>
              </a:rPr>
              <a:t>Project Chair; </a:t>
            </a:r>
            <a:r>
              <a:rPr lang="en-US" sz="4000" spc="-142" dirty="0">
                <a:latin typeface="Arial"/>
                <a:cs typeface="Arial"/>
              </a:rPr>
              <a:t>Dr. April Messer, Ph.D., RN, </a:t>
            </a:r>
            <a:r>
              <a:rPr lang="en-US" sz="4000" i="1" spc="-142" dirty="0">
                <a:latin typeface="Arial"/>
                <a:cs typeface="Arial"/>
              </a:rPr>
              <a:t>Committee Member</a:t>
            </a:r>
            <a:endParaRPr sz="4000" i="1" dirty="0">
              <a:latin typeface="Arial"/>
              <a:cs typeface="Arial"/>
            </a:endParaRPr>
          </a:p>
        </p:txBody>
      </p:sp>
      <p:sp>
        <p:nvSpPr>
          <p:cNvPr id="13" name="object 4"/>
          <p:cNvSpPr txBox="1"/>
          <p:nvPr/>
        </p:nvSpPr>
        <p:spPr>
          <a:xfrm>
            <a:off x="1589661" y="5545967"/>
            <a:ext cx="9253728" cy="25383744"/>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gn="ctr">
              <a:spcAft>
                <a:spcPts val="1200"/>
              </a:spcAft>
            </a:pPr>
            <a:r>
              <a:rPr sz="4000" b="1" dirty="0">
                <a:solidFill>
                  <a:srgbClr val="231F20"/>
                </a:solidFill>
                <a:latin typeface="Arial" panose="020B0604020202020204" pitchFamily="34" charset="0"/>
                <a:cs typeface="Arial" panose="020B0604020202020204" pitchFamily="34" charset="0"/>
              </a:rPr>
              <a:t>ABSTRACT</a:t>
            </a:r>
            <a:endParaRPr lang="en-US" sz="4000" b="1" dirty="0">
              <a:solidFill>
                <a:srgbClr val="231F20"/>
              </a:solidFill>
              <a:latin typeface="Arial" panose="020B0604020202020204" pitchFamily="34" charset="0"/>
              <a:cs typeface="Arial" panose="020B0604020202020204" pitchFamily="34" charset="0"/>
            </a:endParaRPr>
          </a:p>
          <a:p>
            <a:pPr>
              <a:spcAft>
                <a:spcPts val="1200"/>
              </a:spcAft>
            </a:pPr>
            <a:r>
              <a:rPr lang="en-US" sz="2800" dirty="0">
                <a:solidFill>
                  <a:srgbClr val="231F20"/>
                </a:solidFill>
                <a:latin typeface="Arial" panose="020B0604020202020204" pitchFamily="34" charset="0"/>
                <a:cs typeface="Arial" panose="020B0604020202020204" pitchFamily="34" charset="0"/>
              </a:rPr>
              <a:t>Type 2 diabetes mellitus (T2DM) is a leading cause of morbidity and mortality worldwide and requires long-term management that includes lifestyle modification and medication therapy. Culturally tailored dietary interventions may provide an effective approach to improving glycemic control but remain underutilized in clinical practice. This cohort study evaluated the impact of culturally tailored dietary education for Hispanic adults with T2DM using a validated dietary screening tool. After three months, participants demonstrated a mean decrease in HbA1c of 1.13 points, along with reduced consumption of unhealthy foods and increased intake of fruits and vegetables. These findings support the use of culturally adapted dietary screening tools as a valuable component of diabetes education and management in Hispanic populations.</a:t>
            </a:r>
          </a:p>
          <a:p>
            <a:pPr algn="ctr">
              <a:spcAft>
                <a:spcPts val="1200"/>
              </a:spcAft>
            </a:pPr>
            <a:endParaRPr lang="en-US" sz="2800" spc="22" dirty="0">
              <a:solidFill>
                <a:srgbClr val="231F20"/>
              </a:solidFill>
              <a:latin typeface="Arial" panose="020B0604020202020204" pitchFamily="34" charset="0"/>
              <a:cs typeface="Arial" panose="020B0604020202020204" pitchFamily="34" charset="0"/>
            </a:endParaRPr>
          </a:p>
          <a:p>
            <a:pPr marR="11088" algn="ctr">
              <a:lnSpc>
                <a:spcPts val="4000"/>
              </a:lnSpc>
              <a:spcAft>
                <a:spcPts val="1200"/>
              </a:spcAft>
            </a:pPr>
            <a:r>
              <a:rPr lang="en-US" sz="4000" b="1" spc="22" dirty="0">
                <a:solidFill>
                  <a:srgbClr val="231F20"/>
                </a:solidFill>
                <a:latin typeface="Arial" panose="020B0604020202020204" pitchFamily="34" charset="0"/>
                <a:cs typeface="Arial" panose="020B0604020202020204" pitchFamily="34" charset="0"/>
              </a:rPr>
              <a:t>INTRO / GOALS / OBJECTIVES</a:t>
            </a:r>
          </a:p>
          <a:p>
            <a:r>
              <a:rPr lang="en-US" sz="2800" dirty="0">
                <a:latin typeface="Arial" panose="020B0604020202020204" pitchFamily="34" charset="0"/>
                <a:cs typeface="Arial" panose="020B0604020202020204" pitchFamily="34" charset="0"/>
              </a:rPr>
              <a:t>Significance of the Problem:</a:t>
            </a:r>
          </a:p>
          <a:p>
            <a:pPr marL="956188" lvl="1"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T2DM affects more than 40 million people in the U.S., approximately 12% of the population (CDC, 2024a). </a:t>
            </a:r>
          </a:p>
          <a:p>
            <a:pPr marL="956188" lvl="1"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Hispanic population experience higher races of diabetes and related complications when compared to non-Hispanic White populations (Vidal et al., 2022).  </a:t>
            </a:r>
          </a:p>
          <a:p>
            <a:pPr marL="1455176" lvl="2"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15% of the Hispanic population has T2DM with an increasing prevalence of 21% by 2040</a:t>
            </a:r>
          </a:p>
          <a:p>
            <a:pPr marL="956188" lvl="1"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These disparities include increased risk of:</a:t>
            </a:r>
          </a:p>
          <a:p>
            <a:pPr marL="1455176" lvl="2"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Hospitalizations</a:t>
            </a:r>
          </a:p>
          <a:p>
            <a:pPr marL="1455176" lvl="2"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Visual impairment</a:t>
            </a:r>
          </a:p>
          <a:p>
            <a:pPr marL="1455176" lvl="2"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End-stage renal disease</a:t>
            </a:r>
          </a:p>
          <a:p>
            <a:pPr marL="1455176" lvl="2"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Lower Extremity amputations</a:t>
            </a:r>
          </a:p>
          <a:p>
            <a:pPr marL="1455176" lvl="2"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Diabetes-related mortality</a:t>
            </a:r>
          </a:p>
          <a:p>
            <a:pPr lvl="1"/>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r>
              <a:rPr lang="en-US" sz="3500" b="1" dirty="0">
                <a:latin typeface="Arial" panose="020B0604020202020204" pitchFamily="34" charset="0"/>
                <a:cs typeface="Arial" panose="020B0604020202020204" pitchFamily="34" charset="0"/>
              </a:rPr>
              <a:t>Purpose of the Project</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This Doctor of Nursing Practice (DNP) project implemented a validated dietary screening tool combined with culturally tailored dietary education for Hispanic adults with T2DM at a community health clinic in Western North Carolina serving primarily migrant agricultural workers and their families.</a:t>
            </a:r>
          </a:p>
          <a:p>
            <a:endParaRPr lang="en-US" sz="2800" dirty="0">
              <a:latin typeface="Arial" panose="020B0604020202020204" pitchFamily="34" charset="0"/>
              <a:cs typeface="Arial" panose="020B0604020202020204" pitchFamily="34" charset="0"/>
            </a:endParaRPr>
          </a:p>
          <a:p>
            <a:r>
              <a:rPr lang="en-US" sz="3500" b="1" dirty="0">
                <a:latin typeface="Arial" panose="020B0604020202020204" pitchFamily="34" charset="0"/>
                <a:cs typeface="Arial" panose="020B0604020202020204" pitchFamily="34" charset="0"/>
              </a:rPr>
              <a:t>Project Goal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The goal of this project was to provide culturally sensitive dietary education to improve knowledge of healthy food choices among Hispanic adults with T2DM.</a:t>
            </a:r>
          </a:p>
          <a:p>
            <a:endParaRPr lang="en-US" sz="2800" dirty="0">
              <a:latin typeface="Arial" panose="020B0604020202020204" pitchFamily="34" charset="0"/>
              <a:cs typeface="Arial" panose="020B0604020202020204" pitchFamily="34" charset="0"/>
            </a:endParaRPr>
          </a:p>
          <a:p>
            <a:r>
              <a:rPr lang="en-US" sz="3500" b="1" dirty="0">
                <a:latin typeface="Arial" panose="020B0604020202020204" pitchFamily="34" charset="0"/>
                <a:cs typeface="Arial" panose="020B0604020202020204" pitchFamily="34" charset="0"/>
              </a:rPr>
              <a:t>Expected Outcomes</a:t>
            </a:r>
            <a:endParaRPr lang="en-US" sz="35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Improved dietary knowledge related to culturally relevant food choices</a:t>
            </a:r>
          </a:p>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Increased adoption of healthier dietary behaviors</a:t>
            </a:r>
          </a:p>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Reduction in HbA1c levels</a:t>
            </a:r>
          </a:p>
          <a:p>
            <a:pPr marR="11088">
              <a:lnSpc>
                <a:spcPts val="4000"/>
              </a:lnSpc>
              <a:spcAft>
                <a:spcPts val="1200"/>
              </a:spcAft>
            </a:pPr>
            <a:endParaRPr lang="en-US" sz="2800" dirty="0">
              <a:latin typeface="Arial" panose="020B0604020202020204" pitchFamily="34" charset="0"/>
              <a:cs typeface="Arial" panose="020B0604020202020204" pitchFamily="34" charset="0"/>
            </a:endParaRPr>
          </a:p>
          <a:p>
            <a:pPr marR="11088">
              <a:lnSpc>
                <a:spcPts val="4000"/>
              </a:lnSpc>
              <a:spcAft>
                <a:spcPts val="1200"/>
              </a:spcAft>
            </a:pPr>
            <a:r>
              <a:rPr lang="en-US" sz="2800" dirty="0"/>
              <a:t> </a:t>
            </a:r>
            <a:endParaRPr lang="en-US" sz="2800" b="1" spc="22" dirty="0">
              <a:solidFill>
                <a:srgbClr val="231F20"/>
              </a:solidFill>
              <a:cs typeface="Arial"/>
            </a:endParaRPr>
          </a:p>
        </p:txBody>
      </p:sp>
      <p:grpSp>
        <p:nvGrpSpPr>
          <p:cNvPr id="11" name="Group 10"/>
          <p:cNvGrpSpPr/>
          <p:nvPr/>
        </p:nvGrpSpPr>
        <p:grpSpPr>
          <a:xfrm>
            <a:off x="11273431" y="5545967"/>
            <a:ext cx="21272502" cy="23781508"/>
            <a:chOff x="11309348" y="6007774"/>
            <a:chExt cx="21272502" cy="25379740"/>
          </a:xfrm>
        </p:grpSpPr>
        <p:sp>
          <p:nvSpPr>
            <p:cNvPr id="14" name="object 140"/>
            <p:cNvSpPr/>
            <p:nvPr/>
          </p:nvSpPr>
          <p:spPr>
            <a:xfrm>
              <a:off x="11309348"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15" name="object 141"/>
            <p:cNvSpPr/>
            <p:nvPr/>
          </p:nvSpPr>
          <p:spPr>
            <a:xfrm>
              <a:off x="21939250"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16" name="object 142"/>
            <p:cNvSpPr/>
            <p:nvPr/>
          </p:nvSpPr>
          <p:spPr>
            <a:xfrm>
              <a:off x="32581850"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grpSp>
      <p:sp>
        <p:nvSpPr>
          <p:cNvPr id="21" name="object 4"/>
          <p:cNvSpPr txBox="1"/>
          <p:nvPr/>
        </p:nvSpPr>
        <p:spPr>
          <a:xfrm>
            <a:off x="12002921" y="5449444"/>
            <a:ext cx="9253728" cy="15814248"/>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gn="ctr">
              <a:lnSpc>
                <a:spcPts val="4000"/>
              </a:lnSpc>
              <a:spcAft>
                <a:spcPts val="1200"/>
              </a:spcAft>
            </a:pPr>
            <a:r>
              <a:rPr lang="en-US" sz="4000" b="1" spc="22" dirty="0">
                <a:solidFill>
                  <a:srgbClr val="231F20"/>
                </a:solidFill>
                <a:latin typeface="Arial" panose="020B0604020202020204" pitchFamily="34" charset="0"/>
                <a:cs typeface="Arial" panose="020B0604020202020204" pitchFamily="34" charset="0"/>
              </a:rPr>
              <a:t>METHODS</a:t>
            </a:r>
          </a:p>
          <a:p>
            <a:pPr marL="457200" indent="-457200">
              <a:lnSpc>
                <a:spcPts val="4000"/>
              </a:lnSpc>
              <a:spcAft>
                <a:spcPts val="1200"/>
              </a:spcAft>
              <a:buFont typeface="Arial" panose="020B0604020202020204" pitchFamily="34" charset="0"/>
              <a:buChar char="•"/>
            </a:pPr>
            <a:endParaRPr lang="en-US" sz="2800" spc="22" dirty="0">
              <a:solidFill>
                <a:srgbClr val="231F20"/>
              </a:solidFill>
              <a:latin typeface="Arial" panose="020B0604020202020204" pitchFamily="34" charset="0"/>
              <a:cs typeface="Arial" panose="020B0604020202020204" pitchFamily="34" charset="0"/>
            </a:endParaRPr>
          </a:p>
          <a:p>
            <a:pPr marL="457200" indent="-457200">
              <a:lnSpc>
                <a:spcPts val="4000"/>
              </a:lnSpc>
              <a:spcAft>
                <a:spcPts val="1200"/>
              </a:spcAft>
              <a:buFont typeface="Arial" panose="020B0604020202020204" pitchFamily="34" charset="0"/>
              <a:buChar char="•"/>
            </a:pPr>
            <a:endParaRPr lang="en-US" sz="2800" spc="22" dirty="0">
              <a:solidFill>
                <a:srgbClr val="231F20"/>
              </a:solidFill>
              <a:latin typeface="Arial" panose="020B0604020202020204" pitchFamily="34" charset="0"/>
              <a:cs typeface="Arial" panose="020B0604020202020204" pitchFamily="34" charset="0"/>
            </a:endParaRPr>
          </a:p>
          <a:p>
            <a:pPr>
              <a:lnSpc>
                <a:spcPts val="4000"/>
              </a:lnSpc>
              <a:spcAft>
                <a:spcPts val="1200"/>
              </a:spcAft>
            </a:pPr>
            <a:endParaRPr lang="en-US" sz="2800" spc="22" dirty="0">
              <a:solidFill>
                <a:srgbClr val="231F20"/>
              </a:solidFill>
              <a:latin typeface="Arial" panose="020B0604020202020204" pitchFamily="34" charset="0"/>
              <a:cs typeface="Arial" panose="020B0604020202020204" pitchFamily="34" charset="0"/>
            </a:endParaRPr>
          </a:p>
          <a:p>
            <a:pPr>
              <a:lnSpc>
                <a:spcPts val="4000"/>
              </a:lnSpc>
              <a:spcAft>
                <a:spcPts val="1200"/>
              </a:spcAft>
            </a:pPr>
            <a:endParaRPr lang="en-US" sz="2800" spc="22" dirty="0">
              <a:solidFill>
                <a:srgbClr val="231F20"/>
              </a:solidFill>
              <a:latin typeface="Arial" panose="020B0604020202020204" pitchFamily="34" charset="0"/>
              <a:cs typeface="Arial" panose="020B0604020202020204" pitchFamily="34" charset="0"/>
            </a:endParaRPr>
          </a:p>
          <a:p>
            <a:pPr>
              <a:spcAft>
                <a:spcPts val="1200"/>
              </a:spcAft>
            </a:pPr>
            <a:r>
              <a:rPr lang="en-US" sz="2800" b="1" spc="22" dirty="0">
                <a:solidFill>
                  <a:srgbClr val="231F20"/>
                </a:solidFill>
                <a:latin typeface="Arial" panose="020B0604020202020204" pitchFamily="34" charset="0"/>
                <a:cs typeface="Arial" panose="020B0604020202020204" pitchFamily="34" charset="0"/>
              </a:rPr>
              <a:t>Population</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Hispanic Adults with T2DM</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5 participants</a:t>
            </a:r>
          </a:p>
          <a:p>
            <a:pPr>
              <a:spcAft>
                <a:spcPts val="1200"/>
              </a:spcAft>
            </a:pPr>
            <a:r>
              <a:rPr lang="en-US" sz="2800" b="1" spc="22" dirty="0">
                <a:solidFill>
                  <a:srgbClr val="231F20"/>
                </a:solidFill>
                <a:latin typeface="Arial" panose="020B0604020202020204" pitchFamily="34" charset="0"/>
                <a:cs typeface="Arial" panose="020B0604020202020204" pitchFamily="34" charset="0"/>
              </a:rPr>
              <a:t>Inclusion Criteria</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Hispanic</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Age &gt;18 years</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T2DM diagnosis</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New to clinic or new to care management</a:t>
            </a:r>
          </a:p>
          <a:p>
            <a:pPr>
              <a:spcAft>
                <a:spcPts val="1200"/>
              </a:spcAft>
            </a:pPr>
            <a:r>
              <a:rPr lang="en-US" sz="2800" b="1" spc="22" dirty="0">
                <a:solidFill>
                  <a:srgbClr val="231F20"/>
                </a:solidFill>
                <a:latin typeface="Arial" panose="020B0604020202020204" pitchFamily="34" charset="0"/>
                <a:cs typeface="Arial" panose="020B0604020202020204" pitchFamily="34" charset="0"/>
              </a:rPr>
              <a:t>Exclusion Criteria</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Type 1 diabetes</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Age &lt; 18 years </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Currently enrolled in care management’s dietary education</a:t>
            </a:r>
          </a:p>
          <a:p>
            <a:pPr>
              <a:spcAft>
                <a:spcPts val="1200"/>
              </a:spcAft>
            </a:pPr>
            <a:r>
              <a:rPr lang="en-US" sz="2800" b="1" spc="22" dirty="0">
                <a:solidFill>
                  <a:srgbClr val="231F20"/>
                </a:solidFill>
                <a:latin typeface="Arial" panose="020B0604020202020204" pitchFamily="34" charset="0"/>
                <a:cs typeface="Arial" panose="020B0604020202020204" pitchFamily="34" charset="0"/>
              </a:rPr>
              <a:t>Interventions</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Dietary education based on dietary screener</a:t>
            </a:r>
          </a:p>
          <a:p>
            <a:pPr>
              <a:spcAft>
                <a:spcPts val="1200"/>
              </a:spcAft>
            </a:pPr>
            <a:r>
              <a:rPr lang="en-US" sz="2800" b="1" spc="22" dirty="0">
                <a:solidFill>
                  <a:srgbClr val="231F20"/>
                </a:solidFill>
                <a:latin typeface="Arial" panose="020B0604020202020204" pitchFamily="34" charset="0"/>
                <a:cs typeface="Arial" panose="020B0604020202020204" pitchFamily="34" charset="0"/>
              </a:rPr>
              <a:t>Evaluation</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Pre- and post-intervention comparison of:</a:t>
            </a:r>
          </a:p>
          <a:p>
            <a:pPr marL="1455176" lvl="2"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Dietary screening tool scores</a:t>
            </a:r>
          </a:p>
          <a:p>
            <a:pPr marL="1455176" lvl="2"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HbA1c</a:t>
            </a:r>
          </a:p>
          <a:p>
            <a:pPr>
              <a:spcAft>
                <a:spcPts val="1200"/>
              </a:spcAft>
            </a:pPr>
            <a:r>
              <a:rPr lang="en-US" sz="2800" b="1" spc="22" dirty="0">
                <a:solidFill>
                  <a:srgbClr val="231F20"/>
                </a:solidFill>
                <a:latin typeface="Arial" panose="020B0604020202020204" pitchFamily="34" charset="0"/>
                <a:cs typeface="Arial" panose="020B0604020202020204" pitchFamily="34" charset="0"/>
              </a:rPr>
              <a:t>Data collection</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HbA1c (pre and post-intervention)</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Dietary Screening Scores</a:t>
            </a:r>
          </a:p>
          <a:p>
            <a:pPr marL="956188" lvl="1" indent="-457200">
              <a:spcAft>
                <a:spcPts val="1200"/>
              </a:spcAft>
              <a:buFont typeface="Arial" panose="020B0604020202020204" pitchFamily="34" charset="0"/>
              <a:buChar char="•"/>
            </a:pPr>
            <a:r>
              <a:rPr lang="en-US" sz="2800" spc="22" dirty="0">
                <a:solidFill>
                  <a:srgbClr val="231F20"/>
                </a:solidFill>
                <a:latin typeface="Arial" panose="020B0604020202020204" pitchFamily="34" charset="0"/>
                <a:cs typeface="Arial" panose="020B0604020202020204" pitchFamily="34" charset="0"/>
              </a:rPr>
              <a:t>Age</a:t>
            </a:r>
          </a:p>
          <a:p>
            <a:pPr>
              <a:spcAft>
                <a:spcPts val="1200"/>
              </a:spcAft>
            </a:pPr>
            <a:r>
              <a:rPr lang="en-US" sz="2800" b="1" spc="22" dirty="0">
                <a:solidFill>
                  <a:srgbClr val="231F20"/>
                </a:solidFill>
                <a:latin typeface="Arial" panose="020B0604020202020204" pitchFamily="34" charset="0"/>
                <a:cs typeface="Arial" panose="020B0604020202020204" pitchFamily="34" charset="0"/>
              </a:rPr>
              <a:t>Timeframe</a:t>
            </a:r>
          </a:p>
          <a:p>
            <a:pPr>
              <a:spcAft>
                <a:spcPts val="1200"/>
              </a:spcAft>
            </a:pPr>
            <a:r>
              <a:rPr lang="en-US" sz="2800" b="1" spc="22" dirty="0">
                <a:solidFill>
                  <a:srgbClr val="231F20"/>
                </a:solidFill>
                <a:latin typeface="Arial" panose="020B0604020202020204" pitchFamily="34" charset="0"/>
                <a:cs typeface="Arial" panose="020B0604020202020204" pitchFamily="34" charset="0"/>
              </a:rPr>
              <a:t>	</a:t>
            </a:r>
            <a:r>
              <a:rPr lang="en-US" sz="2800" spc="22" dirty="0">
                <a:solidFill>
                  <a:srgbClr val="231F20"/>
                </a:solidFill>
                <a:latin typeface="Arial" panose="020B0604020202020204" pitchFamily="34" charset="0"/>
                <a:cs typeface="Arial" panose="020B0604020202020204" pitchFamily="34" charset="0"/>
              </a:rPr>
              <a:t>3-month implementation </a:t>
            </a:r>
          </a:p>
          <a:p>
            <a:pPr>
              <a:spcAft>
                <a:spcPts val="1200"/>
              </a:spcAft>
            </a:pPr>
            <a:r>
              <a:rPr lang="en-US" sz="2800" b="1" spc="22" dirty="0">
                <a:solidFill>
                  <a:srgbClr val="231F20"/>
                </a:solidFill>
                <a:latin typeface="Arial" panose="020B0604020202020204" pitchFamily="34" charset="0"/>
                <a:cs typeface="Arial" panose="020B0604020202020204" pitchFamily="34" charset="0"/>
              </a:rPr>
              <a:t>Ethics</a:t>
            </a:r>
            <a:br>
              <a:rPr lang="en-US" sz="2800" b="1" spc="22" dirty="0">
                <a:solidFill>
                  <a:srgbClr val="231F20"/>
                </a:solidFill>
                <a:latin typeface="Arial" panose="020B0604020202020204" pitchFamily="34" charset="0"/>
                <a:cs typeface="Arial" panose="020B0604020202020204" pitchFamily="34" charset="0"/>
              </a:rPr>
            </a:br>
            <a:r>
              <a:rPr lang="en-US" sz="2800" b="1" spc="22" dirty="0">
                <a:solidFill>
                  <a:srgbClr val="231F20"/>
                </a:solidFill>
                <a:latin typeface="Arial" panose="020B0604020202020204" pitchFamily="34" charset="0"/>
                <a:cs typeface="Arial" panose="020B0604020202020204" pitchFamily="34" charset="0"/>
              </a:rPr>
              <a:t>	</a:t>
            </a:r>
            <a:r>
              <a:rPr lang="en-US" sz="2800" spc="22" dirty="0">
                <a:solidFill>
                  <a:srgbClr val="231F20"/>
                </a:solidFill>
                <a:latin typeface="Arial" panose="020B0604020202020204" pitchFamily="34" charset="0"/>
                <a:cs typeface="Arial" panose="020B0604020202020204" pitchFamily="34" charset="0"/>
              </a:rPr>
              <a:t>This quality improvement project was reviewed by the WCU Institutional Review Board and determined to be exempt from IRB review.</a:t>
            </a:r>
            <a:endParaRPr lang="en-US" sz="2800" b="1" spc="22" dirty="0">
              <a:solidFill>
                <a:srgbClr val="231F20"/>
              </a:solidFill>
              <a:latin typeface="Arial" panose="020B0604020202020204" pitchFamily="34" charset="0"/>
              <a:cs typeface="Arial" panose="020B0604020202020204" pitchFamily="34" charset="0"/>
            </a:endParaRPr>
          </a:p>
          <a:p>
            <a:pPr marL="956188" lvl="1" indent="-457200">
              <a:lnSpc>
                <a:spcPts val="4000"/>
              </a:lnSpc>
              <a:spcAft>
                <a:spcPts val="1200"/>
              </a:spcAft>
              <a:buFont typeface="Arial" panose="020B0604020202020204" pitchFamily="34" charset="0"/>
              <a:buChar char="•"/>
            </a:pPr>
            <a:endParaRPr lang="en-US" sz="2800" spc="22" dirty="0">
              <a:solidFill>
                <a:srgbClr val="231F20"/>
              </a:solidFill>
              <a:latin typeface="Arial" panose="020B0604020202020204" pitchFamily="34" charset="0"/>
              <a:cs typeface="Arial" panose="020B0604020202020204" pitchFamily="34" charset="0"/>
            </a:endParaRPr>
          </a:p>
        </p:txBody>
      </p:sp>
      <p:sp>
        <p:nvSpPr>
          <p:cNvPr id="24" name="object 58"/>
          <p:cNvSpPr txBox="1"/>
          <p:nvPr/>
        </p:nvSpPr>
        <p:spPr>
          <a:xfrm>
            <a:off x="11769501" y="29055558"/>
            <a:ext cx="9253728" cy="756784"/>
          </a:xfrm>
          <a:prstGeom prst="rect">
            <a:avLst/>
          </a:prstGeom>
        </p:spPr>
        <p:txBody>
          <a:bodyPr vert="horz" wrap="square" lIns="0" tIns="0" rIns="0" bIns="0" rtlCol="0">
            <a:noAutofit/>
          </a:bodyPr>
          <a:lstStyle/>
          <a:p>
            <a:pPr marR="11088">
              <a:lnSpc>
                <a:spcPts val="2200"/>
              </a:lnSpc>
            </a:pPr>
            <a:r>
              <a:rPr lang="en-US" sz="1800" i="1" dirty="0">
                <a:solidFill>
                  <a:srgbClr val="000000"/>
                </a:solidFill>
                <a:latin typeface="Arial"/>
                <a:cs typeface="Arial"/>
              </a:rPr>
              <a:t>Figure 1. Dietary Screening Tool used to help evaluate for unhealthy dietary choices (Part A and Fruit and Vegetable intake (Part B, not show).</a:t>
            </a:r>
            <a:endParaRPr sz="1400" dirty="0">
              <a:latin typeface="Arial"/>
              <a:cs typeface="Arial"/>
            </a:endParaRPr>
          </a:p>
        </p:txBody>
      </p:sp>
      <p:sp>
        <p:nvSpPr>
          <p:cNvPr id="26" name="object 4"/>
          <p:cNvSpPr txBox="1"/>
          <p:nvPr/>
        </p:nvSpPr>
        <p:spPr>
          <a:xfrm>
            <a:off x="11920116" y="25574384"/>
            <a:ext cx="9253728" cy="3566906"/>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600"/>
              </a:spcAft>
            </a:pPr>
            <a:endParaRPr lang="en-US" sz="2800" spc="22" dirty="0">
              <a:solidFill>
                <a:srgbClr val="231F20"/>
              </a:solidFill>
              <a:latin typeface="Arial"/>
              <a:cs typeface="Arial"/>
            </a:endParaRPr>
          </a:p>
        </p:txBody>
      </p:sp>
      <p:sp>
        <p:nvSpPr>
          <p:cNvPr id="28" name="object 4"/>
          <p:cNvSpPr txBox="1"/>
          <p:nvPr/>
        </p:nvSpPr>
        <p:spPr>
          <a:xfrm>
            <a:off x="22611517" y="5450149"/>
            <a:ext cx="9253728" cy="10431536"/>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gn="ctr">
              <a:lnSpc>
                <a:spcPts val="4000"/>
              </a:lnSpc>
              <a:spcAft>
                <a:spcPts val="1200"/>
              </a:spcAft>
            </a:pPr>
            <a:endParaRPr lang="en-US" sz="4000" b="1" spc="22" dirty="0">
              <a:solidFill>
                <a:srgbClr val="231F20"/>
              </a:solidFill>
              <a:latin typeface="Arial"/>
              <a:cs typeface="Arial"/>
            </a:endParaRPr>
          </a:p>
          <a:p>
            <a:pPr algn="ctr">
              <a:lnSpc>
                <a:spcPts val="4000"/>
              </a:lnSpc>
              <a:spcAft>
                <a:spcPts val="1200"/>
              </a:spcAft>
            </a:pPr>
            <a:r>
              <a:rPr lang="en-US" sz="4000" b="1" spc="22" dirty="0">
                <a:solidFill>
                  <a:srgbClr val="231F20"/>
                </a:solidFill>
                <a:latin typeface="Arial"/>
                <a:cs typeface="Arial"/>
              </a:rPr>
              <a:t>RESULTS</a:t>
            </a:r>
          </a:p>
          <a:p>
            <a:pPr marL="457200" marR="11088"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Mean baseline HbA1c: 12.24 (SD = 2.803)</a:t>
            </a:r>
          </a:p>
          <a:p>
            <a:pPr marL="457200" marR="11088"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Mean post-intervention HbA1c: 10.85 (SD = 3.682)</a:t>
            </a:r>
          </a:p>
          <a:p>
            <a:pPr marL="457200" marR="11088"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Average HbA1c reduction: 1.13 (9.43%)</a:t>
            </a:r>
          </a:p>
          <a:p>
            <a:pPr marL="457200" marR="11088"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Average ending HbA1c: 10.85</a:t>
            </a:r>
          </a:p>
          <a:p>
            <a:pPr marL="457200" marR="11088"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Statistical significance: p= .071</a:t>
            </a:r>
          </a:p>
          <a:p>
            <a:pPr marL="457200" marR="11088" indent="-457200">
              <a:lnSpc>
                <a:spcPts val="3600"/>
              </a:lnSpc>
              <a:spcAft>
                <a:spcPts val="1600"/>
              </a:spcAft>
              <a:buFont typeface="Arial" panose="020B0604020202020204" pitchFamily="34" charset="0"/>
              <a:buChar char="•"/>
            </a:pPr>
            <a:endParaRPr lang="en-US" sz="2800" spc="22" dirty="0">
              <a:solidFill>
                <a:srgbClr val="231F20"/>
              </a:solidFill>
              <a:latin typeface="Arial"/>
              <a:cs typeface="Arial"/>
            </a:endParaRPr>
          </a:p>
          <a:p>
            <a:pPr marL="457200" marR="11088" indent="-457200">
              <a:lnSpc>
                <a:spcPts val="3600"/>
              </a:lnSpc>
              <a:spcAft>
                <a:spcPts val="1600"/>
              </a:spcAft>
              <a:buFont typeface="Arial" panose="020B0604020202020204" pitchFamily="34" charset="0"/>
              <a:buChar char="•"/>
            </a:pPr>
            <a:endParaRPr lang="en-US" sz="2800" spc="22" dirty="0">
              <a:solidFill>
                <a:srgbClr val="231F20"/>
              </a:solidFill>
              <a:latin typeface="Arial"/>
              <a:cs typeface="Arial"/>
            </a:endParaRPr>
          </a:p>
          <a:p>
            <a:pPr marL="457200" marR="11088" indent="-457200">
              <a:lnSpc>
                <a:spcPts val="3600"/>
              </a:lnSpc>
              <a:spcAft>
                <a:spcPts val="1600"/>
              </a:spcAft>
              <a:buFont typeface="Arial" panose="020B0604020202020204" pitchFamily="34" charset="0"/>
              <a:buChar char="•"/>
            </a:pPr>
            <a:endParaRPr lang="en-US" sz="2800" spc="22" dirty="0">
              <a:solidFill>
                <a:srgbClr val="231F20"/>
              </a:solidFill>
              <a:latin typeface="Arial"/>
              <a:cs typeface="Arial"/>
            </a:endParaRPr>
          </a:p>
          <a:p>
            <a:pPr marL="457200" marR="11088" indent="-457200">
              <a:lnSpc>
                <a:spcPts val="3600"/>
              </a:lnSpc>
              <a:spcAft>
                <a:spcPts val="1600"/>
              </a:spcAft>
              <a:buFont typeface="Arial" panose="020B0604020202020204" pitchFamily="34" charset="0"/>
              <a:buChar char="•"/>
            </a:pPr>
            <a:endParaRPr lang="en-US" sz="2800" spc="22" dirty="0">
              <a:solidFill>
                <a:srgbClr val="231F20"/>
              </a:solidFill>
              <a:latin typeface="Arial"/>
              <a:cs typeface="Arial"/>
            </a:endParaRPr>
          </a:p>
          <a:p>
            <a:pPr marL="457200" marR="11088" indent="-457200">
              <a:lnSpc>
                <a:spcPts val="3600"/>
              </a:lnSpc>
              <a:spcAft>
                <a:spcPts val="1600"/>
              </a:spcAft>
              <a:buFont typeface="Arial" panose="020B0604020202020204" pitchFamily="34" charset="0"/>
              <a:buChar char="•"/>
            </a:pPr>
            <a:endParaRPr lang="en-US" sz="2800" spc="22" dirty="0">
              <a:solidFill>
                <a:srgbClr val="231F20"/>
              </a:solidFill>
              <a:latin typeface="Arial"/>
              <a:cs typeface="Arial"/>
            </a:endParaRPr>
          </a:p>
          <a:p>
            <a:pPr marL="457200" marR="11088" indent="-457200">
              <a:lnSpc>
                <a:spcPts val="3600"/>
              </a:lnSpc>
              <a:spcAft>
                <a:spcPts val="1600"/>
              </a:spcAft>
              <a:buFont typeface="Arial" panose="020B0604020202020204" pitchFamily="34" charset="0"/>
              <a:buChar char="•"/>
            </a:pPr>
            <a:endParaRPr lang="en-US" sz="2800" spc="22" dirty="0">
              <a:solidFill>
                <a:srgbClr val="231F20"/>
              </a:solidFill>
              <a:latin typeface="Arial"/>
              <a:cs typeface="Arial"/>
            </a:endParaRPr>
          </a:p>
          <a:p>
            <a:pPr marL="457200" marR="11088" indent="-457200">
              <a:lnSpc>
                <a:spcPts val="3600"/>
              </a:lnSpc>
              <a:spcAft>
                <a:spcPts val="1600"/>
              </a:spcAft>
              <a:buFont typeface="Arial" panose="020B0604020202020204" pitchFamily="34" charset="0"/>
              <a:buChar char="•"/>
            </a:pPr>
            <a:endParaRPr lang="en-US" sz="2800" spc="22" dirty="0">
              <a:solidFill>
                <a:srgbClr val="231F20"/>
              </a:solidFill>
              <a:latin typeface="Arial"/>
              <a:cs typeface="Arial"/>
            </a:endParaRPr>
          </a:p>
          <a:p>
            <a:pPr marL="457200" marR="11088" indent="-457200">
              <a:lnSpc>
                <a:spcPts val="3600"/>
              </a:lnSpc>
              <a:spcAft>
                <a:spcPts val="1600"/>
              </a:spcAft>
              <a:buFont typeface="Arial" panose="020B0604020202020204" pitchFamily="34" charset="0"/>
              <a:buChar char="•"/>
            </a:pPr>
            <a:endParaRPr lang="en-US" sz="2800" spc="22" dirty="0">
              <a:solidFill>
                <a:srgbClr val="231F20"/>
              </a:solidFill>
              <a:latin typeface="Arial"/>
              <a:cs typeface="Arial"/>
            </a:endParaRPr>
          </a:p>
          <a:p>
            <a:pPr marR="11088">
              <a:lnSpc>
                <a:spcPts val="3600"/>
              </a:lnSpc>
              <a:spcAft>
                <a:spcPts val="1600"/>
              </a:spcAft>
            </a:pPr>
            <a:endParaRPr lang="en-US" sz="2800" spc="22" dirty="0">
              <a:solidFill>
                <a:srgbClr val="231F20"/>
              </a:solidFill>
              <a:latin typeface="Arial"/>
              <a:cs typeface="Arial"/>
            </a:endParaRPr>
          </a:p>
          <a:p>
            <a:pPr marL="457200" marR="11088"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Wilcoxon signed-rank test revealed statistically significant improvements dietary habits following education (z = -2.032, </a:t>
            </a:r>
            <a:r>
              <a:rPr lang="en-US" sz="2800" b="1" spc="22" dirty="0">
                <a:solidFill>
                  <a:srgbClr val="231F20"/>
                </a:solidFill>
                <a:latin typeface="Arial"/>
                <a:cs typeface="Arial"/>
              </a:rPr>
              <a:t>p = .04</a:t>
            </a:r>
            <a:r>
              <a:rPr lang="en-US" sz="2800" spc="22" dirty="0">
                <a:solidFill>
                  <a:srgbClr val="231F20"/>
                </a:solidFill>
                <a:latin typeface="Arial"/>
                <a:cs typeface="Arial"/>
              </a:rPr>
              <a:t>.) </a:t>
            </a:r>
          </a:p>
          <a:p>
            <a:pPr marL="956188" marR="11088" lvl="1"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The initial median score was 29 and follow-up was reduced to 15, indicating improved dietary choices.  </a:t>
            </a:r>
          </a:p>
          <a:p>
            <a:pPr marL="457200" marR="11088"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A Spearman’s correlation found no significant relationship between change in dietary screener Part A and HbA1c (</a:t>
            </a:r>
            <a:r>
              <a:rPr lang="en-US" sz="2800" spc="22" dirty="0" err="1">
                <a:solidFill>
                  <a:srgbClr val="231F20"/>
                </a:solidFill>
                <a:latin typeface="Arial"/>
                <a:cs typeface="Arial"/>
              </a:rPr>
              <a:t>rs</a:t>
            </a:r>
            <a:r>
              <a:rPr lang="en-US" sz="2800" spc="22" dirty="0">
                <a:solidFill>
                  <a:srgbClr val="231F20"/>
                </a:solidFill>
                <a:latin typeface="Arial"/>
                <a:cs typeface="Arial"/>
              </a:rPr>
              <a:t>(4) = -.479, p = .521) </a:t>
            </a:r>
          </a:p>
          <a:p>
            <a:pPr marL="457200" marR="11088"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Spearman’s correlation found a significant negative relationship between change in dietary screener Part B and HbA1c (</a:t>
            </a:r>
            <a:r>
              <a:rPr lang="en-US" sz="2800" spc="22" dirty="0" err="1">
                <a:solidFill>
                  <a:srgbClr val="231F20"/>
                </a:solidFill>
                <a:latin typeface="Arial"/>
                <a:cs typeface="Arial"/>
              </a:rPr>
              <a:t>rs</a:t>
            </a:r>
            <a:r>
              <a:rPr lang="en-US" sz="2800" spc="22" dirty="0">
                <a:solidFill>
                  <a:srgbClr val="231F20"/>
                </a:solidFill>
                <a:latin typeface="Arial"/>
                <a:cs typeface="Arial"/>
              </a:rPr>
              <a:t>(4) = -.959, </a:t>
            </a:r>
            <a:r>
              <a:rPr lang="en-US" sz="2800" b="1" spc="22" dirty="0">
                <a:solidFill>
                  <a:srgbClr val="231F20"/>
                </a:solidFill>
                <a:latin typeface="Arial"/>
                <a:cs typeface="Arial"/>
              </a:rPr>
              <a:t>p=.041</a:t>
            </a:r>
            <a:r>
              <a:rPr lang="en-US" sz="2800" spc="22" dirty="0">
                <a:solidFill>
                  <a:srgbClr val="231F20"/>
                </a:solidFill>
                <a:latin typeface="Arial"/>
                <a:cs typeface="Arial"/>
              </a:rPr>
              <a:t>.)</a:t>
            </a:r>
          </a:p>
          <a:p>
            <a:pPr marL="956188" marR="11088" lvl="1" indent="-457200">
              <a:lnSpc>
                <a:spcPts val="3600"/>
              </a:lnSpc>
              <a:spcAft>
                <a:spcPts val="1600"/>
              </a:spcAft>
              <a:buFont typeface="Arial" panose="020B0604020202020204" pitchFamily="34" charset="0"/>
              <a:buChar char="•"/>
            </a:pPr>
            <a:r>
              <a:rPr lang="en-US" sz="2800" spc="22" dirty="0">
                <a:solidFill>
                  <a:srgbClr val="231F20"/>
                </a:solidFill>
                <a:latin typeface="Arial"/>
                <a:cs typeface="Arial"/>
              </a:rPr>
              <a:t>	Increased fruit and vegetable intake was strongly associated with HbA1c reduction.</a:t>
            </a:r>
          </a:p>
          <a:p>
            <a:pPr marR="11088">
              <a:lnSpc>
                <a:spcPts val="3600"/>
              </a:lnSpc>
              <a:spcAft>
                <a:spcPts val="1600"/>
              </a:spcAft>
            </a:pPr>
            <a:endParaRPr lang="en-US" sz="2800" b="1" spc="22" dirty="0">
              <a:solidFill>
                <a:srgbClr val="231F20"/>
              </a:solidFill>
              <a:latin typeface="Arial"/>
              <a:cs typeface="Arial"/>
            </a:endParaRPr>
          </a:p>
          <a:p>
            <a:pPr marR="11088">
              <a:lnSpc>
                <a:spcPts val="3600"/>
              </a:lnSpc>
              <a:spcAft>
                <a:spcPts val="1600"/>
              </a:spcAft>
            </a:pPr>
            <a:endParaRPr lang="en-US" sz="2800" b="1" spc="22" dirty="0">
              <a:solidFill>
                <a:srgbClr val="231F20"/>
              </a:solidFill>
              <a:latin typeface="Arial"/>
              <a:cs typeface="Arial"/>
            </a:endParaRPr>
          </a:p>
        </p:txBody>
      </p:sp>
      <p:sp>
        <p:nvSpPr>
          <p:cNvPr id="17" name="object 4"/>
          <p:cNvSpPr txBox="1"/>
          <p:nvPr/>
        </p:nvSpPr>
        <p:spPr>
          <a:xfrm>
            <a:off x="32842589" y="10974367"/>
            <a:ext cx="9253728" cy="11713796"/>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gn="ctr">
              <a:lnSpc>
                <a:spcPts val="4000"/>
              </a:lnSpc>
              <a:spcAft>
                <a:spcPts val="1200"/>
              </a:spcAft>
            </a:pPr>
            <a:r>
              <a:rPr lang="en-US" sz="4000" b="1" spc="22" dirty="0">
                <a:solidFill>
                  <a:srgbClr val="231F20"/>
                </a:solidFill>
                <a:latin typeface="Arial"/>
                <a:cs typeface="Arial"/>
              </a:rPr>
              <a:t>CONCLUSION AND RECOMMENDATIONS</a:t>
            </a:r>
          </a:p>
          <a:p>
            <a:pPr marR="11088">
              <a:lnSpc>
                <a:spcPts val="3600"/>
              </a:lnSpc>
              <a:spcAft>
                <a:spcPts val="1600"/>
              </a:spcAft>
            </a:pPr>
            <a:r>
              <a:rPr lang="en-US" sz="2800" spc="22" dirty="0">
                <a:solidFill>
                  <a:srgbClr val="231F20"/>
                </a:solidFill>
                <a:latin typeface="Arial"/>
                <a:cs typeface="Arial"/>
              </a:rPr>
              <a:t>Despite the small sample size, the dietary screener identified </a:t>
            </a:r>
            <a:r>
              <a:rPr lang="en-US" sz="2800" b="1" spc="22" dirty="0">
                <a:solidFill>
                  <a:srgbClr val="231F20"/>
                </a:solidFill>
                <a:latin typeface="Arial"/>
                <a:cs typeface="Arial"/>
              </a:rPr>
              <a:t>improvements in dietary behaviors,</a:t>
            </a:r>
            <a:r>
              <a:rPr lang="en-US" sz="2800" spc="22" dirty="0">
                <a:solidFill>
                  <a:srgbClr val="231F20"/>
                </a:solidFill>
                <a:latin typeface="Arial"/>
                <a:cs typeface="Arial"/>
              </a:rPr>
              <a:t> including reduced intake of unhealthy foods and increased fruit and vegetable consumptions.  Participants experienced a </a:t>
            </a:r>
            <a:r>
              <a:rPr lang="en-US" sz="2800" b="1" spc="22" dirty="0">
                <a:solidFill>
                  <a:srgbClr val="231F20"/>
                </a:solidFill>
                <a:latin typeface="Arial"/>
                <a:cs typeface="Arial"/>
              </a:rPr>
              <a:t>mean HbA1c </a:t>
            </a:r>
            <a:r>
              <a:rPr lang="en-US" sz="2800" spc="22" dirty="0">
                <a:solidFill>
                  <a:srgbClr val="231F20"/>
                </a:solidFill>
                <a:latin typeface="Arial"/>
                <a:cs typeface="Arial"/>
              </a:rPr>
              <a:t>reduction of 1.13 over three months, </a:t>
            </a:r>
            <a:r>
              <a:rPr lang="en-US" sz="2800" b="1" spc="22" dirty="0">
                <a:solidFill>
                  <a:srgbClr val="231F20"/>
                </a:solidFill>
                <a:latin typeface="Arial"/>
                <a:cs typeface="Arial"/>
              </a:rPr>
              <a:t>though only one participants achieved controlled diabetes )HbA1c &lt;7.0%). </a:t>
            </a:r>
            <a:endParaRPr lang="en-US" sz="2800" spc="22" dirty="0">
              <a:solidFill>
                <a:srgbClr val="231F20"/>
              </a:solidFill>
              <a:latin typeface="Arial"/>
              <a:cs typeface="Arial"/>
            </a:endParaRPr>
          </a:p>
          <a:p>
            <a:pPr marL="571500" marR="11088" indent="-571500">
              <a:lnSpc>
                <a:spcPts val="3600"/>
              </a:lnSpc>
              <a:spcAft>
                <a:spcPts val="1600"/>
              </a:spcAft>
              <a:buFont typeface="Arial"/>
              <a:buChar char="•"/>
            </a:pPr>
            <a:r>
              <a:rPr lang="en-US" sz="2800" spc="22" dirty="0">
                <a:solidFill>
                  <a:srgbClr val="231F20"/>
                </a:solidFill>
                <a:latin typeface="Arial"/>
                <a:cs typeface="Arial"/>
              </a:rPr>
              <a:t>Further research on </a:t>
            </a:r>
            <a:r>
              <a:rPr lang="en-US" sz="2800" b="1" spc="22" dirty="0">
                <a:solidFill>
                  <a:srgbClr val="231F20"/>
                </a:solidFill>
                <a:latin typeface="Arial"/>
                <a:cs typeface="Arial"/>
              </a:rPr>
              <a:t>culturally tailored nutrition education for Hispanic populations </a:t>
            </a:r>
            <a:r>
              <a:rPr lang="en-US" sz="2800" spc="22" dirty="0">
                <a:solidFill>
                  <a:srgbClr val="231F20"/>
                </a:solidFill>
                <a:latin typeface="Arial"/>
                <a:cs typeface="Arial"/>
              </a:rPr>
              <a:t>is warranted.</a:t>
            </a:r>
          </a:p>
          <a:p>
            <a:pPr marL="571500" marR="11088" indent="-571500">
              <a:lnSpc>
                <a:spcPts val="3600"/>
              </a:lnSpc>
              <a:spcAft>
                <a:spcPts val="1600"/>
              </a:spcAft>
              <a:buFont typeface="Arial"/>
              <a:buChar char="•"/>
            </a:pPr>
            <a:r>
              <a:rPr lang="en-US" sz="2800" spc="22" dirty="0">
                <a:solidFill>
                  <a:srgbClr val="231F20"/>
                </a:solidFill>
                <a:latin typeface="Arial"/>
                <a:cs typeface="Arial"/>
              </a:rPr>
              <a:t> </a:t>
            </a:r>
            <a:r>
              <a:rPr lang="en-US" sz="2800" b="1" spc="22" dirty="0">
                <a:solidFill>
                  <a:srgbClr val="231F20"/>
                </a:solidFill>
                <a:latin typeface="Arial"/>
                <a:cs typeface="Arial"/>
              </a:rPr>
              <a:t>Longer study duration (≥1 year)</a:t>
            </a:r>
            <a:r>
              <a:rPr lang="en-US" sz="2800" spc="22" dirty="0">
                <a:solidFill>
                  <a:srgbClr val="231F20"/>
                </a:solidFill>
                <a:latin typeface="Arial"/>
                <a:cs typeface="Arial"/>
              </a:rPr>
              <a:t> may improve enrollment and strengthen findings.</a:t>
            </a:r>
          </a:p>
          <a:p>
            <a:pPr marL="571500" marR="11088" indent="-571500">
              <a:lnSpc>
                <a:spcPts val="3600"/>
              </a:lnSpc>
              <a:spcAft>
                <a:spcPts val="1600"/>
              </a:spcAft>
              <a:buFont typeface="Arial"/>
              <a:buChar char="•"/>
            </a:pPr>
            <a:r>
              <a:rPr lang="en-US" sz="2800" spc="22" dirty="0">
                <a:solidFill>
                  <a:srgbClr val="231F20"/>
                </a:solidFill>
                <a:latin typeface="Arial"/>
                <a:cs typeface="Arial"/>
              </a:rPr>
              <a:t>Future studies should account for </a:t>
            </a:r>
            <a:r>
              <a:rPr lang="en-US" sz="2800" b="1" spc="22" dirty="0">
                <a:solidFill>
                  <a:srgbClr val="231F20"/>
                </a:solidFill>
                <a:latin typeface="Arial"/>
                <a:cs typeface="Arial"/>
              </a:rPr>
              <a:t>confounding factors</a:t>
            </a:r>
            <a:r>
              <a:rPr lang="en-US" sz="2800" spc="22" dirty="0">
                <a:solidFill>
                  <a:srgbClr val="231F20"/>
                </a:solidFill>
                <a:latin typeface="Arial"/>
                <a:cs typeface="Arial"/>
              </a:rPr>
              <a:t> such as medication use, obesity, and physical activity. </a:t>
            </a:r>
          </a:p>
          <a:p>
            <a:pPr marL="571500" marR="11088" indent="-571500">
              <a:lnSpc>
                <a:spcPts val="3600"/>
              </a:lnSpc>
              <a:spcAft>
                <a:spcPts val="1600"/>
              </a:spcAft>
              <a:buFont typeface="Arial"/>
              <a:buChar char="•"/>
            </a:pPr>
            <a:r>
              <a:rPr lang="en-US" sz="2800" spc="22" dirty="0">
                <a:solidFill>
                  <a:srgbClr val="231F20"/>
                </a:solidFill>
                <a:latin typeface="Arial"/>
                <a:cs typeface="Arial"/>
              </a:rPr>
              <a:t>Dietary screeners should be tested in larger, more diverse population to test feasibility and impact.</a:t>
            </a:r>
          </a:p>
        </p:txBody>
      </p:sp>
      <p:sp>
        <p:nvSpPr>
          <p:cNvPr id="29" name="object 4"/>
          <p:cNvSpPr txBox="1"/>
          <p:nvPr/>
        </p:nvSpPr>
        <p:spPr>
          <a:xfrm>
            <a:off x="22611517" y="27311859"/>
            <a:ext cx="9253728" cy="1511717"/>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600"/>
              </a:spcAft>
            </a:pPr>
            <a:endParaRPr lang="en-US" sz="2800" spc="22" dirty="0">
              <a:solidFill>
                <a:srgbClr val="231F20"/>
              </a:solidFill>
              <a:latin typeface="Arial"/>
              <a:cs typeface="Arial"/>
            </a:endParaRPr>
          </a:p>
        </p:txBody>
      </p:sp>
      <p:sp>
        <p:nvSpPr>
          <p:cNvPr id="31" name="object 4"/>
          <p:cNvSpPr txBox="1"/>
          <p:nvPr/>
        </p:nvSpPr>
        <p:spPr>
          <a:xfrm>
            <a:off x="33236305" y="17896116"/>
            <a:ext cx="9253728" cy="11234698"/>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spcAft>
                <a:spcPts val="1000"/>
              </a:spcAft>
            </a:pPr>
            <a:endParaRPr lang="en-US" sz="2800" b="1" dirty="0">
              <a:solidFill>
                <a:srgbClr val="000000"/>
              </a:solidFill>
              <a:highlight>
                <a:srgbClr val="FFFF00"/>
              </a:highlight>
              <a:latin typeface="Arial"/>
              <a:cs typeface="Arial"/>
            </a:endParaRPr>
          </a:p>
          <a:p>
            <a:pPr>
              <a:spcAft>
                <a:spcPts val="1000"/>
              </a:spcAft>
            </a:pPr>
            <a:endParaRPr lang="en-US" sz="2800" b="1" dirty="0">
              <a:solidFill>
                <a:srgbClr val="000000"/>
              </a:solidFill>
              <a:latin typeface="Arial"/>
              <a:cs typeface="Arial"/>
            </a:endParaRPr>
          </a:p>
          <a:p>
            <a:pPr>
              <a:spcAft>
                <a:spcPts val="1000"/>
              </a:spcAft>
            </a:pPr>
            <a:endParaRPr lang="en-US" sz="2800" b="1" dirty="0">
              <a:solidFill>
                <a:srgbClr val="000000"/>
              </a:solidFill>
              <a:latin typeface="Arial"/>
              <a:cs typeface="Arial"/>
            </a:endParaRPr>
          </a:p>
          <a:p>
            <a:pPr>
              <a:spcAft>
                <a:spcPts val="1000"/>
              </a:spcAft>
            </a:pPr>
            <a:endParaRPr lang="en-US" sz="2800" b="1" dirty="0">
              <a:solidFill>
                <a:srgbClr val="000000"/>
              </a:solidFill>
              <a:latin typeface="Arial"/>
              <a:cs typeface="Arial"/>
            </a:endParaRPr>
          </a:p>
          <a:p>
            <a:pPr>
              <a:spcAft>
                <a:spcPts val="1000"/>
              </a:spcAft>
            </a:pPr>
            <a:endParaRPr lang="en-US" sz="2800" b="1" dirty="0">
              <a:solidFill>
                <a:srgbClr val="000000"/>
              </a:solidFill>
              <a:latin typeface="Arial"/>
              <a:cs typeface="Arial"/>
            </a:endParaRPr>
          </a:p>
          <a:p>
            <a:pPr>
              <a:spcAft>
                <a:spcPts val="1000"/>
              </a:spcAft>
            </a:pPr>
            <a:endParaRPr lang="en-US" sz="2800" b="1" dirty="0">
              <a:solidFill>
                <a:srgbClr val="000000"/>
              </a:solidFill>
              <a:latin typeface="Arial"/>
              <a:cs typeface="Arial"/>
            </a:endParaRPr>
          </a:p>
          <a:p>
            <a:pPr>
              <a:spcAft>
                <a:spcPts val="1000"/>
              </a:spcAft>
            </a:pPr>
            <a:r>
              <a:rPr lang="en-US" sz="2800" b="1" dirty="0">
                <a:solidFill>
                  <a:srgbClr val="000000"/>
                </a:solidFill>
                <a:latin typeface="Arial"/>
                <a:cs typeface="Arial"/>
              </a:rPr>
              <a:t>References</a:t>
            </a:r>
          </a:p>
          <a:p>
            <a:pPr marL="274320" indent="-274320">
              <a:lnSpc>
                <a:spcPts val="2200"/>
              </a:lnSpc>
              <a:spcAft>
                <a:spcPts val="1000"/>
              </a:spcAft>
            </a:pPr>
            <a:r>
              <a:rPr lang="en-US" sz="2800" dirty="0">
                <a:solidFill>
                  <a:srgbClr val="000000"/>
                </a:solidFill>
                <a:latin typeface="Arial"/>
                <a:cs typeface="Arial"/>
              </a:rPr>
              <a:t>Scan QR code for project references</a:t>
            </a:r>
            <a:r>
              <a:rPr lang="en-US" sz="1800" dirty="0">
                <a:solidFill>
                  <a:srgbClr val="000000"/>
                </a:solidFill>
                <a:latin typeface="Arial"/>
                <a:cs typeface="Arial"/>
              </a:rPr>
              <a:t>.</a:t>
            </a:r>
          </a:p>
          <a:p>
            <a:pPr marL="274320" indent="-274320">
              <a:lnSpc>
                <a:spcPts val="2200"/>
              </a:lnSpc>
              <a:spcAft>
                <a:spcPts val="1000"/>
              </a:spcAft>
            </a:pPr>
            <a:endParaRPr lang="en-US" sz="1800" dirty="0">
              <a:solidFill>
                <a:srgbClr val="000000"/>
              </a:solidFill>
              <a:latin typeface="Arial"/>
              <a:cs typeface="Arial"/>
            </a:endParaRPr>
          </a:p>
          <a:p>
            <a:pPr marL="274320" indent="-274320">
              <a:lnSpc>
                <a:spcPts val="2200"/>
              </a:lnSpc>
              <a:spcAft>
                <a:spcPts val="1000"/>
              </a:spcAft>
            </a:pPr>
            <a:r>
              <a:rPr lang="en-US" sz="1800" dirty="0">
                <a:solidFill>
                  <a:srgbClr val="000000"/>
                </a:solidFill>
                <a:latin typeface="Arial"/>
                <a:cs typeface="Arial"/>
              </a:rPr>
              <a:t>	</a:t>
            </a:r>
          </a:p>
          <a:p>
            <a:pPr>
              <a:lnSpc>
                <a:spcPts val="3360"/>
              </a:lnSpc>
              <a:spcAft>
                <a:spcPts val="1000"/>
              </a:spcAft>
            </a:pPr>
            <a:endParaRPr lang="en-US" sz="2800" b="1" dirty="0">
              <a:solidFill>
                <a:srgbClr val="000000"/>
              </a:solidFill>
              <a:latin typeface="Arial"/>
              <a:cs typeface="Arial"/>
            </a:endParaRPr>
          </a:p>
          <a:p>
            <a:pPr>
              <a:lnSpc>
                <a:spcPts val="3360"/>
              </a:lnSpc>
              <a:spcAft>
                <a:spcPts val="1000"/>
              </a:spcAft>
            </a:pPr>
            <a:endParaRPr lang="en-US" sz="2800" b="1" dirty="0">
              <a:solidFill>
                <a:srgbClr val="000000"/>
              </a:solidFill>
              <a:latin typeface="Arial"/>
              <a:cs typeface="Arial"/>
            </a:endParaRPr>
          </a:p>
          <a:p>
            <a:pPr>
              <a:lnSpc>
                <a:spcPts val="3360"/>
              </a:lnSpc>
              <a:spcAft>
                <a:spcPts val="1000"/>
              </a:spcAft>
            </a:pPr>
            <a:endParaRPr lang="en-US" sz="2800" b="1" dirty="0">
              <a:solidFill>
                <a:srgbClr val="000000"/>
              </a:solidFill>
              <a:latin typeface="Arial"/>
              <a:cs typeface="Arial"/>
            </a:endParaRPr>
          </a:p>
          <a:p>
            <a:pPr>
              <a:lnSpc>
                <a:spcPts val="3360"/>
              </a:lnSpc>
              <a:spcAft>
                <a:spcPts val="1000"/>
              </a:spcAft>
            </a:pPr>
            <a:endParaRPr lang="en-US" sz="2800" b="1" dirty="0">
              <a:solidFill>
                <a:srgbClr val="000000"/>
              </a:solidFill>
              <a:latin typeface="Arial"/>
              <a:cs typeface="Arial"/>
            </a:endParaRPr>
          </a:p>
          <a:p>
            <a:pPr>
              <a:lnSpc>
                <a:spcPts val="3360"/>
              </a:lnSpc>
              <a:spcAft>
                <a:spcPts val="1000"/>
              </a:spcAft>
            </a:pPr>
            <a:endParaRPr lang="en-US" sz="2800" b="1" dirty="0">
              <a:solidFill>
                <a:srgbClr val="000000"/>
              </a:solidFill>
              <a:latin typeface="Arial"/>
              <a:cs typeface="Arial"/>
            </a:endParaRPr>
          </a:p>
          <a:p>
            <a:pPr>
              <a:lnSpc>
                <a:spcPts val="3360"/>
              </a:lnSpc>
              <a:spcAft>
                <a:spcPts val="1000"/>
              </a:spcAft>
            </a:pPr>
            <a:endParaRPr lang="en-US" sz="2800" b="1" dirty="0">
              <a:solidFill>
                <a:srgbClr val="000000"/>
              </a:solidFill>
              <a:latin typeface="Arial"/>
              <a:cs typeface="Arial"/>
            </a:endParaRPr>
          </a:p>
          <a:p>
            <a:pPr>
              <a:lnSpc>
                <a:spcPts val="3360"/>
              </a:lnSpc>
              <a:spcAft>
                <a:spcPts val="1000"/>
              </a:spcAft>
            </a:pPr>
            <a:r>
              <a:rPr lang="en-US" sz="2800" b="1" dirty="0">
                <a:solidFill>
                  <a:srgbClr val="000000"/>
                </a:solidFill>
                <a:latin typeface="Arial"/>
                <a:cs typeface="Arial"/>
              </a:rPr>
              <a:t>Acknowledgements</a:t>
            </a:r>
          </a:p>
          <a:p>
            <a:pPr>
              <a:spcAft>
                <a:spcPts val="1000"/>
              </a:spcAft>
            </a:pPr>
            <a:r>
              <a:rPr lang="en-US" sz="1800" dirty="0">
                <a:solidFill>
                  <a:srgbClr val="000000"/>
                </a:solidFill>
                <a:latin typeface="Arial"/>
                <a:cs typeface="Arial"/>
              </a:rPr>
              <a:t>Thank you to Vecinos Clinic for taking on my project, Dr. Graham Potter for accepting it, and especially Esperanza Dominguez for all the hard work she put in to help with this project.</a:t>
            </a:r>
          </a:p>
          <a:p>
            <a:pPr>
              <a:spcAft>
                <a:spcPts val="1000"/>
              </a:spcAft>
            </a:pPr>
            <a:r>
              <a:rPr lang="en-US" sz="1800" dirty="0">
                <a:solidFill>
                  <a:srgbClr val="000000"/>
                </a:solidFill>
                <a:latin typeface="Arial"/>
                <a:cs typeface="Arial"/>
              </a:rPr>
              <a:t>Thank you to Dr. Mariana Da Costa and Dr. April Messer for helping me organize, write, and report this project.</a:t>
            </a:r>
          </a:p>
          <a:p>
            <a:pPr>
              <a:spcAft>
                <a:spcPts val="1000"/>
              </a:spcAft>
            </a:pPr>
            <a:r>
              <a:rPr lang="en-US" sz="1800" dirty="0">
                <a:solidFill>
                  <a:srgbClr val="000000"/>
                </a:solidFill>
                <a:latin typeface="Arial"/>
                <a:cs typeface="Arial"/>
              </a:rPr>
              <a:t>Thank you to my family for all the support they gave me through this journey.  </a:t>
            </a:r>
          </a:p>
          <a:p>
            <a:pPr lvl="0" defTabSz="2194560">
              <a:lnSpc>
                <a:spcPts val="3360"/>
              </a:lnSpc>
              <a:spcAft>
                <a:spcPts val="1000"/>
              </a:spcAft>
            </a:pPr>
            <a:endParaRPr lang="en-US" sz="2800" b="1" dirty="0">
              <a:solidFill>
                <a:srgbClr val="000000"/>
              </a:solidFill>
              <a:latin typeface="Arial"/>
              <a:cs typeface="Arial"/>
            </a:endParaRPr>
          </a:p>
        </p:txBody>
      </p:sp>
      <p:sp>
        <p:nvSpPr>
          <p:cNvPr id="32" name="object 140"/>
          <p:cNvSpPr/>
          <p:nvPr/>
        </p:nvSpPr>
        <p:spPr>
          <a:xfrm rot="5400000" flipH="1">
            <a:off x="21893173" y="-15863516"/>
            <a:ext cx="45719" cy="41147999"/>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30" name="object 3"/>
          <p:cNvSpPr txBox="1"/>
          <p:nvPr/>
        </p:nvSpPr>
        <p:spPr>
          <a:xfrm>
            <a:off x="9607549" y="30677068"/>
            <a:ext cx="32918400" cy="1765090"/>
          </a:xfrm>
          <a:prstGeom prst="rect">
            <a:avLst/>
          </a:prstGeom>
        </p:spPr>
        <p:txBody>
          <a:bodyPr vert="horz" wrap="square" lIns="0" tIns="0" rIns="0" bIns="0" rtlCol="0" anchor="ctr">
            <a:noAutofit/>
          </a:bodyPr>
          <a:lstStyle/>
          <a:p>
            <a:pPr algn="r">
              <a:lnSpc>
                <a:spcPts val="4322"/>
              </a:lnSpc>
            </a:pPr>
            <a:r>
              <a:rPr lang="en-US" sz="3600" i="1" spc="-22" dirty="0">
                <a:solidFill>
                  <a:srgbClr val="C1A775"/>
                </a:solidFill>
                <a:latin typeface="Arial"/>
                <a:cs typeface="Arial"/>
              </a:rPr>
              <a:t>School of Nursing, College of Health and Human Sciences</a:t>
            </a:r>
            <a:endParaRPr sz="3600" dirty="0">
              <a:latin typeface="Arial"/>
              <a:cs typeface="Arial"/>
            </a:endParaRPr>
          </a:p>
        </p:txBody>
      </p:sp>
      <p:pic>
        <p:nvPicPr>
          <p:cNvPr id="45" name="Picture 44">
            <a:extLst>
              <a:ext uri="{FF2B5EF4-FFF2-40B4-BE49-F238E27FC236}">
                <a16:creationId xmlns:a16="http://schemas.microsoft.com/office/drawing/2014/main" id="{3531D04E-FF32-D26D-BEB2-E48B765D0C2C}"/>
              </a:ext>
            </a:extLst>
          </p:cNvPr>
          <p:cNvPicPr>
            <a:picLocks noChangeAspect="1"/>
          </p:cNvPicPr>
          <p:nvPr/>
        </p:nvPicPr>
        <p:blipFill>
          <a:blip r:embed="rId5"/>
          <a:stretch>
            <a:fillRect/>
          </a:stretch>
        </p:blipFill>
        <p:spPr>
          <a:xfrm>
            <a:off x="22287369" y="22341721"/>
            <a:ext cx="9961909" cy="7209867"/>
          </a:xfrm>
          <a:prstGeom prst="rect">
            <a:avLst/>
          </a:prstGeom>
        </p:spPr>
      </p:pic>
      <p:pic>
        <p:nvPicPr>
          <p:cNvPr id="47" name="Picture 46">
            <a:extLst>
              <a:ext uri="{FF2B5EF4-FFF2-40B4-BE49-F238E27FC236}">
                <a16:creationId xmlns:a16="http://schemas.microsoft.com/office/drawing/2014/main" id="{4B401764-EF01-FC0E-1CEF-19E5E5322CFE}"/>
              </a:ext>
            </a:extLst>
          </p:cNvPr>
          <p:cNvPicPr>
            <a:picLocks noChangeAspect="1"/>
          </p:cNvPicPr>
          <p:nvPr/>
        </p:nvPicPr>
        <p:blipFill>
          <a:blip r:embed="rId6"/>
          <a:stretch>
            <a:fillRect/>
          </a:stretch>
        </p:blipFill>
        <p:spPr>
          <a:xfrm>
            <a:off x="32676450" y="4771719"/>
            <a:ext cx="8375297" cy="5900779"/>
          </a:xfrm>
          <a:prstGeom prst="rect">
            <a:avLst/>
          </a:prstGeom>
        </p:spPr>
      </p:pic>
      <p:sp>
        <p:nvSpPr>
          <p:cNvPr id="48" name="Rectangle 1">
            <a:extLst>
              <a:ext uri="{FF2B5EF4-FFF2-40B4-BE49-F238E27FC236}">
                <a16:creationId xmlns:a16="http://schemas.microsoft.com/office/drawing/2014/main" id="{5EAD0C5E-7C81-42A4-F67D-C5354DF0BFD4}"/>
              </a:ext>
            </a:extLst>
          </p:cNvPr>
          <p:cNvSpPr>
            <a:spLocks noChangeArrowheads="1"/>
          </p:cNvSpPr>
          <p:nvPr/>
        </p:nvSpPr>
        <p:spPr bwMode="auto">
          <a:xfrm>
            <a:off x="0" y="0"/>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50" name="Picture 49">
            <a:extLst>
              <a:ext uri="{FF2B5EF4-FFF2-40B4-BE49-F238E27FC236}">
                <a16:creationId xmlns:a16="http://schemas.microsoft.com/office/drawing/2014/main" id="{4A3D5E7E-C258-4E1E-D39E-F3A6BBE8AF98}"/>
              </a:ext>
            </a:extLst>
          </p:cNvPr>
          <p:cNvPicPr>
            <a:picLocks noChangeAspect="1"/>
          </p:cNvPicPr>
          <p:nvPr/>
        </p:nvPicPr>
        <p:blipFill>
          <a:blip r:embed="rId7"/>
          <a:stretch>
            <a:fillRect/>
          </a:stretch>
        </p:blipFill>
        <p:spPr>
          <a:xfrm>
            <a:off x="35126254" y="22183066"/>
            <a:ext cx="3475687" cy="3497825"/>
          </a:xfrm>
          <a:prstGeom prst="rect">
            <a:avLst/>
          </a:prstGeom>
        </p:spPr>
      </p:pic>
      <p:pic>
        <p:nvPicPr>
          <p:cNvPr id="2" name="Picture 1">
            <a:extLst>
              <a:ext uri="{FF2B5EF4-FFF2-40B4-BE49-F238E27FC236}">
                <a16:creationId xmlns:a16="http://schemas.microsoft.com/office/drawing/2014/main" id="{3E4E63EC-FD2D-6DAF-8F89-E9E55CEA1A6D}"/>
              </a:ext>
            </a:extLst>
          </p:cNvPr>
          <p:cNvPicPr>
            <a:picLocks noChangeAspect="1"/>
          </p:cNvPicPr>
          <p:nvPr/>
        </p:nvPicPr>
        <p:blipFill>
          <a:blip r:embed="rId8"/>
          <a:stretch>
            <a:fillRect/>
          </a:stretch>
        </p:blipFill>
        <p:spPr>
          <a:xfrm>
            <a:off x="13875809" y="5822211"/>
            <a:ext cx="4920560" cy="3384523"/>
          </a:xfrm>
          <a:prstGeom prst="rect">
            <a:avLst/>
          </a:prstGeom>
        </p:spPr>
      </p:pic>
      <p:pic>
        <p:nvPicPr>
          <p:cNvPr id="3" name="Picture 2">
            <a:extLst>
              <a:ext uri="{FF2B5EF4-FFF2-40B4-BE49-F238E27FC236}">
                <a16:creationId xmlns:a16="http://schemas.microsoft.com/office/drawing/2014/main" id="{BCB84E39-7E9B-01B3-D3E9-C7D607B644EB}"/>
              </a:ext>
            </a:extLst>
          </p:cNvPr>
          <p:cNvPicPr>
            <a:picLocks noChangeAspect="1"/>
          </p:cNvPicPr>
          <p:nvPr/>
        </p:nvPicPr>
        <p:blipFill>
          <a:blip r:embed="rId9"/>
          <a:stretch>
            <a:fillRect/>
          </a:stretch>
        </p:blipFill>
        <p:spPr>
          <a:xfrm>
            <a:off x="22648385" y="10116563"/>
            <a:ext cx="8375295" cy="5369302"/>
          </a:xfrm>
          <a:prstGeom prst="rect">
            <a:avLst/>
          </a:prstGeom>
        </p:spPr>
      </p:pic>
      <p:pic>
        <p:nvPicPr>
          <p:cNvPr id="7" name="Picture 6">
            <a:extLst>
              <a:ext uri="{FF2B5EF4-FFF2-40B4-BE49-F238E27FC236}">
                <a16:creationId xmlns:a16="http://schemas.microsoft.com/office/drawing/2014/main" id="{DF1F0D2F-726A-CD79-15E9-268967E0240D}"/>
              </a:ext>
            </a:extLst>
          </p:cNvPr>
          <p:cNvPicPr>
            <a:picLocks noChangeAspect="1"/>
          </p:cNvPicPr>
          <p:nvPr/>
        </p:nvPicPr>
        <p:blipFill>
          <a:blip r:embed="rId10"/>
          <a:stretch>
            <a:fillRect/>
          </a:stretch>
        </p:blipFill>
        <p:spPr>
          <a:xfrm>
            <a:off x="12297329" y="24964050"/>
            <a:ext cx="8198071" cy="3910079"/>
          </a:xfrm>
          <a:prstGeom prst="rect">
            <a:avLst/>
          </a:prstGeom>
        </p:spPr>
      </p:pic>
    </p:spTree>
    <p:extLst>
      <p:ext uri="{BB962C8B-B14F-4D97-AF65-F5344CB8AC3E}">
        <p14:creationId xmlns:p14="http://schemas.microsoft.com/office/powerpoint/2010/main" val="534812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F00AF83DCA604EA35A9588C58BF52F" ma:contentTypeVersion="12" ma:contentTypeDescription="Create a new document." ma:contentTypeScope="" ma:versionID="b4d4d0479e09f0d8d62b1a10033de0a9">
  <xsd:schema xmlns:xsd="http://www.w3.org/2001/XMLSchema" xmlns:xs="http://www.w3.org/2001/XMLSchema" xmlns:p="http://schemas.microsoft.com/office/2006/metadata/properties" xmlns:ns2="d4ab2ec3-2a52-47f9-9a11-c025a7a01941" xmlns:ns3="710a3416-c9ec-433a-8ee9-a9af64f7785e" targetNamespace="http://schemas.microsoft.com/office/2006/metadata/properties" ma:root="true" ma:fieldsID="929a06ee0f7841c76656f6a123def511" ns2:_="" ns3:_="">
    <xsd:import namespace="d4ab2ec3-2a52-47f9-9a11-c025a7a01941"/>
    <xsd:import namespace="710a3416-c9ec-433a-8ee9-a9af64f7785e"/>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ab2ec3-2a52-47f9-9a11-c025a7a01941"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153e1a-6dd8-49b1-99b5-62373a7b7739"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0a3416-c9ec-433a-8ee9-a9af64f7785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659e4a2-e24c-45cd-9259-904a2b13a87b}" ma:internalName="TaxCatchAll" ma:showField="CatchAllData" ma:web="710a3416-c9ec-433a-8ee9-a9af64f778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10a3416-c9ec-433a-8ee9-a9af64f7785e" xsi:nil="true"/>
    <ReferenceId xmlns="d4ab2ec3-2a52-47f9-9a11-c025a7a01941" xsi:nil="true"/>
    <lcf76f155ced4ddcb4097134ff3c332f xmlns="d4ab2ec3-2a52-47f9-9a11-c025a7a019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1F09414-AE27-4F87-A5A6-165A6D4F2983}"/>
</file>

<file path=customXml/itemProps2.xml><?xml version="1.0" encoding="utf-8"?>
<ds:datastoreItem xmlns:ds="http://schemas.openxmlformats.org/officeDocument/2006/customXml" ds:itemID="{C65E4DFC-AB5B-4245-86B6-D7BCAB3AF9B8}"/>
</file>

<file path=customXml/itemProps3.xml><?xml version="1.0" encoding="utf-8"?>
<ds:datastoreItem xmlns:ds="http://schemas.openxmlformats.org/officeDocument/2006/customXml" ds:itemID="{76B4BC69-1902-4153-99A8-72ACA8CA8544}"/>
</file>

<file path=docProps/app.xml><?xml version="1.0" encoding="utf-8"?>
<Properties xmlns="http://schemas.openxmlformats.org/officeDocument/2006/extended-properties" xmlns:vt="http://schemas.openxmlformats.org/officeDocument/2006/docPropsVTypes">
  <TotalTime>7121</TotalTime>
  <Words>873</Words>
  <Application>Microsoft Office PowerPoint</Application>
  <PresentationFormat>Custom</PresentationFormat>
  <Paragraphs>108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John Balentine</dc:creator>
  <cp:keywords/>
  <dc:description/>
  <cp:lastModifiedBy>Ryan Pettit</cp:lastModifiedBy>
  <cp:revision>33</cp:revision>
  <dcterms:created xsi:type="dcterms:W3CDTF">2018-03-07T15:08:45Z</dcterms:created>
  <dcterms:modified xsi:type="dcterms:W3CDTF">2026-03-16T10:46:45Z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d321b5f-a4ea-42e4-9273-2f91b9a1a708_Enabled">
    <vt:lpwstr>true</vt:lpwstr>
  </property>
  <property fmtid="{D5CDD505-2E9C-101B-9397-08002B2CF9AE}" pid="3" name="MSIP_Label_8d321b5f-a4ea-42e4-9273-2f91b9a1a708_SetDate">
    <vt:lpwstr>2026-03-10T16:49:00Z</vt:lpwstr>
  </property>
  <property fmtid="{D5CDD505-2E9C-101B-9397-08002B2CF9AE}" pid="4" name="MSIP_Label_8d321b5f-a4ea-42e4-9273-2f91b9a1a708_Method">
    <vt:lpwstr>Standard</vt:lpwstr>
  </property>
  <property fmtid="{D5CDD505-2E9C-101B-9397-08002B2CF9AE}" pid="5" name="MSIP_Label_8d321b5f-a4ea-42e4-9273-2f91b9a1a708_Name">
    <vt:lpwstr>Low Confidentiality - Green</vt:lpwstr>
  </property>
  <property fmtid="{D5CDD505-2E9C-101B-9397-08002B2CF9AE}" pid="6" name="MSIP_Label_8d321b5f-a4ea-42e4-9273-2f91b9a1a708_SiteId">
    <vt:lpwstr>c5b35b5a-16d5-4414-8ee1-7bde70543f1b</vt:lpwstr>
  </property>
  <property fmtid="{D5CDD505-2E9C-101B-9397-08002B2CF9AE}" pid="7" name="MSIP_Label_8d321b5f-a4ea-42e4-9273-2f91b9a1a708_ActionId">
    <vt:lpwstr>d968c47f-e037-415f-a0e5-c7ddd6b586e2</vt:lpwstr>
  </property>
  <property fmtid="{D5CDD505-2E9C-101B-9397-08002B2CF9AE}" pid="8" name="MSIP_Label_8d321b5f-a4ea-42e4-9273-2f91b9a1a708_ContentBits">
    <vt:lpwstr>0</vt:lpwstr>
  </property>
  <property fmtid="{D5CDD505-2E9C-101B-9397-08002B2CF9AE}" pid="9" name="MSIP_Label_8d321b5f-a4ea-42e4-9273-2f91b9a1a708_Tag">
    <vt:lpwstr>10, 3, 0, 1</vt:lpwstr>
  </property>
  <property fmtid="{D5CDD505-2E9C-101B-9397-08002B2CF9AE}" pid="10" name="ContentTypeId">
    <vt:lpwstr>0x010100A4F00AF83DCA604EA35A9588C58BF52F</vt:lpwstr>
  </property>
  <property fmtid="{D5CDD505-2E9C-101B-9397-08002B2CF9AE}" pid="11" name="Order">
    <vt:r8>52400</vt:r8>
  </property>
  <property fmtid="{D5CDD505-2E9C-101B-9397-08002B2CF9AE}" pid="12" name="_SourceUrl">
    <vt:lpwstr/>
  </property>
  <property fmtid="{D5CDD505-2E9C-101B-9397-08002B2CF9AE}" pid="13" name="_SharedFileIndex">
    <vt:lpwstr/>
  </property>
  <property fmtid="{D5CDD505-2E9C-101B-9397-08002B2CF9AE}" pid="14" name="ComplianceAssetId">
    <vt:lpwstr/>
  </property>
  <property fmtid="{D5CDD505-2E9C-101B-9397-08002B2CF9AE}" pid="15" name="_ExtendedDescription">
    <vt:lpwstr/>
  </property>
  <property fmtid="{D5CDD505-2E9C-101B-9397-08002B2CF9AE}" pid="16" name="TriggerFlowInfo">
    <vt:lpwstr/>
  </property>
</Properties>
</file>