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Lst>
  <p:sldSz cx="43891200" cy="329184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474">
          <p15:clr>
            <a:srgbClr val="A4A3A4"/>
          </p15:clr>
        </p15:guide>
        <p15:guide id="2" pos="267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3" autoAdjust="0"/>
    <p:restoredTop sz="94632" autoAdjust="0"/>
  </p:normalViewPr>
  <p:slideViewPr>
    <p:cSldViewPr snapToGrid="0" snapToObjects="1" showGuides="1">
      <p:cViewPr>
        <p:scale>
          <a:sx n="33" d="100"/>
          <a:sy n="33" d="100"/>
        </p:scale>
        <p:origin x="-1592" y="-288"/>
      </p:cViewPr>
      <p:guideLst>
        <p:guide orient="horz" pos="18474"/>
        <p:guide pos="2678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FDD7564-EFFA-A944-A1A7-83D830D96081}" type="datetimeFigureOut">
              <a:rPr lang="en-US" smtClean="0"/>
              <a:t>3/16/26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108563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3/16/26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4051852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4"/>
            <a:ext cx="987552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560" y="1318264"/>
            <a:ext cx="2889504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3/16/26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1996601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3/16/26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2441614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600">
                <a:solidFill>
                  <a:schemeClr val="tx1">
                    <a:tint val="75000"/>
                  </a:schemeClr>
                </a:solidFill>
              </a:defRPr>
            </a:lvl3pPr>
            <a:lvl4pPr marL="6583680" indent="0">
              <a:buNone/>
              <a:defRPr sz="6800">
                <a:solidFill>
                  <a:schemeClr val="tx1">
                    <a:tint val="75000"/>
                  </a:schemeClr>
                </a:solidFill>
              </a:defRPr>
            </a:lvl4pPr>
            <a:lvl5pPr marL="8778240" indent="0">
              <a:buNone/>
              <a:defRPr sz="6800">
                <a:solidFill>
                  <a:schemeClr val="tx1">
                    <a:tint val="75000"/>
                  </a:schemeClr>
                </a:solidFill>
              </a:defRPr>
            </a:lvl5pPr>
            <a:lvl6pPr marL="10972800" indent="0">
              <a:buNone/>
              <a:defRPr sz="6800">
                <a:solidFill>
                  <a:schemeClr val="tx1">
                    <a:tint val="75000"/>
                  </a:schemeClr>
                </a:solidFill>
              </a:defRPr>
            </a:lvl6pPr>
            <a:lvl7pPr marL="13167360" indent="0">
              <a:buNone/>
              <a:defRPr sz="6800">
                <a:solidFill>
                  <a:schemeClr val="tx1">
                    <a:tint val="75000"/>
                  </a:schemeClr>
                </a:solidFill>
              </a:defRPr>
            </a:lvl7pPr>
            <a:lvl8pPr marL="15361920" indent="0">
              <a:buNone/>
              <a:defRPr sz="6800">
                <a:solidFill>
                  <a:schemeClr val="tx1">
                    <a:tint val="75000"/>
                  </a:schemeClr>
                </a:solidFill>
              </a:defRPr>
            </a:lvl8pPr>
            <a:lvl9pPr marL="17556480" indent="0">
              <a:buNone/>
              <a:defRPr sz="6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DD7564-EFFA-A944-A1A7-83D830D96081}" type="datetimeFigureOut">
              <a:rPr lang="en-US" smtClean="0"/>
              <a:t>3/16/26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2920120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6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6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DD7564-EFFA-A944-A1A7-83D830D96081}" type="datetimeFigureOut">
              <a:rPr lang="en-US" smtClean="0"/>
              <a:t>3/16/26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1469430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1" y="7368543"/>
            <a:ext cx="19392902" cy="3070858"/>
          </a:xfrm>
        </p:spPr>
        <p:txBody>
          <a:bodyPr anchor="b"/>
          <a:lstStyle>
            <a:lvl1pPr marL="0" indent="0">
              <a:buNone/>
              <a:defRPr sz="11600" b="1"/>
            </a:lvl1pPr>
            <a:lvl2pPr marL="2194560" indent="0">
              <a:buNone/>
              <a:defRPr sz="9600" b="1"/>
            </a:lvl2pPr>
            <a:lvl3pPr marL="4389120" indent="0">
              <a:buNone/>
              <a:defRPr sz="8600" b="1"/>
            </a:lvl3pPr>
            <a:lvl4pPr marL="6583680" indent="0">
              <a:buNone/>
              <a:defRPr sz="7600" b="1"/>
            </a:lvl4pPr>
            <a:lvl5pPr marL="8778240" indent="0">
              <a:buNone/>
              <a:defRPr sz="7600" b="1"/>
            </a:lvl5pPr>
            <a:lvl6pPr marL="10972800" indent="0">
              <a:buNone/>
              <a:defRPr sz="7600" b="1"/>
            </a:lvl6pPr>
            <a:lvl7pPr marL="13167360" indent="0">
              <a:buNone/>
              <a:defRPr sz="7600" b="1"/>
            </a:lvl7pPr>
            <a:lvl8pPr marL="15361920" indent="0">
              <a:buNone/>
              <a:defRPr sz="7600" b="1"/>
            </a:lvl8pPr>
            <a:lvl9pPr marL="17556480" indent="0">
              <a:buNone/>
              <a:defRPr sz="7600" b="1"/>
            </a:lvl9pPr>
          </a:lstStyle>
          <a:p>
            <a:pPr lvl="0"/>
            <a:r>
              <a:rPr lang="en-US"/>
              <a:t>Click to edit Master text styles</a:t>
            </a:r>
          </a:p>
        </p:txBody>
      </p:sp>
      <p:sp>
        <p:nvSpPr>
          <p:cNvPr id="4" name="Content Placeholder 3"/>
          <p:cNvSpPr>
            <a:spLocks noGrp="1"/>
          </p:cNvSpPr>
          <p:nvPr>
            <p:ph sz="half" idx="2"/>
          </p:nvPr>
        </p:nvSpPr>
        <p:spPr>
          <a:xfrm>
            <a:off x="2194561" y="10439401"/>
            <a:ext cx="19392902" cy="18966182"/>
          </a:xfrm>
        </p:spPr>
        <p:txBody>
          <a:bodyPr/>
          <a:lstStyle>
            <a:lvl1pPr>
              <a:defRPr sz="11600"/>
            </a:lvl1pPr>
            <a:lvl2pPr>
              <a:defRPr sz="9600"/>
            </a:lvl2pPr>
            <a:lvl3pPr>
              <a:defRPr sz="8600"/>
            </a:lvl3pPr>
            <a:lvl4pPr>
              <a:defRPr sz="7600"/>
            </a:lvl4pPr>
            <a:lvl5pPr>
              <a:defRPr sz="7600"/>
            </a:lvl5pPr>
            <a:lvl6pPr>
              <a:defRPr sz="7600"/>
            </a:lvl6pPr>
            <a:lvl7pPr>
              <a:defRPr sz="7600"/>
            </a:lvl7pPr>
            <a:lvl8pPr>
              <a:defRPr sz="7600"/>
            </a:lvl8pPr>
            <a:lvl9pPr>
              <a:defRPr sz="7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3"/>
            <a:ext cx="19400520" cy="3070858"/>
          </a:xfrm>
        </p:spPr>
        <p:txBody>
          <a:bodyPr anchor="b"/>
          <a:lstStyle>
            <a:lvl1pPr marL="0" indent="0">
              <a:buNone/>
              <a:defRPr sz="11600" b="1"/>
            </a:lvl1pPr>
            <a:lvl2pPr marL="2194560" indent="0">
              <a:buNone/>
              <a:defRPr sz="9600" b="1"/>
            </a:lvl2pPr>
            <a:lvl3pPr marL="4389120" indent="0">
              <a:buNone/>
              <a:defRPr sz="8600" b="1"/>
            </a:lvl3pPr>
            <a:lvl4pPr marL="6583680" indent="0">
              <a:buNone/>
              <a:defRPr sz="7600" b="1"/>
            </a:lvl4pPr>
            <a:lvl5pPr marL="8778240" indent="0">
              <a:buNone/>
              <a:defRPr sz="7600" b="1"/>
            </a:lvl5pPr>
            <a:lvl6pPr marL="10972800" indent="0">
              <a:buNone/>
              <a:defRPr sz="7600" b="1"/>
            </a:lvl6pPr>
            <a:lvl7pPr marL="13167360" indent="0">
              <a:buNone/>
              <a:defRPr sz="7600" b="1"/>
            </a:lvl7pPr>
            <a:lvl8pPr marL="15361920" indent="0">
              <a:buNone/>
              <a:defRPr sz="7600" b="1"/>
            </a:lvl8pPr>
            <a:lvl9pPr marL="17556480" indent="0">
              <a:buNone/>
              <a:defRPr sz="7600" b="1"/>
            </a:lvl9pPr>
          </a:lstStyle>
          <a:p>
            <a:pPr lvl="0"/>
            <a:r>
              <a:rPr lang="en-US"/>
              <a:t>Click to edit Master text styles</a:t>
            </a:r>
          </a:p>
        </p:txBody>
      </p:sp>
      <p:sp>
        <p:nvSpPr>
          <p:cNvPr id="6" name="Content Placeholder 5"/>
          <p:cNvSpPr>
            <a:spLocks noGrp="1"/>
          </p:cNvSpPr>
          <p:nvPr>
            <p:ph sz="quarter" idx="4"/>
          </p:nvPr>
        </p:nvSpPr>
        <p:spPr>
          <a:xfrm>
            <a:off x="22296122" y="10439401"/>
            <a:ext cx="19400520" cy="18966182"/>
          </a:xfrm>
        </p:spPr>
        <p:txBody>
          <a:bodyPr/>
          <a:lstStyle>
            <a:lvl1pPr>
              <a:defRPr sz="11600"/>
            </a:lvl1pPr>
            <a:lvl2pPr>
              <a:defRPr sz="9600"/>
            </a:lvl2pPr>
            <a:lvl3pPr>
              <a:defRPr sz="8600"/>
            </a:lvl3pPr>
            <a:lvl4pPr>
              <a:defRPr sz="7600"/>
            </a:lvl4pPr>
            <a:lvl5pPr>
              <a:defRPr sz="7600"/>
            </a:lvl5pPr>
            <a:lvl6pPr>
              <a:defRPr sz="7600"/>
            </a:lvl6pPr>
            <a:lvl7pPr>
              <a:defRPr sz="7600"/>
            </a:lvl7pPr>
            <a:lvl8pPr>
              <a:defRPr sz="7600"/>
            </a:lvl8pPr>
            <a:lvl9pPr>
              <a:defRPr sz="7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DD7564-EFFA-A944-A1A7-83D830D96081}" type="datetimeFigureOut">
              <a:rPr lang="en-US" smtClean="0"/>
              <a:t>3/16/26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4266844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DD7564-EFFA-A944-A1A7-83D830D96081}" type="datetimeFigureOut">
              <a:rPr lang="en-US" smtClean="0"/>
              <a:t>3/16/26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1086132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DD7564-EFFA-A944-A1A7-83D830D96081}" type="datetimeFigureOut">
              <a:rPr lang="en-US" smtClean="0"/>
              <a:t>3/16/26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4266114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6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800"/>
            </a:lvl1pPr>
            <a:lvl2pPr marL="2194560" indent="0">
              <a:buNone/>
              <a:defRPr sz="5800"/>
            </a:lvl2pPr>
            <a:lvl3pPr marL="4389120" indent="0">
              <a:buNone/>
              <a:defRPr sz="4800"/>
            </a:lvl3pPr>
            <a:lvl4pPr marL="6583680" indent="0">
              <a:buNone/>
              <a:defRPr sz="4400"/>
            </a:lvl4pPr>
            <a:lvl5pPr marL="8778240" indent="0">
              <a:buNone/>
              <a:defRPr sz="4400"/>
            </a:lvl5pPr>
            <a:lvl6pPr marL="10972800" indent="0">
              <a:buNone/>
              <a:defRPr sz="4400"/>
            </a:lvl6pPr>
            <a:lvl7pPr marL="13167360" indent="0">
              <a:buNone/>
              <a:defRPr sz="4400"/>
            </a:lvl7pPr>
            <a:lvl8pPr marL="15361920" indent="0">
              <a:buNone/>
              <a:defRPr sz="4400"/>
            </a:lvl8pPr>
            <a:lvl9pPr marL="1755648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DFDD7564-EFFA-A944-A1A7-83D830D96081}" type="datetimeFigureOut">
              <a:rPr lang="en-US" smtClean="0"/>
              <a:t>3/16/26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2766507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1"/>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6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3"/>
            <a:ext cx="26334720" cy="3863338"/>
          </a:xfrm>
        </p:spPr>
        <p:txBody>
          <a:bodyPr/>
          <a:lstStyle>
            <a:lvl1pPr marL="0" indent="0">
              <a:buNone/>
              <a:defRPr sz="6800"/>
            </a:lvl1pPr>
            <a:lvl2pPr marL="2194560" indent="0">
              <a:buNone/>
              <a:defRPr sz="5800"/>
            </a:lvl2pPr>
            <a:lvl3pPr marL="4389120" indent="0">
              <a:buNone/>
              <a:defRPr sz="4800"/>
            </a:lvl3pPr>
            <a:lvl4pPr marL="6583680" indent="0">
              <a:buNone/>
              <a:defRPr sz="4400"/>
            </a:lvl4pPr>
            <a:lvl5pPr marL="8778240" indent="0">
              <a:buNone/>
              <a:defRPr sz="4400"/>
            </a:lvl5pPr>
            <a:lvl6pPr marL="10972800" indent="0">
              <a:buNone/>
              <a:defRPr sz="4400"/>
            </a:lvl6pPr>
            <a:lvl7pPr marL="13167360" indent="0">
              <a:buNone/>
              <a:defRPr sz="4400"/>
            </a:lvl7pPr>
            <a:lvl8pPr marL="15361920" indent="0">
              <a:buNone/>
              <a:defRPr sz="4400"/>
            </a:lvl8pPr>
            <a:lvl9pPr marL="1755648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DFDD7564-EFFA-A944-A1A7-83D830D96081}" type="datetimeFigureOut">
              <a:rPr lang="en-US" smtClean="0"/>
              <a:t>3/16/26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2657941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DFDD7564-EFFA-A944-A1A7-83D830D96081}" type="datetimeFigureOut">
              <a:rPr lang="en-US" smtClean="0"/>
              <a:t>3/16/26</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462C1767-5E94-FB4E-B4C4-872BBD8B6F27}" type="slidenum">
              <a:rPr lang="en-US" smtClean="0"/>
              <a:t>‹#›</a:t>
            </a:fld>
            <a:endParaRPr lang="en-US"/>
          </a:p>
        </p:txBody>
      </p:sp>
    </p:spTree>
    <p:extLst>
      <p:ext uri="{BB962C8B-B14F-4D97-AF65-F5344CB8AC3E}">
        <p14:creationId xmlns:p14="http://schemas.microsoft.com/office/powerpoint/2010/main" val="2994846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2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6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doi.org/10.1136/bmj.b2159" TargetMode="External"/><Relationship Id="rId3" Type="http://schemas.openxmlformats.org/officeDocument/2006/relationships/image" Target="../media/image2.emf"/><Relationship Id="rId7" Type="http://schemas.openxmlformats.org/officeDocument/2006/relationships/hyperlink" Target="https://doi.org/10.1177/104990919701400602" TargetMode="External"/><Relationship Id="rId2" Type="http://schemas.openxmlformats.org/officeDocument/2006/relationships/image" Target="../media/image1.emf"/><Relationship Id="rId1" Type="http://schemas.openxmlformats.org/officeDocument/2006/relationships/slideLayout" Target="../slideLayouts/slideLayout7.xml"/><Relationship Id="rId6" Type="http://schemas.openxmlformats.org/officeDocument/2006/relationships/hyperlink" Target="https://doi.org/10.1016/j.jpainsymman.2015.06.005" TargetMode="External"/><Relationship Id="rId5" Type="http://schemas.openxmlformats.org/officeDocument/2006/relationships/hyperlink" Target="https://doi.org/10.1188/22.CJON.363-366" TargetMode="External"/><Relationship Id="rId10" Type="http://schemas.openxmlformats.org/officeDocument/2006/relationships/hyperlink" Target="https://doi.org/10.1016/j.pec.2011.09.010" TargetMode="External"/><Relationship Id="rId4" Type="http://schemas.openxmlformats.org/officeDocument/2006/relationships/hyperlink" Target="https://doi.org/10.1089/jpm.2013.0395" TargetMode="External"/><Relationship Id="rId9" Type="http://schemas.openxmlformats.org/officeDocument/2006/relationships/hyperlink" Target="https://doi.org/10.1186/s12904-021-00757-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a:stretch>
            <a:fillRect/>
          </a:stretch>
        </p:blipFill>
        <p:spPr>
          <a:xfrm>
            <a:off x="-240530" y="29982776"/>
            <a:ext cx="43891200" cy="2743200"/>
          </a:xfrm>
          <a:prstGeom prst="rect">
            <a:avLst/>
          </a:prstGeom>
        </p:spPr>
      </p:pic>
      <p:pic>
        <p:nvPicPr>
          <p:cNvPr id="5" name="Picture 4"/>
          <p:cNvPicPr>
            <a:picLocks noChangeAspect="1"/>
          </p:cNvPicPr>
          <p:nvPr/>
        </p:nvPicPr>
        <p:blipFill>
          <a:blip r:embed="rId3"/>
          <a:stretch>
            <a:fillRect/>
          </a:stretch>
        </p:blipFill>
        <p:spPr>
          <a:xfrm>
            <a:off x="1000591" y="30810256"/>
            <a:ext cx="3609975" cy="1476375"/>
          </a:xfrm>
          <a:prstGeom prst="rect">
            <a:avLst/>
          </a:prstGeom>
        </p:spPr>
      </p:pic>
      <p:sp>
        <p:nvSpPr>
          <p:cNvPr id="9" name="object 2"/>
          <p:cNvSpPr txBox="1">
            <a:spLocks/>
          </p:cNvSpPr>
          <p:nvPr/>
        </p:nvSpPr>
        <p:spPr>
          <a:xfrm>
            <a:off x="2055476" y="360910"/>
            <a:ext cx="41112081" cy="1996395"/>
          </a:xfrm>
          <a:prstGeom prst="rect">
            <a:avLst/>
          </a:prstGeom>
        </p:spPr>
        <p:txBody>
          <a:bodyPr vert="horz" wrap="square" lIns="0" tIns="0" rIns="0" bIns="0" rtlCol="0" anchor="ctr" anchorCtr="0">
            <a:noAutofit/>
          </a:bodyPr>
          <a:lstStyle>
            <a:lvl1pPr>
              <a:defRPr sz="5000" b="1" i="0">
                <a:solidFill>
                  <a:schemeClr val="bg1"/>
                </a:solidFill>
                <a:latin typeface="Arial"/>
                <a:ea typeface="+mj-ea"/>
                <a:cs typeface="Arial"/>
              </a:defRPr>
            </a:lvl1pPr>
          </a:lstStyle>
          <a:p>
            <a:pPr algn="ctr" defTabSz="1828800">
              <a:lnSpc>
                <a:spcPts val="9000"/>
              </a:lnSpc>
              <a:defRPr/>
            </a:pPr>
            <a:r>
              <a:rPr lang="en-US" sz="8000" b="1" dirty="0">
                <a:solidFill>
                  <a:schemeClr val="tx1"/>
                </a:solidFill>
                <a:effectLst/>
                <a:latin typeface="Franklin Gothic Medium" panose="020B0603020102020204" pitchFamily="34" charset="0"/>
                <a:ea typeface="Calibri" panose="020F0502020204030204" pitchFamily="34" charset="0"/>
                <a:cs typeface="Times New Roman" panose="02020603050405020304" pitchFamily="18" charset="0"/>
              </a:rPr>
              <a:t>Enhancing Hospice Care Medication Usage By Educational Video:</a:t>
            </a:r>
          </a:p>
          <a:p>
            <a:pPr algn="ctr" defTabSz="1828800">
              <a:lnSpc>
                <a:spcPts val="9000"/>
              </a:lnSpc>
              <a:defRPr/>
            </a:pPr>
            <a:r>
              <a:rPr lang="en-US" sz="8000" b="1" dirty="0">
                <a:solidFill>
                  <a:schemeClr val="tx1"/>
                </a:solidFill>
                <a:effectLst/>
                <a:latin typeface="Franklin Gothic Medium" panose="020B0603020102020204" pitchFamily="34" charset="0"/>
                <a:ea typeface="Calibri" panose="020F0502020204030204" pitchFamily="34" charset="0"/>
                <a:cs typeface="Times New Roman" panose="02020603050405020304" pitchFamily="18" charset="0"/>
              </a:rPr>
              <a:t>A Quality Improvement Project</a:t>
            </a:r>
            <a:r>
              <a:rPr lang="en-US" sz="5400" dirty="0">
                <a:solidFill>
                  <a:schemeClr val="tx1"/>
                </a:solidFill>
                <a:effectLst/>
              </a:rPr>
              <a:t> </a:t>
            </a:r>
            <a:endParaRPr lang="en-US" sz="5400" kern="0" dirty="0">
              <a:solidFill>
                <a:schemeClr val="tx1"/>
              </a:solidFill>
            </a:endParaRPr>
          </a:p>
        </p:txBody>
      </p:sp>
      <p:sp>
        <p:nvSpPr>
          <p:cNvPr id="10" name="object 3"/>
          <p:cNvSpPr txBox="1"/>
          <p:nvPr/>
        </p:nvSpPr>
        <p:spPr>
          <a:xfrm>
            <a:off x="6152316" y="2359100"/>
            <a:ext cx="32918400" cy="1420893"/>
          </a:xfrm>
          <a:prstGeom prst="rect">
            <a:avLst/>
          </a:prstGeom>
        </p:spPr>
        <p:txBody>
          <a:bodyPr vert="horz" wrap="square" lIns="0" tIns="0" rIns="0" bIns="0" rtlCol="0">
            <a:noAutofit/>
          </a:bodyPr>
          <a:lstStyle/>
          <a:p>
            <a:pPr algn="ctr">
              <a:lnSpc>
                <a:spcPts val="6024"/>
              </a:lnSpc>
            </a:pPr>
            <a:endParaRPr lang="en-US" sz="5600" spc="-142" dirty="0">
              <a:latin typeface="Baskerville" panose="02020502070401020303" pitchFamily="18" charset="0"/>
              <a:ea typeface="Baskerville" panose="02020502070401020303" pitchFamily="18" charset="0"/>
              <a:cs typeface="Arial"/>
            </a:endParaRPr>
          </a:p>
          <a:p>
            <a:pPr algn="ctr">
              <a:lnSpc>
                <a:spcPts val="6024"/>
              </a:lnSpc>
            </a:pPr>
            <a:r>
              <a:rPr lang="en-US" sz="6000" spc="-142" dirty="0">
                <a:latin typeface="Baskerville" panose="02020502070401020303" pitchFamily="18" charset="0"/>
                <a:ea typeface="Baskerville" panose="02020502070401020303" pitchFamily="18" charset="0"/>
                <a:cs typeface="Arial"/>
              </a:rPr>
              <a:t>Shannon Ingle, BSN &amp; Madison Pickens, BSN</a:t>
            </a:r>
          </a:p>
        </p:txBody>
      </p:sp>
      <p:sp>
        <p:nvSpPr>
          <p:cNvPr id="13" name="object 4"/>
          <p:cNvSpPr txBox="1"/>
          <p:nvPr/>
        </p:nvSpPr>
        <p:spPr>
          <a:xfrm>
            <a:off x="1342033" y="5450148"/>
            <a:ext cx="9253728" cy="25383744"/>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gn="ctr">
              <a:spcAft>
                <a:spcPts val="1200"/>
              </a:spcAft>
            </a:pPr>
            <a:r>
              <a:rPr lang="en-US" sz="5400" b="1" dirty="0">
                <a:solidFill>
                  <a:srgbClr val="231F20"/>
                </a:solidFill>
                <a:latin typeface="Franklin Gothic Medium" panose="020B0603020102020204" pitchFamily="34" charset="0"/>
                <a:cs typeface="Arial"/>
              </a:rPr>
              <a:t>INTRODUCTION</a:t>
            </a:r>
            <a:r>
              <a:rPr lang="en-US" sz="4000" b="1" dirty="0">
                <a:solidFill>
                  <a:srgbClr val="231F20"/>
                </a:solidFill>
                <a:latin typeface="Franklin Gothic Medium" panose="020B0603020102020204" pitchFamily="34" charset="0"/>
                <a:cs typeface="Arial"/>
              </a:rPr>
              <a:t> </a:t>
            </a:r>
          </a:p>
          <a:p>
            <a:pPr algn="ctr"/>
            <a:r>
              <a:rPr lang="en-US" sz="4000" b="0" i="0" dirty="0">
                <a:effectLst/>
                <a:latin typeface="Baskerville" panose="02020502070401020303" pitchFamily="18" charset="0"/>
                <a:ea typeface="Baskerville" panose="02020502070401020303" pitchFamily="18" charset="0"/>
              </a:rPr>
              <a:t>Hospice care is centered on providing comfort, dignity, and quality of life to patients with terminal illnesses (</a:t>
            </a:r>
            <a:r>
              <a:rPr lang="en-US" sz="4000" b="0" i="0" dirty="0" err="1">
                <a:effectLst/>
                <a:latin typeface="Baskerville" panose="02020502070401020303" pitchFamily="18" charset="0"/>
                <a:ea typeface="Baskerville" panose="02020502070401020303" pitchFamily="18" charset="0"/>
              </a:rPr>
              <a:t>Wajid</a:t>
            </a:r>
            <a:r>
              <a:rPr lang="en-US" sz="4000" b="0" i="0" dirty="0">
                <a:effectLst/>
                <a:latin typeface="Baskerville" panose="02020502070401020303" pitchFamily="18" charset="0"/>
                <a:ea typeface="Baskerville" panose="02020502070401020303" pitchFamily="18" charset="0"/>
              </a:rPr>
              <a:t> et al., 2021). A critical component of home hospice care is the use of medication kits, commonly referred to as comfort kits, which allow caregivers to manage acute symptoms promptly without unnecessary hospital transfers (Bailey et al., 2014). These kits are designed to address common end-of-life symptoms such as pain, dyspnea, anxiety, agitation, nausea, fever, and excessive secretions (Ferrell &amp; Coyle, 2018).</a:t>
            </a:r>
          </a:p>
          <a:p>
            <a:pPr algn="ctr"/>
            <a:endParaRPr lang="en-US" sz="4000" dirty="0">
              <a:effectLst/>
              <a:latin typeface="Baskerville" panose="02020502070401020303" pitchFamily="18" charset="0"/>
              <a:ea typeface="Baskerville" panose="02020502070401020303" pitchFamily="18" charset="0"/>
            </a:endParaRPr>
          </a:p>
          <a:p>
            <a:pPr algn="ctr"/>
            <a:r>
              <a:rPr lang="en-US" sz="4000" b="0" i="0" dirty="0">
                <a:effectLst/>
                <a:latin typeface="Baskerville" panose="02020502070401020303" pitchFamily="18" charset="0"/>
                <a:ea typeface="Baskerville" panose="02020502070401020303" pitchFamily="18" charset="0"/>
              </a:rPr>
              <a:t>Medication kits typically include medications such as morphine, lorazepam, haloperidol, atropine, and acetaminophen (Oliver et al., 2020). While these medications are effective when administered appropriately, their success depends heavily on caregiver understanding and confidence (</a:t>
            </a:r>
            <a:r>
              <a:rPr lang="en-US" sz="4000" b="0" i="0" dirty="0" err="1">
                <a:effectLst/>
                <a:latin typeface="Baskerville" panose="02020502070401020303" pitchFamily="18" charset="0"/>
                <a:ea typeface="Baskerville" panose="02020502070401020303" pitchFamily="18" charset="0"/>
              </a:rPr>
              <a:t>Tjia</a:t>
            </a:r>
            <a:r>
              <a:rPr lang="en-US" sz="4000" b="0" i="0" dirty="0">
                <a:effectLst/>
                <a:latin typeface="Baskerville" panose="02020502070401020303" pitchFamily="18" charset="0"/>
                <a:ea typeface="Baskerville" panose="02020502070401020303" pitchFamily="18" charset="0"/>
              </a:rPr>
              <a:t> et al., 2015). Caregivers often assume responsibility for medication administration during highly stressful and emotionally charged situations, which may impair comprehension and recall of instructions (Lindley et al., 2021).</a:t>
            </a:r>
          </a:p>
          <a:p>
            <a:pPr algn="ctr"/>
            <a:endParaRPr lang="en-US" sz="4000" dirty="0">
              <a:effectLst/>
              <a:latin typeface="Baskerville" panose="02020502070401020303" pitchFamily="18" charset="0"/>
              <a:ea typeface="Baskerville" panose="02020502070401020303" pitchFamily="18" charset="0"/>
            </a:endParaRPr>
          </a:p>
          <a:p>
            <a:pPr algn="ctr"/>
            <a:r>
              <a:rPr lang="en-US" sz="4000" b="0" i="0" dirty="0">
                <a:effectLst/>
                <a:latin typeface="Baskerville" panose="02020502070401020303" pitchFamily="18" charset="0"/>
                <a:ea typeface="Baskerville" panose="02020502070401020303" pitchFamily="18" charset="0"/>
              </a:rPr>
              <a:t>Although national hospice and palliative care guidelines emphasize the importance of caregiver education, there is no standardized approach for delivering medication instruction (Waldrop &amp; Meeker, 2012). Education is frequently provided verbally during admission visits and supplemented with written materials, which may not account for emotional overload or health literacy challenges (</a:t>
            </a:r>
            <a:r>
              <a:rPr lang="en-US" sz="4000" b="0" i="0" dirty="0" err="1">
                <a:effectLst/>
                <a:latin typeface="Baskerville" panose="02020502070401020303" pitchFamily="18" charset="0"/>
                <a:ea typeface="Baskerville" panose="02020502070401020303" pitchFamily="18" charset="0"/>
              </a:rPr>
              <a:t>Tjia</a:t>
            </a:r>
            <a:r>
              <a:rPr lang="en-US" sz="4000" b="0" i="0" dirty="0">
                <a:effectLst/>
                <a:latin typeface="Baskerville" panose="02020502070401020303" pitchFamily="18" charset="0"/>
                <a:ea typeface="Baskerville" panose="02020502070401020303" pitchFamily="18" charset="0"/>
              </a:rPr>
              <a:t> et al., 2015).</a:t>
            </a:r>
            <a:endParaRPr lang="en-US" sz="4000" dirty="0">
              <a:effectLst/>
              <a:latin typeface="Baskerville" panose="02020502070401020303" pitchFamily="18" charset="0"/>
              <a:ea typeface="Baskerville" panose="02020502070401020303" pitchFamily="18" charset="0"/>
            </a:endParaRPr>
          </a:p>
          <a:p>
            <a:pPr algn="ctr">
              <a:spcAft>
                <a:spcPts val="1200"/>
              </a:spcAft>
            </a:pPr>
            <a:endParaRPr lang="en-US" sz="4000" b="1" dirty="0">
              <a:solidFill>
                <a:srgbClr val="231F20"/>
              </a:solidFill>
              <a:latin typeface="Baskerville" panose="02020502070401020303" pitchFamily="18" charset="0"/>
              <a:ea typeface="Baskerville" panose="02020502070401020303" pitchFamily="18" charset="0"/>
              <a:cs typeface="Arial"/>
            </a:endParaRPr>
          </a:p>
          <a:p>
            <a:pPr marR="11088" algn="ctr">
              <a:lnSpc>
                <a:spcPts val="3600"/>
              </a:lnSpc>
              <a:spcAft>
                <a:spcPts val="1600"/>
              </a:spcAft>
            </a:pPr>
            <a:endParaRPr sz="4000" spc="22" dirty="0">
              <a:solidFill>
                <a:srgbClr val="231F20"/>
              </a:solidFill>
              <a:latin typeface="Arial"/>
              <a:cs typeface="Arial"/>
            </a:endParaRPr>
          </a:p>
          <a:p>
            <a:pPr marR="11088" algn="ctr">
              <a:lnSpc>
                <a:spcPts val="3600"/>
              </a:lnSpc>
              <a:spcAft>
                <a:spcPts val="1600"/>
              </a:spcAft>
            </a:pPr>
            <a:endParaRPr sz="4000" spc="22" dirty="0">
              <a:solidFill>
                <a:srgbClr val="231F20"/>
              </a:solidFill>
              <a:latin typeface="Arial"/>
              <a:cs typeface="Arial"/>
            </a:endParaRPr>
          </a:p>
        </p:txBody>
      </p:sp>
      <p:grpSp>
        <p:nvGrpSpPr>
          <p:cNvPr id="11" name="Group 10"/>
          <p:cNvGrpSpPr/>
          <p:nvPr/>
        </p:nvGrpSpPr>
        <p:grpSpPr>
          <a:xfrm>
            <a:off x="11273431" y="5545967"/>
            <a:ext cx="21272502" cy="23781508"/>
            <a:chOff x="11309348" y="6007774"/>
            <a:chExt cx="21272502" cy="25379740"/>
          </a:xfrm>
        </p:grpSpPr>
        <p:sp>
          <p:nvSpPr>
            <p:cNvPr id="14" name="object 140"/>
            <p:cNvSpPr/>
            <p:nvPr/>
          </p:nvSpPr>
          <p:spPr>
            <a:xfrm>
              <a:off x="11309348" y="6007774"/>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a:p>
          </p:txBody>
        </p:sp>
        <p:sp>
          <p:nvSpPr>
            <p:cNvPr id="15" name="object 141"/>
            <p:cNvSpPr/>
            <p:nvPr/>
          </p:nvSpPr>
          <p:spPr>
            <a:xfrm>
              <a:off x="21939250" y="6007774"/>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a:p>
          </p:txBody>
        </p:sp>
        <p:sp>
          <p:nvSpPr>
            <p:cNvPr id="16" name="object 142"/>
            <p:cNvSpPr/>
            <p:nvPr/>
          </p:nvSpPr>
          <p:spPr>
            <a:xfrm>
              <a:off x="32581850" y="6007774"/>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a:p>
          </p:txBody>
        </p:sp>
      </p:grpSp>
      <p:sp>
        <p:nvSpPr>
          <p:cNvPr id="21" name="object 4"/>
          <p:cNvSpPr txBox="1"/>
          <p:nvPr/>
        </p:nvSpPr>
        <p:spPr>
          <a:xfrm>
            <a:off x="12002921" y="5730360"/>
            <a:ext cx="9253728" cy="6131306"/>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200"/>
              </a:spcAft>
            </a:pPr>
            <a:r>
              <a:rPr lang="en-US" sz="5400" b="1" spc="22" dirty="0">
                <a:solidFill>
                  <a:srgbClr val="231F20"/>
                </a:solidFill>
                <a:latin typeface="Franklin Gothic Medium" panose="020B0603020102020204" pitchFamily="34" charset="0"/>
                <a:cs typeface="Arial"/>
              </a:rPr>
              <a:t>HYPOTHESIS</a:t>
            </a:r>
          </a:p>
          <a:p>
            <a:pPr algn="ctr">
              <a:spcAft>
                <a:spcPts val="1200"/>
              </a:spcAft>
            </a:pPr>
            <a:r>
              <a:rPr lang="en-US" sz="4000" dirty="0">
                <a:effectLst/>
                <a:latin typeface="Baskerville" panose="02020502070401020303" pitchFamily="18" charset="0"/>
                <a:ea typeface="Baskerville" panose="02020502070401020303" pitchFamily="18" charset="0"/>
                <a:cs typeface="Times New Roman" panose="02020603050405020304" pitchFamily="18" charset="0"/>
              </a:rPr>
              <a:t>In adult hospice caregivers, how does viewing an educational video on hospice medication kit use, compared to standard hospice education alone, affect caregiver confidence in administering comfort medications following video implementation?</a:t>
            </a:r>
          </a:p>
          <a:p>
            <a:pPr>
              <a:spcAft>
                <a:spcPts val="1200"/>
              </a:spcAft>
            </a:pPr>
            <a:endParaRPr lang="en-US" sz="5400" b="1" spc="22" dirty="0">
              <a:solidFill>
                <a:srgbClr val="231F20"/>
              </a:solidFill>
              <a:latin typeface="Baskerville" panose="02020502070401020303" pitchFamily="18" charset="0"/>
              <a:ea typeface="Baskerville" panose="02020502070401020303" pitchFamily="18" charset="0"/>
              <a:cs typeface="Arial"/>
            </a:endParaRPr>
          </a:p>
          <a:p>
            <a:pPr marR="11088">
              <a:lnSpc>
                <a:spcPts val="3600"/>
              </a:lnSpc>
              <a:spcAft>
                <a:spcPts val="1600"/>
              </a:spcAft>
            </a:pPr>
            <a:endParaRPr lang="en-US" sz="2800" spc="22" dirty="0">
              <a:solidFill>
                <a:srgbClr val="231F20"/>
              </a:solidFill>
              <a:latin typeface="Arial"/>
              <a:cs typeface="Arial"/>
            </a:endParaRPr>
          </a:p>
        </p:txBody>
      </p:sp>
      <p:sp>
        <p:nvSpPr>
          <p:cNvPr id="26" name="object 4"/>
          <p:cNvSpPr txBox="1"/>
          <p:nvPr/>
        </p:nvSpPr>
        <p:spPr>
          <a:xfrm>
            <a:off x="12002921" y="26372707"/>
            <a:ext cx="9253728" cy="3566906"/>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600"/>
              </a:spcAft>
            </a:pPr>
            <a:endParaRPr lang="en-US" sz="2800" spc="22" dirty="0">
              <a:solidFill>
                <a:srgbClr val="231F20"/>
              </a:solidFill>
              <a:latin typeface="Arial"/>
              <a:cs typeface="Arial"/>
            </a:endParaRPr>
          </a:p>
        </p:txBody>
      </p:sp>
      <p:sp>
        <p:nvSpPr>
          <p:cNvPr id="28" name="object 4"/>
          <p:cNvSpPr txBox="1"/>
          <p:nvPr/>
        </p:nvSpPr>
        <p:spPr>
          <a:xfrm>
            <a:off x="22632822" y="5730360"/>
            <a:ext cx="9253728" cy="5382864"/>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200"/>
              </a:spcAft>
            </a:pPr>
            <a:r>
              <a:rPr lang="en-US" sz="5400" b="1" spc="22" dirty="0">
                <a:solidFill>
                  <a:srgbClr val="231F20"/>
                </a:solidFill>
                <a:latin typeface="Franklin Gothic Medium" panose="020B0603020102020204" pitchFamily="34" charset="0"/>
                <a:cs typeface="Arial"/>
              </a:rPr>
              <a:t>RESULTS</a:t>
            </a:r>
          </a:p>
          <a:p>
            <a:pPr>
              <a:lnSpc>
                <a:spcPts val="4000"/>
              </a:lnSpc>
              <a:spcAft>
                <a:spcPts val="1200"/>
              </a:spcAft>
            </a:pPr>
            <a:endParaRPr lang="en-US" sz="4000" b="1" spc="22" dirty="0">
              <a:solidFill>
                <a:srgbClr val="231F20"/>
              </a:solidFill>
              <a:latin typeface="Baskerville" panose="02020502070401020303" pitchFamily="18" charset="0"/>
              <a:ea typeface="Baskerville" panose="02020502070401020303" pitchFamily="18" charset="0"/>
              <a:cs typeface="Arial"/>
            </a:endParaRPr>
          </a:p>
          <a:p>
            <a:r>
              <a:rPr lang="en-US" sz="4000" dirty="0">
                <a:effectLst/>
                <a:latin typeface="Baskerville" panose="02020502070401020303" pitchFamily="18" charset="0"/>
                <a:ea typeface="Baskerville" panose="02020502070401020303" pitchFamily="18" charset="0"/>
                <a:cs typeface="Calibri" panose="020F0502020204030204" pitchFamily="34" charset="0"/>
              </a:rPr>
              <a:t>All 20 caregivers completed both pre- and post-intervention surveys. Pre-intervention mean scores ranged from 2.8 to 3.8 across survey domains, reflecting moderate uncertainty in areas such as medication timing, administration technique, and understanding of side effects.</a:t>
            </a:r>
            <a:endParaRPr lang="en-US" sz="40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4000" dirty="0">
                <a:effectLst/>
                <a:latin typeface="Baskerville" panose="02020502070401020303" pitchFamily="18" charset="0"/>
                <a:ea typeface="Baskerville" panose="02020502070401020303" pitchFamily="18" charset="0"/>
                <a:cs typeface="Calibri" panose="020F0502020204030204" pitchFamily="34" charset="0"/>
              </a:rPr>
              <a:t>Post-intervention mean scores ranged from 4.4 to 4.9, indicating strong agreement across all domains. The largest improvements were observed in:</a:t>
            </a:r>
            <a:endParaRPr lang="en-US" sz="4000" dirty="0">
              <a:effectLst/>
              <a:latin typeface="Baskerville" panose="02020502070401020303" pitchFamily="18" charset="0"/>
              <a:ea typeface="Baskerville" panose="02020502070401020303" pitchFamily="18" charset="0"/>
              <a:cs typeface="Times New Roman" panose="02020603050405020304" pitchFamily="18" charset="0"/>
            </a:endParaRPr>
          </a:p>
          <a:p>
            <a:pPr lvl="0"/>
            <a:r>
              <a:rPr lang="en-US" sz="4000" dirty="0">
                <a:effectLst/>
                <a:latin typeface="Baskerville" panose="02020502070401020303" pitchFamily="18" charset="0"/>
                <a:ea typeface="Baskerville" panose="02020502070401020303" pitchFamily="18" charset="0"/>
                <a:cs typeface="Calibri" panose="020F0502020204030204" pitchFamily="34" charset="0"/>
              </a:rPr>
              <a:t>Understanding when to administer medications (+1.6)</a:t>
            </a:r>
            <a:endParaRPr lang="en-US" sz="4000" dirty="0">
              <a:effectLst/>
              <a:latin typeface="Baskerville" panose="02020502070401020303" pitchFamily="18" charset="0"/>
              <a:ea typeface="Baskerville" panose="02020502070401020303" pitchFamily="18" charset="0"/>
              <a:cs typeface="Times New Roman" panose="02020603050405020304" pitchFamily="18" charset="0"/>
            </a:endParaRPr>
          </a:p>
          <a:p>
            <a:pPr lvl="0"/>
            <a:r>
              <a:rPr lang="en-US" sz="4000" dirty="0">
                <a:effectLst/>
                <a:latin typeface="Baskerville" panose="02020502070401020303" pitchFamily="18" charset="0"/>
                <a:ea typeface="Baskerville" panose="02020502070401020303" pitchFamily="18" charset="0"/>
                <a:cs typeface="Calibri" panose="020F0502020204030204" pitchFamily="34" charset="0"/>
              </a:rPr>
              <a:t>Understanding common side effects (+1.6)</a:t>
            </a:r>
            <a:endParaRPr lang="en-US" sz="4000" dirty="0">
              <a:effectLst/>
              <a:latin typeface="Baskerville" panose="02020502070401020303" pitchFamily="18" charset="0"/>
              <a:ea typeface="Baskerville" panose="02020502070401020303" pitchFamily="18" charset="0"/>
              <a:cs typeface="Times New Roman" panose="02020603050405020304" pitchFamily="18" charset="0"/>
            </a:endParaRPr>
          </a:p>
          <a:p>
            <a:pPr lvl="0"/>
            <a:r>
              <a:rPr lang="en-US" sz="4000" dirty="0">
                <a:effectLst/>
                <a:latin typeface="Baskerville" panose="02020502070401020303" pitchFamily="18" charset="0"/>
                <a:ea typeface="Baskerville" panose="02020502070401020303" pitchFamily="18" charset="0"/>
                <a:cs typeface="Calibri" panose="020F0502020204030204" pitchFamily="34" charset="0"/>
              </a:rPr>
              <a:t>Ability to describe how to administer medications (+1.6)</a:t>
            </a:r>
            <a:endParaRPr lang="en-US" sz="4000" dirty="0">
              <a:effectLst/>
              <a:latin typeface="Baskerville" panose="02020502070401020303" pitchFamily="18" charset="0"/>
              <a:ea typeface="Baskerville" panose="02020502070401020303" pitchFamily="18" charset="0"/>
              <a:cs typeface="Times New Roman" panose="02020603050405020304" pitchFamily="18" charset="0"/>
            </a:endParaRPr>
          </a:p>
          <a:p>
            <a:pPr lvl="0"/>
            <a:r>
              <a:rPr lang="en-US" sz="4000" dirty="0">
                <a:effectLst/>
                <a:latin typeface="Baskerville" panose="02020502070401020303" pitchFamily="18" charset="0"/>
                <a:ea typeface="Baskerville" panose="02020502070401020303" pitchFamily="18" charset="0"/>
                <a:cs typeface="Calibri" panose="020F0502020204030204" pitchFamily="34" charset="0"/>
              </a:rPr>
              <a:t>Use of the medication guide for symptom management (+1.6)</a:t>
            </a:r>
            <a:endParaRPr lang="en-US" sz="40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4000" dirty="0">
                <a:effectLst/>
                <a:latin typeface="Baskerville" panose="02020502070401020303" pitchFamily="18" charset="0"/>
                <a:ea typeface="Baskerville" panose="02020502070401020303" pitchFamily="18" charset="0"/>
                <a:cs typeface="Calibri" panose="020F0502020204030204" pitchFamily="34" charset="0"/>
              </a:rPr>
              <a:t>Overall caregiver confidence increased from a mean of 3.3 pre-intervention to 4.8 post-intervention. These findings demonstrate clinically meaningful improvements in caregiver preparedness following implementation of the educational video.</a:t>
            </a:r>
            <a:endParaRPr lang="en-US" sz="4000" dirty="0">
              <a:effectLst/>
              <a:latin typeface="Baskerville" panose="02020502070401020303" pitchFamily="18" charset="0"/>
              <a:ea typeface="Baskerville" panose="02020502070401020303" pitchFamily="18" charset="0"/>
              <a:cs typeface="Times New Roman" panose="02020603050405020304" pitchFamily="18" charset="0"/>
            </a:endParaRPr>
          </a:p>
          <a:p>
            <a:pPr>
              <a:lnSpc>
                <a:spcPts val="4000"/>
              </a:lnSpc>
              <a:spcAft>
                <a:spcPts val="1200"/>
              </a:spcAft>
            </a:pPr>
            <a:endParaRPr lang="en-US" sz="4000" b="1" spc="22" dirty="0">
              <a:solidFill>
                <a:srgbClr val="231F20"/>
              </a:solidFill>
              <a:latin typeface="Baskerville" panose="02020502070401020303" pitchFamily="18" charset="0"/>
              <a:ea typeface="Baskerville" panose="02020502070401020303" pitchFamily="18" charset="0"/>
              <a:cs typeface="Arial"/>
            </a:endParaRPr>
          </a:p>
          <a:p>
            <a:pPr marR="11088">
              <a:lnSpc>
                <a:spcPts val="3600"/>
              </a:lnSpc>
              <a:spcAft>
                <a:spcPts val="1600"/>
              </a:spcAft>
            </a:pPr>
            <a:endParaRPr lang="en-US" sz="2800" spc="22" dirty="0">
              <a:solidFill>
                <a:srgbClr val="231F20"/>
              </a:solidFill>
              <a:latin typeface="Arial"/>
              <a:cs typeface="Arial"/>
            </a:endParaRPr>
          </a:p>
        </p:txBody>
      </p:sp>
      <p:sp>
        <p:nvSpPr>
          <p:cNvPr id="17" name="object 4"/>
          <p:cNvSpPr txBox="1"/>
          <p:nvPr/>
        </p:nvSpPr>
        <p:spPr>
          <a:xfrm>
            <a:off x="33459393" y="5730360"/>
            <a:ext cx="9253728" cy="8833049"/>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200"/>
              </a:spcAft>
            </a:pPr>
            <a:r>
              <a:rPr lang="en-US" sz="5400" b="1" spc="22" dirty="0">
                <a:solidFill>
                  <a:srgbClr val="231F20"/>
                </a:solidFill>
                <a:latin typeface="Franklin Gothic Medium" panose="020B0603020102020204" pitchFamily="34" charset="0"/>
                <a:cs typeface="Arial"/>
              </a:rPr>
              <a:t>CONCLUSIONS AND SUGGESTIONS</a:t>
            </a:r>
          </a:p>
          <a:p>
            <a:pPr>
              <a:lnSpc>
                <a:spcPts val="4000"/>
              </a:lnSpc>
              <a:spcAft>
                <a:spcPts val="1200"/>
              </a:spcAft>
            </a:pPr>
            <a:endParaRPr lang="en-US" sz="4000" b="1" spc="22" dirty="0">
              <a:solidFill>
                <a:srgbClr val="231F20"/>
              </a:solidFill>
              <a:latin typeface="Baskerville" panose="02020502070401020303" pitchFamily="18" charset="0"/>
              <a:ea typeface="Baskerville" panose="02020502070401020303" pitchFamily="18" charset="0"/>
              <a:cs typeface="Arial"/>
            </a:endParaRPr>
          </a:p>
          <a:p>
            <a:r>
              <a:rPr lang="en-US" sz="3600" dirty="0">
                <a:effectLst/>
                <a:latin typeface="Baskerville" panose="02020502070401020303" pitchFamily="18" charset="0"/>
                <a:ea typeface="Baskerville" panose="02020502070401020303" pitchFamily="18" charset="0"/>
                <a:cs typeface="Calibri" panose="020F0502020204030204" pitchFamily="34" charset="0"/>
              </a:rPr>
              <a:t>This DNP quality improvement project demonstrated that implementation of a standardized educational video significantly improved hospice caregiver knowledge and confidence in administering comfort medications. Meaningful improvements were observed across all measured domains, particularly in medication timing, side effects, and administration technique. These findings support integration of multimedia education into routine hospice practice to enhance caregiver preparedness and improve the quality of end-of-life care.</a:t>
            </a:r>
            <a:endParaRPr lang="en-US" sz="3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3600" dirty="0">
                <a:effectLst/>
                <a:latin typeface="Calibri" panose="020F0502020204030204" pitchFamily="34" charset="0"/>
                <a:ea typeface="Calibri" panose="020F0502020204030204" pitchFamily="34" charset="0"/>
                <a:cs typeface="Times New Roman" panose="02020603050405020304" pitchFamily="18" charset="0"/>
              </a:rPr>
              <a:t> </a:t>
            </a:r>
            <a:endParaRPr lang="en-US" sz="3600" b="1" spc="22" dirty="0">
              <a:solidFill>
                <a:srgbClr val="231F20"/>
              </a:solidFill>
              <a:latin typeface="Baskerville" panose="02020502070401020303" pitchFamily="18" charset="0"/>
              <a:ea typeface="Baskerville" panose="02020502070401020303" pitchFamily="18" charset="0"/>
              <a:cs typeface="Arial"/>
            </a:endParaRPr>
          </a:p>
          <a:p>
            <a:pPr lvl="0"/>
            <a:r>
              <a:rPr lang="en-US" sz="3600" dirty="0">
                <a:effectLst/>
                <a:latin typeface="Baskerville" panose="02020502070401020303" pitchFamily="18" charset="0"/>
                <a:ea typeface="Baskerville" panose="02020502070401020303" pitchFamily="18" charset="0"/>
                <a:cs typeface="Calibri" panose="020F0502020204030204" pitchFamily="34" charset="0"/>
              </a:rPr>
              <a:t>Integrate the educational video into standard hospice admission protocols.</a:t>
            </a:r>
            <a:endParaRPr lang="en-US" sz="3600" dirty="0">
              <a:effectLst/>
              <a:latin typeface="Baskerville" panose="02020502070401020303" pitchFamily="18" charset="0"/>
              <a:ea typeface="Baskerville" panose="02020502070401020303" pitchFamily="18" charset="0"/>
              <a:cs typeface="Times New Roman" panose="02020603050405020304" pitchFamily="18" charset="0"/>
            </a:endParaRPr>
          </a:p>
          <a:p>
            <a:pPr lvl="0"/>
            <a:r>
              <a:rPr lang="en-US" sz="3600" dirty="0">
                <a:effectLst/>
                <a:latin typeface="Baskerville" panose="02020502070401020303" pitchFamily="18" charset="0"/>
                <a:ea typeface="Baskerville" panose="02020502070401020303" pitchFamily="18" charset="0"/>
                <a:cs typeface="Calibri" panose="020F0502020204030204" pitchFamily="34" charset="0"/>
              </a:rPr>
              <a:t>Provide caregivers with QR code access for repeat viewing.</a:t>
            </a:r>
            <a:endParaRPr lang="en-US" sz="3600" dirty="0">
              <a:effectLst/>
              <a:latin typeface="Baskerville" panose="02020502070401020303" pitchFamily="18" charset="0"/>
              <a:ea typeface="Baskerville" panose="02020502070401020303" pitchFamily="18" charset="0"/>
              <a:cs typeface="Times New Roman" panose="02020603050405020304" pitchFamily="18" charset="0"/>
            </a:endParaRPr>
          </a:p>
          <a:p>
            <a:pPr lvl="0"/>
            <a:r>
              <a:rPr lang="en-US" sz="3600" dirty="0">
                <a:effectLst/>
                <a:latin typeface="Baskerville" panose="02020502070401020303" pitchFamily="18" charset="0"/>
                <a:ea typeface="Baskerville" panose="02020502070401020303" pitchFamily="18" charset="0"/>
                <a:cs typeface="Calibri" panose="020F0502020204030204" pitchFamily="34" charset="0"/>
              </a:rPr>
              <a:t>Conduct follow-up evaluation at 30 days to assess knowledge retention.</a:t>
            </a:r>
            <a:endParaRPr lang="en-US" sz="3600" dirty="0">
              <a:effectLst/>
              <a:latin typeface="Baskerville" panose="02020502070401020303" pitchFamily="18" charset="0"/>
              <a:ea typeface="Baskerville" panose="02020502070401020303" pitchFamily="18" charset="0"/>
              <a:cs typeface="Times New Roman" panose="02020603050405020304" pitchFamily="18" charset="0"/>
            </a:endParaRPr>
          </a:p>
          <a:p>
            <a:pPr lvl="0"/>
            <a:r>
              <a:rPr lang="en-US" sz="3600" dirty="0">
                <a:effectLst/>
                <a:latin typeface="Baskerville" panose="02020502070401020303" pitchFamily="18" charset="0"/>
                <a:ea typeface="Baskerville" panose="02020502070401020303" pitchFamily="18" charset="0"/>
                <a:cs typeface="Calibri" panose="020F0502020204030204" pitchFamily="34" charset="0"/>
              </a:rPr>
              <a:t>Expand implementation to additional hospice sites to evaluate scalability.</a:t>
            </a:r>
            <a:endParaRPr lang="en-US" sz="3600" dirty="0">
              <a:effectLst/>
              <a:latin typeface="Baskerville" panose="02020502070401020303" pitchFamily="18" charset="0"/>
              <a:ea typeface="Baskerville" panose="02020502070401020303" pitchFamily="18" charset="0"/>
              <a:cs typeface="Times New Roman" panose="02020603050405020304" pitchFamily="18" charset="0"/>
            </a:endParaRPr>
          </a:p>
          <a:p>
            <a:pPr>
              <a:lnSpc>
                <a:spcPts val="4000"/>
              </a:lnSpc>
              <a:spcAft>
                <a:spcPts val="1200"/>
              </a:spcAft>
            </a:pPr>
            <a:endParaRPr lang="en-US" sz="3600" b="1" spc="22" dirty="0">
              <a:solidFill>
                <a:srgbClr val="231F20"/>
              </a:solidFill>
              <a:latin typeface="Baskerville" panose="02020502070401020303" pitchFamily="18" charset="0"/>
              <a:ea typeface="Baskerville" panose="02020502070401020303" pitchFamily="18" charset="0"/>
              <a:cs typeface="Arial"/>
            </a:endParaRPr>
          </a:p>
          <a:p>
            <a:pPr marR="11088">
              <a:lnSpc>
                <a:spcPts val="3600"/>
              </a:lnSpc>
              <a:spcAft>
                <a:spcPts val="1600"/>
              </a:spcAft>
            </a:pPr>
            <a:endParaRPr lang="en-US" sz="2800" spc="22" dirty="0">
              <a:solidFill>
                <a:srgbClr val="231F20"/>
              </a:solidFill>
              <a:latin typeface="Arial"/>
              <a:cs typeface="Arial"/>
            </a:endParaRPr>
          </a:p>
        </p:txBody>
      </p:sp>
      <p:sp>
        <p:nvSpPr>
          <p:cNvPr id="31" name="object 4"/>
          <p:cNvSpPr txBox="1"/>
          <p:nvPr/>
        </p:nvSpPr>
        <p:spPr>
          <a:xfrm>
            <a:off x="33459393" y="20194951"/>
            <a:ext cx="9253728" cy="11405921"/>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spcAft>
                <a:spcPts val="1000"/>
              </a:spcAft>
            </a:pPr>
            <a:r>
              <a:rPr lang="en-US" sz="4000" b="1" dirty="0">
                <a:solidFill>
                  <a:srgbClr val="000000"/>
                </a:solidFill>
                <a:latin typeface="Franklin Gothic Medium" panose="020B0603020102020204" pitchFamily="34" charset="0"/>
                <a:cs typeface="Arial"/>
              </a:rPr>
              <a:t>References</a:t>
            </a:r>
          </a:p>
          <a:p>
            <a:r>
              <a:rPr lang="en-US" sz="1800" dirty="0">
                <a:solidFill>
                  <a:srgbClr val="000000"/>
                </a:solidFill>
                <a:latin typeface="Arial"/>
                <a:cs typeface="Arial"/>
              </a:rPr>
              <a:t>1.</a:t>
            </a:r>
            <a:r>
              <a:rPr lang="en-US" sz="1600" dirty="0">
                <a:solidFill>
                  <a:srgbClr val="000000"/>
                </a:solidFill>
                <a:latin typeface="Arial"/>
                <a:cs typeface="Arial"/>
              </a:rPr>
              <a:t>	</a:t>
            </a:r>
            <a:r>
              <a:rPr lang="en-US" sz="1600" dirty="0">
                <a:effectLst/>
                <a:latin typeface="Baskerville" panose="02020502070401020303" pitchFamily="18" charset="0"/>
                <a:ea typeface="Baskerville" panose="02020502070401020303" pitchFamily="18" charset="0"/>
                <a:cs typeface="Calibri" panose="020F0502020204030204" pitchFamily="34" charset="0"/>
              </a:rPr>
              <a:t>Bailey, F. A., Williams, B. R., Goode, P. S.,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Woodby</a:t>
            </a:r>
            <a:r>
              <a:rPr lang="en-US" sz="1600" dirty="0">
                <a:effectLst/>
                <a:latin typeface="Baskerville" panose="02020502070401020303" pitchFamily="18" charset="0"/>
                <a:ea typeface="Baskerville" panose="02020502070401020303" pitchFamily="18" charset="0"/>
                <a:cs typeface="Calibri" panose="020F0502020204030204" pitchFamily="34" charset="0"/>
              </a:rPr>
              <a:t>, L. L.,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Granstaff</a:t>
            </a:r>
            <a:r>
              <a:rPr lang="en-US" sz="1600" dirty="0">
                <a:effectLst/>
                <a:latin typeface="Baskerville" panose="02020502070401020303" pitchFamily="18" charset="0"/>
                <a:ea typeface="Baskerville" panose="02020502070401020303" pitchFamily="18" charset="0"/>
                <a:cs typeface="Calibri" panose="020F0502020204030204" pitchFamily="34" charset="0"/>
              </a:rPr>
              <a:t>, U. S.,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Echt</a:t>
            </a:r>
            <a:r>
              <a:rPr lang="en-US" sz="1600" dirty="0">
                <a:effectLst/>
                <a:latin typeface="Baskerville" panose="02020502070401020303" pitchFamily="18" charset="0"/>
                <a:ea typeface="Baskerville" panose="02020502070401020303" pitchFamily="18" charset="0"/>
                <a:cs typeface="Calibri" panose="020F0502020204030204" pitchFamily="34" charset="0"/>
              </a:rPr>
              <a:t>, K. V., Redden, D. T.,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Kvale</a:t>
            </a:r>
            <a:r>
              <a:rPr lang="en-US" sz="1600" dirty="0">
                <a:effectLst/>
                <a:latin typeface="Baskerville" panose="02020502070401020303" pitchFamily="18" charset="0"/>
                <a:ea typeface="Baskerville" panose="02020502070401020303" pitchFamily="18" charset="0"/>
                <a:cs typeface="Calibri" panose="020F0502020204030204" pitchFamily="34" charset="0"/>
              </a:rPr>
              <a:t>, E., &amp;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Burgio</a:t>
            </a:r>
            <a:r>
              <a:rPr lang="en-US" sz="1600" dirty="0">
                <a:effectLst/>
                <a:latin typeface="Baskerville" panose="02020502070401020303" pitchFamily="18" charset="0"/>
                <a:ea typeface="Baskerville" panose="02020502070401020303" pitchFamily="18" charset="0"/>
                <a:cs typeface="Calibri" panose="020F0502020204030204" pitchFamily="34" charset="0"/>
              </a:rPr>
              <a:t>, K. L. (2014). Impact of a hospice emergency kit for veterans and their caregivers: A prospective cohort study. </a:t>
            </a:r>
            <a:r>
              <a:rPr lang="en-US" sz="1600" i="1" dirty="0">
                <a:effectLst/>
                <a:latin typeface="Baskerville" panose="02020502070401020303" pitchFamily="18" charset="0"/>
                <a:ea typeface="Baskerville" panose="02020502070401020303" pitchFamily="18" charset="0"/>
                <a:cs typeface="Calibri" panose="020F0502020204030204" pitchFamily="34" charset="0"/>
              </a:rPr>
              <a:t>Journal of Palliative Medicine, 17</a:t>
            </a:r>
            <a:r>
              <a:rPr lang="en-US" sz="1600" dirty="0">
                <a:effectLst/>
                <a:latin typeface="Baskerville" panose="02020502070401020303" pitchFamily="18" charset="0"/>
                <a:ea typeface="Baskerville" panose="02020502070401020303" pitchFamily="18" charset="0"/>
                <a:cs typeface="Calibri" panose="020F0502020204030204" pitchFamily="34" charset="0"/>
              </a:rPr>
              <a:t>(8), 931–938. </a:t>
            </a:r>
            <a:r>
              <a:rPr lang="en-US" sz="1600" u="sng" dirty="0">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4"/>
              </a:rPr>
              <a:t>https://</a:t>
            </a:r>
            <a:r>
              <a:rPr lang="en-US" sz="1600" u="sng" dirty="0" err="1">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4"/>
              </a:rPr>
              <a:t>doi.org</a:t>
            </a:r>
            <a:r>
              <a:rPr lang="en-US" sz="1600" u="sng" dirty="0">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4"/>
              </a:rPr>
              <a:t>/10.1089/</a:t>
            </a:r>
            <a:r>
              <a:rPr lang="en-US" sz="1600" u="sng" dirty="0" err="1">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4"/>
              </a:rPr>
              <a:t>jpm.2013.0395</a:t>
            </a:r>
            <a:endParaRPr lang="en-US" sz="1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1600" dirty="0">
                <a:effectLst/>
                <a:latin typeface="Baskerville" panose="02020502070401020303" pitchFamily="18" charset="0"/>
                <a:ea typeface="Baskerville" panose="02020502070401020303" pitchFamily="18" charset="0"/>
                <a:cs typeface="Calibri" panose="020F0502020204030204" pitchFamily="34" charset="0"/>
              </a:rPr>
              <a:t>Davis, M. E. (2022). Enhancing nurses' comfort and capability with end-of-life care for patients with cancer. </a:t>
            </a:r>
            <a:r>
              <a:rPr lang="en-US" sz="1600" i="1" dirty="0">
                <a:effectLst/>
                <a:latin typeface="Baskerville" panose="02020502070401020303" pitchFamily="18" charset="0"/>
                <a:ea typeface="Baskerville" panose="02020502070401020303" pitchFamily="18" charset="0"/>
                <a:cs typeface="Calibri" panose="020F0502020204030204" pitchFamily="34" charset="0"/>
              </a:rPr>
              <a:t>Clinical Journal of Oncology Nursing, 26</a:t>
            </a:r>
            <a:r>
              <a:rPr lang="en-US" sz="1600" dirty="0">
                <a:effectLst/>
                <a:latin typeface="Baskerville" panose="02020502070401020303" pitchFamily="18" charset="0"/>
                <a:ea typeface="Baskerville" panose="02020502070401020303" pitchFamily="18" charset="0"/>
                <a:cs typeface="Calibri" panose="020F0502020204030204" pitchFamily="34" charset="0"/>
              </a:rPr>
              <a:t>(4), 363–366. </a:t>
            </a:r>
            <a:r>
              <a:rPr lang="en-US" sz="1600" u="sng" dirty="0">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5"/>
              </a:rPr>
              <a:t>https://</a:t>
            </a:r>
            <a:r>
              <a:rPr lang="en-US" sz="1600" u="sng" dirty="0" err="1">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5"/>
              </a:rPr>
              <a:t>doi.org</a:t>
            </a:r>
            <a:r>
              <a:rPr lang="en-US" sz="1600" u="sng" dirty="0">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5"/>
              </a:rPr>
              <a:t>/10.1188/22.CJON.363-366</a:t>
            </a:r>
            <a:endParaRPr lang="en-US" sz="1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1600" dirty="0">
                <a:effectLst/>
                <a:latin typeface="Baskerville" panose="02020502070401020303" pitchFamily="18" charset="0"/>
                <a:ea typeface="Baskerville" panose="02020502070401020303" pitchFamily="18" charset="0"/>
                <a:cs typeface="Calibri" panose="020F0502020204030204" pitchFamily="34" charset="0"/>
              </a:rPr>
              <a:t>Ferrell, B., &amp; Coyle, N. (2018). </a:t>
            </a:r>
            <a:r>
              <a:rPr lang="en-US" sz="1600" i="1" dirty="0">
                <a:effectLst/>
                <a:latin typeface="Baskerville" panose="02020502070401020303" pitchFamily="18" charset="0"/>
                <a:ea typeface="Baskerville" panose="02020502070401020303" pitchFamily="18" charset="0"/>
                <a:cs typeface="Calibri" panose="020F0502020204030204" pitchFamily="34" charset="0"/>
              </a:rPr>
              <a:t>Oxford textbook of palliative nursing</a:t>
            </a:r>
            <a:r>
              <a:rPr lang="en-US" sz="1600" dirty="0">
                <a:effectLst/>
                <a:latin typeface="Baskerville" panose="02020502070401020303" pitchFamily="18" charset="0"/>
                <a:ea typeface="Baskerville" panose="02020502070401020303" pitchFamily="18" charset="0"/>
                <a:cs typeface="Calibri" panose="020F0502020204030204" pitchFamily="34" charset="0"/>
              </a:rPr>
              <a:t> (5th ed.). Oxford University Press.</a:t>
            </a:r>
            <a:endParaRPr lang="en-US" sz="1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1600" dirty="0">
                <a:effectLst/>
                <a:latin typeface="Baskerville" panose="02020502070401020303" pitchFamily="18" charset="0"/>
                <a:ea typeface="Baskerville" panose="02020502070401020303" pitchFamily="18" charset="0"/>
                <a:cs typeface="Calibri" panose="020F0502020204030204" pitchFamily="34" charset="0"/>
              </a:rPr>
              <a:t>Knowles, M. S. (1984). </a:t>
            </a:r>
            <a:r>
              <a:rPr lang="en-US" sz="1600" i="1" dirty="0" err="1">
                <a:effectLst/>
                <a:latin typeface="Baskerville" panose="02020502070401020303" pitchFamily="18" charset="0"/>
                <a:ea typeface="Baskerville" panose="02020502070401020303" pitchFamily="18" charset="0"/>
                <a:cs typeface="Calibri" panose="020F0502020204030204" pitchFamily="34" charset="0"/>
              </a:rPr>
              <a:t>Andragogy</a:t>
            </a:r>
            <a:r>
              <a:rPr lang="en-US" sz="1600" i="1" dirty="0">
                <a:effectLst/>
                <a:latin typeface="Baskerville" panose="02020502070401020303" pitchFamily="18" charset="0"/>
                <a:ea typeface="Baskerville" panose="02020502070401020303" pitchFamily="18" charset="0"/>
                <a:cs typeface="Calibri" panose="020F0502020204030204" pitchFamily="34" charset="0"/>
              </a:rPr>
              <a:t> in action: Applying modern principles of adult learning</a:t>
            </a:r>
            <a:r>
              <a:rPr lang="en-US" sz="1600" dirty="0">
                <a:effectLst/>
                <a:latin typeface="Baskerville" panose="02020502070401020303" pitchFamily="18" charset="0"/>
                <a:ea typeface="Baskerville" panose="02020502070401020303" pitchFamily="18" charset="0"/>
                <a:cs typeface="Calibri" panose="020F0502020204030204" pitchFamily="34" charset="0"/>
              </a:rPr>
              <a:t>.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Jossey-Bass</a:t>
            </a:r>
            <a:r>
              <a:rPr lang="en-US" sz="1600" dirty="0">
                <a:effectLst/>
                <a:latin typeface="Baskerville" panose="02020502070401020303" pitchFamily="18" charset="0"/>
                <a:ea typeface="Baskerville" panose="02020502070401020303" pitchFamily="18" charset="0"/>
                <a:cs typeface="Calibri" panose="020F0502020204030204" pitchFamily="34" charset="0"/>
              </a:rPr>
              <a:t>.</a:t>
            </a:r>
            <a:endParaRPr lang="en-US" sz="1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1600" dirty="0">
                <a:effectLst/>
                <a:latin typeface="Baskerville" panose="02020502070401020303" pitchFamily="18" charset="0"/>
                <a:ea typeface="Baskerville" panose="02020502070401020303" pitchFamily="18" charset="0"/>
                <a:cs typeface="Calibri" panose="020F0502020204030204" pitchFamily="34" charset="0"/>
              </a:rPr>
              <a:t>Langley, G. J.,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Moen</a:t>
            </a:r>
            <a:r>
              <a:rPr lang="en-US" sz="1600" dirty="0">
                <a:effectLst/>
                <a:latin typeface="Baskerville" panose="02020502070401020303" pitchFamily="18" charset="0"/>
                <a:ea typeface="Baskerville" panose="02020502070401020303" pitchFamily="18" charset="0"/>
                <a:cs typeface="Calibri" panose="020F0502020204030204" pitchFamily="34" charset="0"/>
              </a:rPr>
              <a:t>, R., Nolan, K. M., Nolan, T. W., Norman, C. L., &amp; Provost, L. P. (2009). </a:t>
            </a:r>
            <a:r>
              <a:rPr lang="en-US" sz="1600" i="1" dirty="0">
                <a:effectLst/>
                <a:latin typeface="Baskerville" panose="02020502070401020303" pitchFamily="18" charset="0"/>
                <a:ea typeface="Baskerville" panose="02020502070401020303" pitchFamily="18" charset="0"/>
                <a:cs typeface="Calibri" panose="020F0502020204030204" pitchFamily="34" charset="0"/>
              </a:rPr>
              <a:t>The improvement guide: A practical approach to enhancing organizational performance</a:t>
            </a:r>
            <a:r>
              <a:rPr lang="en-US" sz="1600" dirty="0">
                <a:effectLst/>
                <a:latin typeface="Baskerville" panose="02020502070401020303" pitchFamily="18" charset="0"/>
                <a:ea typeface="Baskerville" panose="02020502070401020303" pitchFamily="18" charset="0"/>
                <a:cs typeface="Calibri" panose="020F0502020204030204" pitchFamily="34" charset="0"/>
              </a:rPr>
              <a:t> (2nd ed.).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Jossey-Bass</a:t>
            </a:r>
            <a:r>
              <a:rPr lang="en-US" sz="1600" dirty="0">
                <a:effectLst/>
                <a:latin typeface="Baskerville" panose="02020502070401020303" pitchFamily="18" charset="0"/>
                <a:ea typeface="Baskerville" panose="02020502070401020303" pitchFamily="18" charset="0"/>
                <a:cs typeface="Calibri" panose="020F0502020204030204" pitchFamily="34" charset="0"/>
              </a:rPr>
              <a:t>.</a:t>
            </a:r>
            <a:endParaRPr lang="en-US" sz="1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1600" dirty="0">
                <a:effectLst/>
                <a:latin typeface="Baskerville" panose="02020502070401020303" pitchFamily="18" charset="0"/>
                <a:ea typeface="Baskerville" panose="02020502070401020303" pitchFamily="18" charset="0"/>
                <a:cs typeface="Calibri" panose="020F0502020204030204" pitchFamily="34" charset="0"/>
              </a:rPr>
              <a:t>Lindley, L. C., Oliver, D. P., Washington, K. T., &amp;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Mixon</a:t>
            </a:r>
            <a:r>
              <a:rPr lang="en-US" sz="1600" dirty="0">
                <a:effectLst/>
                <a:latin typeface="Baskerville" panose="02020502070401020303" pitchFamily="18" charset="0"/>
                <a:ea typeface="Baskerville" panose="02020502070401020303" pitchFamily="18" charset="0"/>
                <a:cs typeface="Calibri" panose="020F0502020204030204" pitchFamily="34" charset="0"/>
              </a:rPr>
              <a:t>, M. (2021). Family caregivers’ experiences with hospice emergency kits: A qualitative study. </a:t>
            </a:r>
            <a:r>
              <a:rPr lang="en-US" sz="1600" i="1" dirty="0">
                <a:effectLst/>
                <a:latin typeface="Baskerville" panose="02020502070401020303" pitchFamily="18" charset="0"/>
                <a:ea typeface="Baskerville" panose="02020502070401020303" pitchFamily="18" charset="0"/>
                <a:cs typeface="Calibri" panose="020F0502020204030204" pitchFamily="34" charset="0"/>
              </a:rPr>
              <a:t>American Journal of Hospice and Palliative Medicine, 38</a:t>
            </a:r>
            <a:r>
              <a:rPr lang="en-US" sz="1600" dirty="0">
                <a:effectLst/>
                <a:latin typeface="Baskerville" panose="02020502070401020303" pitchFamily="18" charset="0"/>
                <a:ea typeface="Baskerville" panose="02020502070401020303" pitchFamily="18" charset="0"/>
                <a:cs typeface="Calibri" panose="020F0502020204030204" pitchFamily="34" charset="0"/>
              </a:rPr>
              <a:t>(5), 407–413.</a:t>
            </a:r>
            <a:endParaRPr lang="en-US" sz="1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1600" dirty="0">
                <a:effectLst/>
                <a:latin typeface="Baskerville" panose="02020502070401020303" pitchFamily="18" charset="0"/>
                <a:ea typeface="Baskerville" panose="02020502070401020303" pitchFamily="18" charset="0"/>
                <a:cs typeface="Calibri" panose="020F0502020204030204" pitchFamily="34" charset="0"/>
              </a:rPr>
              <a:t>Mayer, R. E. (2009). </a:t>
            </a:r>
            <a:r>
              <a:rPr lang="en-US" sz="1600" i="1" dirty="0">
                <a:effectLst/>
                <a:latin typeface="Baskerville" panose="02020502070401020303" pitchFamily="18" charset="0"/>
                <a:ea typeface="Baskerville" panose="02020502070401020303" pitchFamily="18" charset="0"/>
                <a:cs typeface="Calibri" panose="020F0502020204030204" pitchFamily="34" charset="0"/>
              </a:rPr>
              <a:t>Multimedia learning</a:t>
            </a:r>
            <a:r>
              <a:rPr lang="en-US" sz="1600" dirty="0">
                <a:effectLst/>
                <a:latin typeface="Baskerville" panose="02020502070401020303" pitchFamily="18" charset="0"/>
                <a:ea typeface="Baskerville" panose="02020502070401020303" pitchFamily="18" charset="0"/>
                <a:cs typeface="Calibri" panose="020F0502020204030204" pitchFamily="34" charset="0"/>
              </a:rPr>
              <a:t> (2nd ed.). Cambridge University Press.</a:t>
            </a:r>
            <a:endParaRPr lang="en-US" sz="1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1600" dirty="0">
                <a:effectLst/>
                <a:latin typeface="Baskerville" panose="02020502070401020303" pitchFamily="18" charset="0"/>
                <a:ea typeface="Baskerville" panose="02020502070401020303" pitchFamily="18" charset="0"/>
                <a:cs typeface="Calibri" panose="020F0502020204030204" pitchFamily="34" charset="0"/>
              </a:rPr>
              <a:t>Oliver, D. P., Washington, K. T., Wittenberg, E., &amp;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Demiris</a:t>
            </a:r>
            <a:r>
              <a:rPr lang="en-US" sz="1600" dirty="0">
                <a:effectLst/>
                <a:latin typeface="Baskerville" panose="02020502070401020303" pitchFamily="18" charset="0"/>
                <a:ea typeface="Baskerville" panose="02020502070401020303" pitchFamily="18" charset="0"/>
                <a:cs typeface="Calibri" panose="020F0502020204030204" pitchFamily="34" charset="0"/>
              </a:rPr>
              <a:t>, G. (2020). Challenges and benefits of hospice family caregiving. </a:t>
            </a:r>
            <a:r>
              <a:rPr lang="en-US" sz="1600" i="1" dirty="0">
                <a:effectLst/>
                <a:latin typeface="Baskerville" panose="02020502070401020303" pitchFamily="18" charset="0"/>
                <a:ea typeface="Baskerville" panose="02020502070401020303" pitchFamily="18" charset="0"/>
                <a:cs typeface="Calibri" panose="020F0502020204030204" pitchFamily="34" charset="0"/>
              </a:rPr>
              <a:t>Journal of Palliative Medicine, 23</a:t>
            </a:r>
            <a:r>
              <a:rPr lang="en-US" sz="1600" dirty="0">
                <a:effectLst/>
                <a:latin typeface="Baskerville" panose="02020502070401020303" pitchFamily="18" charset="0"/>
                <a:ea typeface="Baskerville" panose="02020502070401020303" pitchFamily="18" charset="0"/>
                <a:cs typeface="Calibri" panose="020F0502020204030204" pitchFamily="34" charset="0"/>
              </a:rPr>
              <a:t>(6), 774–780.</a:t>
            </a:r>
            <a:endParaRPr lang="en-US" sz="1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1600" dirty="0" err="1">
                <a:effectLst/>
                <a:latin typeface="Baskerville" panose="02020502070401020303" pitchFamily="18" charset="0"/>
                <a:ea typeface="Baskerville" panose="02020502070401020303" pitchFamily="18" charset="0"/>
                <a:cs typeface="Calibri" panose="020F0502020204030204" pitchFamily="34" charset="0"/>
              </a:rPr>
              <a:t>Tjia</a:t>
            </a:r>
            <a:r>
              <a:rPr lang="en-US" sz="1600" dirty="0">
                <a:effectLst/>
                <a:latin typeface="Baskerville" panose="02020502070401020303" pitchFamily="18" charset="0"/>
                <a:ea typeface="Baskerville" panose="02020502070401020303" pitchFamily="18" charset="0"/>
                <a:cs typeface="Calibri" panose="020F0502020204030204" pitchFamily="34" charset="0"/>
              </a:rPr>
              <a:t>, J., Ellington, L., Clayton, M. F., Lemay, C., &amp;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Reblin</a:t>
            </a:r>
            <a:r>
              <a:rPr lang="en-US" sz="1600" dirty="0">
                <a:effectLst/>
                <a:latin typeface="Baskerville" panose="02020502070401020303" pitchFamily="18" charset="0"/>
                <a:ea typeface="Baskerville" panose="02020502070401020303" pitchFamily="18" charset="0"/>
                <a:cs typeface="Calibri" panose="020F0502020204030204" pitchFamily="34" charset="0"/>
              </a:rPr>
              <a:t>, M. (2015). Managing medications during home hospice cancer care: The needs of family caregivers. </a:t>
            </a:r>
            <a:r>
              <a:rPr lang="en-US" sz="1600" i="1" dirty="0">
                <a:effectLst/>
                <a:latin typeface="Baskerville" panose="02020502070401020303" pitchFamily="18" charset="0"/>
                <a:ea typeface="Baskerville" panose="02020502070401020303" pitchFamily="18" charset="0"/>
                <a:cs typeface="Calibri" panose="020F0502020204030204" pitchFamily="34" charset="0"/>
              </a:rPr>
              <a:t>Journal of Pain and Symptom Management, 50</a:t>
            </a:r>
            <a:r>
              <a:rPr lang="en-US" sz="1600" dirty="0">
                <a:effectLst/>
                <a:latin typeface="Baskerville" panose="02020502070401020303" pitchFamily="18" charset="0"/>
                <a:ea typeface="Baskerville" panose="02020502070401020303" pitchFamily="18" charset="0"/>
                <a:cs typeface="Calibri" panose="020F0502020204030204" pitchFamily="34" charset="0"/>
              </a:rPr>
              <a:t>(5), 630–641. </a:t>
            </a:r>
            <a:r>
              <a:rPr lang="en-US" sz="1600" u="sng" dirty="0">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6"/>
              </a:rPr>
              <a:t>https://</a:t>
            </a:r>
            <a:r>
              <a:rPr lang="en-US" sz="1600" u="sng" dirty="0" err="1">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6"/>
              </a:rPr>
              <a:t>doi.org</a:t>
            </a:r>
            <a:r>
              <a:rPr lang="en-US" sz="1600" u="sng" dirty="0">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6"/>
              </a:rPr>
              <a:t>/10.1016/j.jpainsymman.2015.06.005</a:t>
            </a:r>
            <a:endParaRPr lang="en-US" sz="1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1600" dirty="0" err="1">
                <a:effectLst/>
                <a:latin typeface="Baskerville" panose="02020502070401020303" pitchFamily="18" charset="0"/>
                <a:ea typeface="Baskerville" panose="02020502070401020303" pitchFamily="18" charset="0"/>
                <a:cs typeface="Calibri" panose="020F0502020204030204" pitchFamily="34" charset="0"/>
              </a:rPr>
              <a:t>Vendlinski</a:t>
            </a:r>
            <a:r>
              <a:rPr lang="en-US" sz="1600" dirty="0">
                <a:effectLst/>
                <a:latin typeface="Baskerville" panose="02020502070401020303" pitchFamily="18" charset="0"/>
                <a:ea typeface="Baskerville" panose="02020502070401020303" pitchFamily="18" charset="0"/>
                <a:cs typeface="Calibri" panose="020F0502020204030204" pitchFamily="34" charset="0"/>
              </a:rPr>
              <a:t>, S., &amp;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Kolcaba</a:t>
            </a:r>
            <a:r>
              <a:rPr lang="en-US" sz="1600" dirty="0">
                <a:effectLst/>
                <a:latin typeface="Baskerville" panose="02020502070401020303" pitchFamily="18" charset="0"/>
                <a:ea typeface="Baskerville" panose="02020502070401020303" pitchFamily="18" charset="0"/>
                <a:cs typeface="Calibri" panose="020F0502020204030204" pitchFamily="34" charset="0"/>
              </a:rPr>
              <a:t>, K. Y. (1997). Comfort care: A framework for hospice nursing. </a:t>
            </a:r>
            <a:r>
              <a:rPr lang="en-US" sz="1600" i="1" dirty="0">
                <a:effectLst/>
                <a:latin typeface="Baskerville" panose="02020502070401020303" pitchFamily="18" charset="0"/>
                <a:ea typeface="Baskerville" panose="02020502070401020303" pitchFamily="18" charset="0"/>
                <a:cs typeface="Calibri" panose="020F0502020204030204" pitchFamily="34" charset="0"/>
              </a:rPr>
              <a:t>American Journal of Hospice &amp; Palliative Care, 14</a:t>
            </a:r>
            <a:r>
              <a:rPr lang="en-US" sz="1600" dirty="0">
                <a:effectLst/>
                <a:latin typeface="Baskerville" panose="02020502070401020303" pitchFamily="18" charset="0"/>
                <a:ea typeface="Baskerville" panose="02020502070401020303" pitchFamily="18" charset="0"/>
                <a:cs typeface="Calibri" panose="020F0502020204030204" pitchFamily="34" charset="0"/>
              </a:rPr>
              <a:t>(6), 271–276. </a:t>
            </a:r>
            <a:r>
              <a:rPr lang="en-US" sz="1600" u="sng" dirty="0">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7"/>
              </a:rPr>
              <a:t>https://</a:t>
            </a:r>
            <a:r>
              <a:rPr lang="en-US" sz="1600" u="sng" dirty="0" err="1">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7"/>
              </a:rPr>
              <a:t>doi.org</a:t>
            </a:r>
            <a:r>
              <a:rPr lang="en-US" sz="1600" u="sng" dirty="0">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7"/>
              </a:rPr>
              <a:t>/10.1177/104990919701400602</a:t>
            </a:r>
            <a:endParaRPr lang="en-US" sz="1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1600" dirty="0" err="1">
                <a:effectLst/>
                <a:latin typeface="Baskerville" panose="02020502070401020303" pitchFamily="18" charset="0"/>
                <a:ea typeface="Baskerville" panose="02020502070401020303" pitchFamily="18" charset="0"/>
                <a:cs typeface="Calibri" panose="020F0502020204030204" pitchFamily="34" charset="0"/>
              </a:rPr>
              <a:t>Volandes</a:t>
            </a:r>
            <a:r>
              <a:rPr lang="en-US" sz="1600" dirty="0">
                <a:effectLst/>
                <a:latin typeface="Baskerville" panose="02020502070401020303" pitchFamily="18" charset="0"/>
                <a:ea typeface="Baskerville" panose="02020502070401020303" pitchFamily="18" charset="0"/>
                <a:cs typeface="Calibri" panose="020F0502020204030204" pitchFamily="34" charset="0"/>
              </a:rPr>
              <a:t>, A. E.,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Paasche-Orlow</a:t>
            </a:r>
            <a:r>
              <a:rPr lang="en-US" sz="1600" dirty="0">
                <a:effectLst/>
                <a:latin typeface="Baskerville" panose="02020502070401020303" pitchFamily="18" charset="0"/>
                <a:ea typeface="Baskerville" panose="02020502070401020303" pitchFamily="18" charset="0"/>
                <a:cs typeface="Calibri" panose="020F0502020204030204" pitchFamily="34" charset="0"/>
              </a:rPr>
              <a:t>, M. K., Mitchell, S. L.,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El-Jawahri</a:t>
            </a:r>
            <a:r>
              <a:rPr lang="en-US" sz="1600" dirty="0">
                <a:effectLst/>
                <a:latin typeface="Baskerville" panose="02020502070401020303" pitchFamily="18" charset="0"/>
                <a:ea typeface="Baskerville" panose="02020502070401020303" pitchFamily="18" charset="0"/>
                <a:cs typeface="Calibri" panose="020F0502020204030204" pitchFamily="34" charset="0"/>
              </a:rPr>
              <a:t>, A., Davis, A. D., Barry, M. J., &amp;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Gillick</a:t>
            </a:r>
            <a:r>
              <a:rPr lang="en-US" sz="1600" dirty="0">
                <a:effectLst/>
                <a:latin typeface="Baskerville" panose="02020502070401020303" pitchFamily="18" charset="0"/>
                <a:ea typeface="Baskerville" panose="02020502070401020303" pitchFamily="18" charset="0"/>
                <a:cs typeface="Calibri" panose="020F0502020204030204" pitchFamily="34" charset="0"/>
              </a:rPr>
              <a:t>, M. R. (2009). Randomized controlled trial of a video decision support tool for advance care planning in dementia. </a:t>
            </a:r>
            <a:r>
              <a:rPr lang="en-US" sz="1600" i="1" dirty="0">
                <a:effectLst/>
                <a:latin typeface="Baskerville" panose="02020502070401020303" pitchFamily="18" charset="0"/>
                <a:ea typeface="Baskerville" panose="02020502070401020303" pitchFamily="18" charset="0"/>
                <a:cs typeface="Calibri" panose="020F0502020204030204" pitchFamily="34" charset="0"/>
              </a:rPr>
              <a:t>BMJ, 338</a:t>
            </a:r>
            <a:r>
              <a:rPr lang="en-US" sz="1600" dirty="0">
                <a:effectLst/>
                <a:latin typeface="Baskerville" panose="02020502070401020303" pitchFamily="18" charset="0"/>
                <a:ea typeface="Baskerville" panose="02020502070401020303" pitchFamily="18" charset="0"/>
                <a:cs typeface="Calibri" panose="020F0502020204030204" pitchFamily="34" charset="0"/>
              </a:rPr>
              <a:t>, b2159. </a:t>
            </a:r>
            <a:r>
              <a:rPr lang="en-US" sz="1600" u="sng" dirty="0">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8"/>
              </a:rPr>
              <a:t>https://</a:t>
            </a:r>
            <a:r>
              <a:rPr lang="en-US" sz="1600" u="sng" dirty="0" err="1">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8"/>
              </a:rPr>
              <a:t>doi.org</a:t>
            </a:r>
            <a:r>
              <a:rPr lang="en-US" sz="1600" u="sng" dirty="0">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8"/>
              </a:rPr>
              <a:t>/10.1136/</a:t>
            </a:r>
            <a:r>
              <a:rPr lang="en-US" sz="1600" u="sng" dirty="0" err="1">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8"/>
              </a:rPr>
              <a:t>bmj.b2159</a:t>
            </a:r>
            <a:endParaRPr lang="en-US" sz="1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1600" dirty="0" err="1">
                <a:effectLst/>
                <a:latin typeface="Baskerville" panose="02020502070401020303" pitchFamily="18" charset="0"/>
                <a:ea typeface="Baskerville" panose="02020502070401020303" pitchFamily="18" charset="0"/>
                <a:cs typeface="Calibri" panose="020F0502020204030204" pitchFamily="34" charset="0"/>
              </a:rPr>
              <a:t>Wajid</a:t>
            </a:r>
            <a:r>
              <a:rPr lang="en-US" sz="1600" dirty="0">
                <a:effectLst/>
                <a:latin typeface="Baskerville" panose="02020502070401020303" pitchFamily="18" charset="0"/>
                <a:ea typeface="Baskerville" panose="02020502070401020303" pitchFamily="18" charset="0"/>
                <a:cs typeface="Calibri" panose="020F0502020204030204" pitchFamily="34" charset="0"/>
              </a:rPr>
              <a:t>, M.,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Rajkumar</a:t>
            </a:r>
            <a:r>
              <a:rPr lang="en-US" sz="1600" dirty="0">
                <a:effectLst/>
                <a:latin typeface="Baskerville" panose="02020502070401020303" pitchFamily="18" charset="0"/>
                <a:ea typeface="Baskerville" panose="02020502070401020303" pitchFamily="18" charset="0"/>
                <a:cs typeface="Calibri" panose="020F0502020204030204" pitchFamily="34" charset="0"/>
              </a:rPr>
              <a:t>, E.,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Romate</a:t>
            </a:r>
            <a:r>
              <a:rPr lang="en-US" sz="1600" dirty="0">
                <a:effectLst/>
                <a:latin typeface="Baskerville" panose="02020502070401020303" pitchFamily="18" charset="0"/>
                <a:ea typeface="Baskerville" panose="02020502070401020303" pitchFamily="18" charset="0"/>
                <a:cs typeface="Calibri" panose="020F0502020204030204" pitchFamily="34" charset="0"/>
              </a:rPr>
              <a:t>, J., George, A. J., Lakshmi, R., &amp;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Simha</a:t>
            </a:r>
            <a:r>
              <a:rPr lang="en-US" sz="1600" dirty="0">
                <a:effectLst/>
                <a:latin typeface="Baskerville" panose="02020502070401020303" pitchFamily="18" charset="0"/>
                <a:ea typeface="Baskerville" panose="02020502070401020303" pitchFamily="18" charset="0"/>
                <a:cs typeface="Calibri" panose="020F0502020204030204" pitchFamily="34" charset="0"/>
              </a:rPr>
              <a:t>, S. (2021). Why is hospice care important? An exploration of its benefits for patients with terminal cancer. </a:t>
            </a:r>
            <a:r>
              <a:rPr lang="en-US" sz="1600" i="1" dirty="0">
                <a:effectLst/>
                <a:latin typeface="Baskerville" panose="02020502070401020303" pitchFamily="18" charset="0"/>
                <a:ea typeface="Baskerville" panose="02020502070401020303" pitchFamily="18" charset="0"/>
                <a:cs typeface="Calibri" panose="020F0502020204030204" pitchFamily="34" charset="0"/>
              </a:rPr>
              <a:t>BMC Palliative Care, 20</a:t>
            </a:r>
            <a:r>
              <a:rPr lang="en-US" sz="1600" dirty="0">
                <a:effectLst/>
                <a:latin typeface="Baskerville" panose="02020502070401020303" pitchFamily="18" charset="0"/>
                <a:ea typeface="Baskerville" panose="02020502070401020303" pitchFamily="18" charset="0"/>
                <a:cs typeface="Calibri" panose="020F0502020204030204" pitchFamily="34" charset="0"/>
              </a:rPr>
              <a:t>(1), 70. </a:t>
            </a:r>
            <a:r>
              <a:rPr lang="en-US" sz="1600" u="sng" dirty="0">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9"/>
              </a:rPr>
              <a:t>https://</a:t>
            </a:r>
            <a:r>
              <a:rPr lang="en-US" sz="1600" u="sng" dirty="0" err="1">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9"/>
              </a:rPr>
              <a:t>doi.org</a:t>
            </a:r>
            <a:r>
              <a:rPr lang="en-US" sz="1600" u="sng" dirty="0">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9"/>
              </a:rPr>
              <a:t>/10.1186/s12904-021-00757-8</a:t>
            </a:r>
            <a:endParaRPr lang="en-US" sz="1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1600" dirty="0">
                <a:effectLst/>
                <a:latin typeface="Baskerville" panose="02020502070401020303" pitchFamily="18" charset="0"/>
                <a:ea typeface="Baskerville" panose="02020502070401020303" pitchFamily="18" charset="0"/>
                <a:cs typeface="Calibri" panose="020F0502020204030204" pitchFamily="34" charset="0"/>
              </a:rPr>
              <a:t>Waldrop, D. P., &amp; Meeker, M. A. (2012). Communication and advance care planning in palliative and end-of-life care. </a:t>
            </a:r>
            <a:r>
              <a:rPr lang="en-US" sz="1600" i="1" dirty="0">
                <a:effectLst/>
                <a:latin typeface="Baskerville" panose="02020502070401020303" pitchFamily="18" charset="0"/>
                <a:ea typeface="Baskerville" panose="02020502070401020303" pitchFamily="18" charset="0"/>
                <a:cs typeface="Calibri" panose="020F0502020204030204" pitchFamily="34" charset="0"/>
              </a:rPr>
              <a:t>Nursing Outlook, 60</a:t>
            </a:r>
            <a:r>
              <a:rPr lang="en-US" sz="1600" dirty="0">
                <a:effectLst/>
                <a:latin typeface="Baskerville" panose="02020502070401020303" pitchFamily="18" charset="0"/>
                <a:ea typeface="Baskerville" panose="02020502070401020303" pitchFamily="18" charset="0"/>
                <a:cs typeface="Calibri" panose="020F0502020204030204" pitchFamily="34" charset="0"/>
              </a:rPr>
              <a:t>(6), 365–369.</a:t>
            </a:r>
            <a:endParaRPr lang="en-US" sz="1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1600" dirty="0">
                <a:effectLst/>
                <a:latin typeface="Baskerville" panose="02020502070401020303" pitchFamily="18" charset="0"/>
                <a:ea typeface="Baskerville" panose="02020502070401020303" pitchFamily="18" charset="0"/>
                <a:cs typeface="Calibri" panose="020F0502020204030204" pitchFamily="34" charset="0"/>
              </a:rPr>
              <a:t>Wilson, E. A. H., Park, D. C., Curtis, L. M., Cameron, K. A.,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Clayman</a:t>
            </a:r>
            <a:r>
              <a:rPr lang="en-US" sz="1600" dirty="0">
                <a:effectLst/>
                <a:latin typeface="Baskerville" panose="02020502070401020303" pitchFamily="18" charset="0"/>
                <a:ea typeface="Baskerville" panose="02020502070401020303" pitchFamily="18" charset="0"/>
                <a:cs typeface="Calibri" panose="020F0502020204030204" pitchFamily="34" charset="0"/>
              </a:rPr>
              <a:t>, M. L., </a:t>
            </a:r>
            <a:r>
              <a:rPr lang="en-US" sz="1600" dirty="0" err="1">
                <a:effectLst/>
                <a:latin typeface="Baskerville" panose="02020502070401020303" pitchFamily="18" charset="0"/>
                <a:ea typeface="Baskerville" panose="02020502070401020303" pitchFamily="18" charset="0"/>
                <a:cs typeface="Calibri" panose="020F0502020204030204" pitchFamily="34" charset="0"/>
              </a:rPr>
              <a:t>Makoul</a:t>
            </a:r>
            <a:r>
              <a:rPr lang="en-US" sz="1600" dirty="0">
                <a:effectLst/>
                <a:latin typeface="Baskerville" panose="02020502070401020303" pitchFamily="18" charset="0"/>
                <a:ea typeface="Baskerville" panose="02020502070401020303" pitchFamily="18" charset="0"/>
                <a:cs typeface="Calibri" panose="020F0502020204030204" pitchFamily="34" charset="0"/>
              </a:rPr>
              <a:t>, G., &amp; Wolf, M. S. (2012). Media and memory: The efficacy of video and print materials for promoting patient education about medication adherence. </a:t>
            </a:r>
            <a:r>
              <a:rPr lang="en-US" sz="1600" i="1" dirty="0">
                <a:effectLst/>
                <a:latin typeface="Baskerville" panose="02020502070401020303" pitchFamily="18" charset="0"/>
                <a:ea typeface="Baskerville" panose="02020502070401020303" pitchFamily="18" charset="0"/>
                <a:cs typeface="Calibri" panose="020F0502020204030204" pitchFamily="34" charset="0"/>
              </a:rPr>
              <a:t>Patient Education and Counseling, 87</a:t>
            </a:r>
            <a:r>
              <a:rPr lang="en-US" sz="1600" dirty="0">
                <a:effectLst/>
                <a:latin typeface="Baskerville" panose="02020502070401020303" pitchFamily="18" charset="0"/>
                <a:ea typeface="Baskerville" panose="02020502070401020303" pitchFamily="18" charset="0"/>
                <a:cs typeface="Calibri" panose="020F0502020204030204" pitchFamily="34" charset="0"/>
              </a:rPr>
              <a:t>(3), 331–337. </a:t>
            </a:r>
            <a:r>
              <a:rPr lang="en-US" sz="1600" u="sng" dirty="0">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10"/>
              </a:rPr>
              <a:t>https://</a:t>
            </a:r>
            <a:r>
              <a:rPr lang="en-US" sz="1600" u="sng" dirty="0" err="1">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10"/>
              </a:rPr>
              <a:t>doi.org</a:t>
            </a:r>
            <a:r>
              <a:rPr lang="en-US" sz="1600" u="sng" dirty="0">
                <a:solidFill>
                  <a:srgbClr val="0563C1"/>
                </a:solidFill>
                <a:effectLst/>
                <a:latin typeface="Baskerville" panose="02020502070401020303" pitchFamily="18" charset="0"/>
                <a:ea typeface="Baskerville" panose="02020502070401020303" pitchFamily="18" charset="0"/>
                <a:cs typeface="Calibri" panose="020F0502020204030204" pitchFamily="34" charset="0"/>
                <a:hlinkClick r:id="rId10"/>
              </a:rPr>
              <a:t>/10.1016/j.pec.2011.09.010</a:t>
            </a:r>
            <a:endParaRPr lang="en-US" sz="1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16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600" dirty="0">
              <a:solidFill>
                <a:srgbClr val="000000"/>
              </a:solidFill>
              <a:latin typeface="Arial"/>
              <a:cs typeface="Arial"/>
            </a:endParaRPr>
          </a:p>
          <a:p>
            <a:pPr>
              <a:lnSpc>
                <a:spcPts val="3360"/>
              </a:lnSpc>
              <a:spcAft>
                <a:spcPts val="1000"/>
              </a:spcAft>
            </a:pPr>
            <a:endParaRPr lang="en-US" sz="2800" b="1" dirty="0">
              <a:solidFill>
                <a:srgbClr val="000000"/>
              </a:solidFill>
              <a:latin typeface="Arial"/>
              <a:cs typeface="Arial"/>
            </a:endParaRPr>
          </a:p>
          <a:p>
            <a:pPr lvl="0" defTabSz="2194560">
              <a:lnSpc>
                <a:spcPts val="3360"/>
              </a:lnSpc>
              <a:spcAft>
                <a:spcPts val="1000"/>
              </a:spcAft>
            </a:pPr>
            <a:endParaRPr lang="en-US" sz="2800" i="1" dirty="0">
              <a:solidFill>
                <a:srgbClr val="000000"/>
              </a:solidFill>
              <a:latin typeface="Arial"/>
              <a:cs typeface="Arial"/>
            </a:endParaRPr>
          </a:p>
          <a:p>
            <a:pPr>
              <a:spcAft>
                <a:spcPts val="1000"/>
              </a:spcAft>
            </a:pPr>
            <a:endParaRPr lang="en-US" sz="1800" i="1" dirty="0">
              <a:solidFill>
                <a:srgbClr val="000000"/>
              </a:solidFill>
              <a:latin typeface="Arial"/>
              <a:cs typeface="Arial"/>
            </a:endParaRPr>
          </a:p>
        </p:txBody>
      </p:sp>
      <p:sp>
        <p:nvSpPr>
          <p:cNvPr id="32" name="object 140"/>
          <p:cNvSpPr/>
          <p:nvPr/>
        </p:nvSpPr>
        <p:spPr>
          <a:xfrm rot="5400000" flipH="1">
            <a:off x="21893173" y="-16059458"/>
            <a:ext cx="45719" cy="41147999"/>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a:p>
        </p:txBody>
      </p:sp>
      <p:sp>
        <p:nvSpPr>
          <p:cNvPr id="30" name="object 3"/>
          <p:cNvSpPr txBox="1"/>
          <p:nvPr/>
        </p:nvSpPr>
        <p:spPr>
          <a:xfrm>
            <a:off x="9607549" y="30677068"/>
            <a:ext cx="32918400" cy="1765090"/>
          </a:xfrm>
          <a:prstGeom prst="rect">
            <a:avLst/>
          </a:prstGeom>
        </p:spPr>
        <p:txBody>
          <a:bodyPr vert="horz" wrap="square" lIns="0" tIns="0" rIns="0" bIns="0" rtlCol="0" anchor="ctr">
            <a:noAutofit/>
          </a:bodyPr>
          <a:lstStyle/>
          <a:p>
            <a:pPr algn="r">
              <a:lnSpc>
                <a:spcPts val="4322"/>
              </a:lnSpc>
            </a:pPr>
            <a:r>
              <a:rPr lang="en-US" sz="3600" spc="-142" dirty="0">
                <a:solidFill>
                  <a:schemeClr val="bg1"/>
                </a:solidFill>
                <a:latin typeface="Arial"/>
                <a:cs typeface="Arial"/>
              </a:rPr>
              <a:t>School of Nursing, Family Nurse Practitioner Program</a:t>
            </a:r>
            <a:endParaRPr sz="3600" dirty="0">
              <a:solidFill>
                <a:schemeClr val="bg1"/>
              </a:solidFill>
              <a:latin typeface="Arial"/>
              <a:cs typeface="Arial"/>
            </a:endParaRPr>
          </a:p>
        </p:txBody>
      </p:sp>
      <p:sp>
        <p:nvSpPr>
          <p:cNvPr id="18" name="TextBox 17">
            <a:extLst>
              <a:ext uri="{FF2B5EF4-FFF2-40B4-BE49-F238E27FC236}">
                <a16:creationId xmlns:a16="http://schemas.microsoft.com/office/drawing/2014/main" id="{C7D13760-CFA5-1D18-7DB8-AF3A1E762671}"/>
              </a:ext>
            </a:extLst>
          </p:cNvPr>
          <p:cNvSpPr txBox="1"/>
          <p:nvPr/>
        </p:nvSpPr>
        <p:spPr>
          <a:xfrm>
            <a:off x="10970922" y="16877835"/>
            <a:ext cx="21949356" cy="676211"/>
          </a:xfrm>
          <a:prstGeom prst="rect">
            <a:avLst/>
          </a:prstGeom>
          <a:noFill/>
        </p:spPr>
        <p:txBody>
          <a:bodyPr wrap="square">
            <a:spAutoFit/>
          </a:bodyPr>
          <a:lstStyle/>
          <a:p>
            <a:pPr>
              <a:lnSpc>
                <a:spcPts val="3360"/>
              </a:lnSpc>
              <a:spcAft>
                <a:spcPts val="1000"/>
              </a:spcAft>
            </a:pPr>
            <a:endParaRPr lang="en-US" sz="8800" b="1" dirty="0">
              <a:solidFill>
                <a:srgbClr val="000000"/>
              </a:solidFill>
              <a:latin typeface="Arial"/>
              <a:cs typeface="Arial"/>
            </a:endParaRPr>
          </a:p>
        </p:txBody>
      </p:sp>
      <p:sp>
        <p:nvSpPr>
          <p:cNvPr id="8" name="object 4">
            <a:extLst>
              <a:ext uri="{FF2B5EF4-FFF2-40B4-BE49-F238E27FC236}">
                <a16:creationId xmlns:a16="http://schemas.microsoft.com/office/drawing/2014/main" id="{99C12465-3EC1-444C-16EE-2528C3C12494}"/>
              </a:ext>
            </a:extLst>
          </p:cNvPr>
          <p:cNvSpPr txBox="1"/>
          <p:nvPr/>
        </p:nvSpPr>
        <p:spPr>
          <a:xfrm>
            <a:off x="11971934" y="10961383"/>
            <a:ext cx="9253728" cy="6131306"/>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200"/>
              </a:spcAft>
            </a:pPr>
            <a:r>
              <a:rPr lang="en-US" sz="5400" b="1" spc="22" dirty="0">
                <a:solidFill>
                  <a:srgbClr val="231F20"/>
                </a:solidFill>
                <a:latin typeface="Franklin Gothic Medium" panose="020B0603020102020204" pitchFamily="34" charset="0"/>
                <a:cs typeface="Arial"/>
              </a:rPr>
              <a:t>METHODS</a:t>
            </a:r>
          </a:p>
          <a:p>
            <a:r>
              <a:rPr lang="en-US" sz="3600" dirty="0">
                <a:effectLst/>
                <a:latin typeface="Baskerville" panose="02020502070401020303" pitchFamily="18" charset="0"/>
                <a:ea typeface="Baskerville" panose="02020502070401020303" pitchFamily="18" charset="0"/>
                <a:cs typeface="Calibri" panose="020F0502020204030204" pitchFamily="34" charset="0"/>
              </a:rPr>
              <a:t>This project utilized a single-group pre- and post-intervention quality improvement design.</a:t>
            </a:r>
            <a:endParaRPr lang="en-US" sz="3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3600" b="1" dirty="0">
                <a:effectLst/>
                <a:latin typeface="Baskerville" panose="02020502070401020303" pitchFamily="18" charset="0"/>
                <a:ea typeface="Baskerville" panose="02020502070401020303" pitchFamily="18" charset="0"/>
                <a:cs typeface="Times New Roman" panose="02020603050405020304" pitchFamily="18" charset="0"/>
              </a:rPr>
              <a:t>Subjects</a:t>
            </a:r>
            <a:endParaRPr lang="en-US" sz="3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3600" dirty="0">
                <a:effectLst/>
                <a:latin typeface="Baskerville" panose="02020502070401020303" pitchFamily="18" charset="0"/>
                <a:ea typeface="Baskerville" panose="02020502070401020303" pitchFamily="18" charset="0"/>
                <a:cs typeface="Calibri" panose="020F0502020204030204" pitchFamily="34" charset="0"/>
              </a:rPr>
              <a:t>Participants included adult family caregivers of hospice patients receiving care in the home setting who were responsible for administering comfort care medications. Caregivers were identified through hospice nursing staff during routine visits. A convenience sample of 20 caregivers was recruited. Participation was voluntary, and no identifying information was collected.</a:t>
            </a:r>
            <a:endParaRPr lang="en-US" sz="3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3600" b="1" dirty="0">
                <a:effectLst/>
                <a:latin typeface="Baskerville" panose="02020502070401020303" pitchFamily="18" charset="0"/>
                <a:ea typeface="Baskerville" panose="02020502070401020303" pitchFamily="18" charset="0"/>
                <a:cs typeface="Times New Roman" panose="02020603050405020304" pitchFamily="18" charset="0"/>
              </a:rPr>
              <a:t>Setting</a:t>
            </a:r>
            <a:endParaRPr lang="en-US" sz="3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3600" dirty="0">
                <a:effectLst/>
                <a:latin typeface="Baskerville" panose="02020502070401020303" pitchFamily="18" charset="0"/>
                <a:ea typeface="Baskerville" panose="02020502070401020303" pitchFamily="18" charset="0"/>
                <a:cs typeface="Calibri" panose="020F0502020204030204" pitchFamily="34" charset="0"/>
              </a:rPr>
              <a:t>The project took place within a community-based hospice organization located in Western North Carolina. The hospice serves adult patients with terminal illnesses in private homes and assisted living settings. Care is delivered by an interdisciplinary team, with nurses providing the majority of caregiver education during home visits.</a:t>
            </a:r>
            <a:endParaRPr lang="en-US" sz="3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3600" b="1" dirty="0">
                <a:effectLst/>
                <a:latin typeface="Baskerville" panose="02020502070401020303" pitchFamily="18" charset="0"/>
                <a:ea typeface="Baskerville" panose="02020502070401020303" pitchFamily="18" charset="0"/>
                <a:cs typeface="Times New Roman" panose="02020603050405020304" pitchFamily="18" charset="0"/>
              </a:rPr>
              <a:t>Tools/Measures </a:t>
            </a:r>
            <a:endParaRPr lang="en-US" sz="3600" dirty="0">
              <a:effectLst/>
              <a:latin typeface="Baskerville" panose="02020502070401020303" pitchFamily="18" charset="0"/>
              <a:ea typeface="Baskerville" panose="02020502070401020303" pitchFamily="18" charset="0"/>
              <a:cs typeface="Times New Roman" panose="02020603050405020304" pitchFamily="18" charset="0"/>
            </a:endParaRPr>
          </a:p>
          <a:p>
            <a:r>
              <a:rPr lang="en-US" sz="3600" dirty="0">
                <a:effectLst/>
                <a:latin typeface="Baskerville" panose="02020502070401020303" pitchFamily="18" charset="0"/>
                <a:ea typeface="Baskerville" panose="02020502070401020303" pitchFamily="18" charset="0"/>
                <a:cs typeface="Calibri" panose="020F0502020204030204" pitchFamily="34" charset="0"/>
              </a:rPr>
              <a:t>Caregiver knowledge and confidence were measured using an 8-item project-developed </a:t>
            </a:r>
            <a:r>
              <a:rPr lang="en-US" sz="3600" dirty="0" err="1">
                <a:effectLst/>
                <a:latin typeface="Baskerville" panose="02020502070401020303" pitchFamily="18" charset="0"/>
                <a:ea typeface="Baskerville" panose="02020502070401020303" pitchFamily="18" charset="0"/>
                <a:cs typeface="Calibri" panose="020F0502020204030204" pitchFamily="34" charset="0"/>
              </a:rPr>
              <a:t>Likert-scale</a:t>
            </a:r>
            <a:r>
              <a:rPr lang="en-US" sz="3600" dirty="0">
                <a:effectLst/>
                <a:latin typeface="Baskerville" panose="02020502070401020303" pitchFamily="18" charset="0"/>
                <a:ea typeface="Baskerville" panose="02020502070401020303" pitchFamily="18" charset="0"/>
                <a:cs typeface="Calibri" panose="020F0502020204030204" pitchFamily="34" charset="0"/>
              </a:rPr>
              <a:t> survey. Responses ranged from 1 (Strongly Disagree) to 5 (Strongly Agree). Survey items assessed caregiver understanding of medication purpose, timing, administration technique, side effects, use of the medication guide, overall confidence, perceived educational benefit, and knowledge of how to contact hospice for support.</a:t>
            </a:r>
            <a:endParaRPr lang="en-US" sz="3600" dirty="0">
              <a:effectLst/>
              <a:latin typeface="Baskerville" panose="02020502070401020303" pitchFamily="18" charset="0"/>
              <a:ea typeface="Baskerville" panose="02020502070401020303" pitchFamily="18" charset="0"/>
              <a:cs typeface="Times New Roman" panose="02020603050405020304" pitchFamily="18" charset="0"/>
            </a:endParaRPr>
          </a:p>
          <a:p>
            <a:pPr marR="11088">
              <a:lnSpc>
                <a:spcPts val="3600"/>
              </a:lnSpc>
              <a:spcAft>
                <a:spcPts val="1600"/>
              </a:spcAft>
            </a:pPr>
            <a:endParaRPr lang="en-US" sz="2800" spc="22" dirty="0">
              <a:solidFill>
                <a:srgbClr val="231F20"/>
              </a:solidFill>
              <a:latin typeface="Arial"/>
              <a:cs typeface="Arial"/>
            </a:endParaRPr>
          </a:p>
        </p:txBody>
      </p:sp>
      <p:sp>
        <p:nvSpPr>
          <p:cNvPr id="23" name="TextBox 22">
            <a:extLst>
              <a:ext uri="{FF2B5EF4-FFF2-40B4-BE49-F238E27FC236}">
                <a16:creationId xmlns:a16="http://schemas.microsoft.com/office/drawing/2014/main" id="{F8CA7E82-C866-6CF9-67F2-E85156170802}"/>
              </a:ext>
            </a:extLst>
          </p:cNvPr>
          <p:cNvSpPr txBox="1"/>
          <p:nvPr/>
        </p:nvSpPr>
        <p:spPr>
          <a:xfrm>
            <a:off x="22632822" y="22977715"/>
            <a:ext cx="9342093" cy="6201698"/>
          </a:xfrm>
          <a:prstGeom prst="rect">
            <a:avLst/>
          </a:prstGeom>
          <a:noFill/>
        </p:spPr>
        <p:txBody>
          <a:bodyPr wrap="square">
            <a:spAutoFit/>
          </a:bodyPr>
          <a:lstStyle/>
          <a:p>
            <a:pPr>
              <a:lnSpc>
                <a:spcPts val="3360"/>
              </a:lnSpc>
              <a:spcAft>
                <a:spcPts val="1000"/>
              </a:spcAft>
            </a:pPr>
            <a:r>
              <a:rPr lang="en-US" sz="4400" b="1" dirty="0">
                <a:solidFill>
                  <a:srgbClr val="000000"/>
                </a:solidFill>
                <a:latin typeface="Franklin Gothic Medium" panose="020B0603020102020204" pitchFamily="34" charset="0"/>
                <a:cs typeface="Arial"/>
              </a:rPr>
              <a:t>Acknowledgements</a:t>
            </a:r>
          </a:p>
          <a:p>
            <a:pPr>
              <a:spcAft>
                <a:spcPts val="1000"/>
              </a:spcAft>
            </a:pPr>
            <a:r>
              <a:rPr lang="en-US" sz="4400" dirty="0">
                <a:solidFill>
                  <a:srgbClr val="000000"/>
                </a:solidFill>
                <a:latin typeface="Baskerville" panose="02020502070401020303" pitchFamily="18" charset="0"/>
                <a:ea typeface="Baskerville" panose="02020502070401020303" pitchFamily="18" charset="0"/>
                <a:cs typeface="Arial"/>
              </a:rPr>
              <a:t>Thank you to Compassionate Care of Western North Carolina as the implementation site for our quality improvement project.</a:t>
            </a:r>
          </a:p>
          <a:p>
            <a:pPr>
              <a:spcAft>
                <a:spcPts val="1000"/>
              </a:spcAft>
            </a:pPr>
            <a:r>
              <a:rPr lang="en-US" sz="4400" dirty="0">
                <a:solidFill>
                  <a:srgbClr val="000000"/>
                </a:solidFill>
                <a:latin typeface="Baskerville" panose="02020502070401020303" pitchFamily="18" charset="0"/>
                <a:ea typeface="Baskerville" panose="02020502070401020303" pitchFamily="18" charset="0"/>
                <a:cs typeface="Arial"/>
              </a:rPr>
              <a:t>Thank you to Dr. April Messer and Dr. Lydia Elliott for chairing our doctoral project and providing mentorship and guidance.</a:t>
            </a:r>
          </a:p>
        </p:txBody>
      </p:sp>
    </p:spTree>
    <p:extLst>
      <p:ext uri="{BB962C8B-B14F-4D97-AF65-F5344CB8AC3E}">
        <p14:creationId xmlns:p14="http://schemas.microsoft.com/office/powerpoint/2010/main" val="5348125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4F00AF83DCA604EA35A9588C58BF52F" ma:contentTypeVersion="13" ma:contentTypeDescription="Create a new document." ma:contentTypeScope="" ma:versionID="7eec1f9b1bfcb94667d3125996d3fc07">
  <xsd:schema xmlns:xsd="http://www.w3.org/2001/XMLSchema" xmlns:xs="http://www.w3.org/2001/XMLSchema" xmlns:p="http://schemas.microsoft.com/office/2006/metadata/properties" xmlns:ns2="d4ab2ec3-2a52-47f9-9a11-c025a7a01941" xmlns:ns3="710a3416-c9ec-433a-8ee9-a9af64f7785e" targetNamespace="http://schemas.microsoft.com/office/2006/metadata/properties" ma:root="true" ma:fieldsID="9a358bdbc8d48e4c807410045d56eb02" ns2:_="" ns3:_="">
    <xsd:import namespace="d4ab2ec3-2a52-47f9-9a11-c025a7a01941"/>
    <xsd:import namespace="710a3416-c9ec-433a-8ee9-a9af64f7785e"/>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ab2ec3-2a52-47f9-9a11-c025a7a01941"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9153e1a-6dd8-49b1-99b5-62373a7b7739"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0a3416-c9ec-433a-8ee9-a9af64f7785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659e4a2-e24c-45cd-9259-904a2b13a87b}" ma:internalName="TaxCatchAll" ma:showField="CatchAllData" ma:web="710a3416-c9ec-433a-8ee9-a9af64f7785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10a3416-c9ec-433a-8ee9-a9af64f7785e" xsi:nil="true"/>
    <ReferenceId xmlns="d4ab2ec3-2a52-47f9-9a11-c025a7a01941" xsi:nil="true"/>
    <lcf76f155ced4ddcb4097134ff3c332f xmlns="d4ab2ec3-2a52-47f9-9a11-c025a7a0194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A614762-FFE3-4CD2-B416-1C5EF18E2BC5}"/>
</file>

<file path=customXml/itemProps2.xml><?xml version="1.0" encoding="utf-8"?>
<ds:datastoreItem xmlns:ds="http://schemas.openxmlformats.org/officeDocument/2006/customXml" ds:itemID="{BE8C85F9-5197-487B-A6A7-DB54F0D3D873}"/>
</file>

<file path=customXml/itemProps3.xml><?xml version="1.0" encoding="utf-8"?>
<ds:datastoreItem xmlns:ds="http://schemas.openxmlformats.org/officeDocument/2006/customXml" ds:itemID="{857FDFFE-5903-4707-BCB1-8EEA331FE565}"/>
</file>

<file path=docProps/app.xml><?xml version="1.0" encoding="utf-8"?>
<Properties xmlns="http://schemas.openxmlformats.org/officeDocument/2006/extended-properties" xmlns:vt="http://schemas.openxmlformats.org/officeDocument/2006/docPropsVTypes">
  <TotalTime>388</TotalTime>
  <Words>750</Words>
  <Application>Microsoft Office PowerPoint</Application>
  <PresentationFormat>Custom</PresentationFormat>
  <Paragraphs>41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John Balentine</dc:creator>
  <cp:keywords/>
  <dc:description/>
  <cp:lastModifiedBy>Madison Pickens</cp:lastModifiedBy>
  <cp:revision>30</cp:revision>
  <dcterms:created xsi:type="dcterms:W3CDTF">2018-03-07T15:08:45Z</dcterms:created>
  <dcterms:modified xsi:type="dcterms:W3CDTF">2026-03-17T03:44:29Z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0x010100A4F00AF83DCA604EA35A9588C58BF52F</vt:lpwstr>
  </property>
</Properties>
</file>