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slides/slide1.xml" ContentType="application/vnd.openxmlformats-officedocument.presentationml.slide+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theme/theme1.xml" ContentType="application/vnd.openxmlformats-officedocument.theme+xml"/>
  <Override PartName="/ppt/charts/colors3.xml" ContentType="application/vnd.ms-office.chartcolorstyle+xml"/>
  <Override PartName="/ppt/charts/chart3.xml" ContentType="application/vnd.openxmlformats-officedocument.drawingml.chart+xml"/>
  <Override PartName="/ppt/charts/colors2.xml" ContentType="application/vnd.ms-office.chartcolorstyle+xml"/>
  <Override PartName="/ppt/notesMasters/notesMaster1.xml" ContentType="application/vnd.openxmlformats-officedocument.presentationml.notesMaster+xml"/>
  <Override PartName="/ppt/charts/style2.xml" ContentType="application/vnd.ms-office.chartstyle+xml"/>
  <Override PartName="/ppt/charts/chart2.xml" ContentType="application/vnd.openxmlformats-officedocument.drawingml.chart+xml"/>
  <Override PartName="/ppt/charts/colors1.xml" ContentType="application/vnd.ms-office.chartcolorstyle+xml"/>
  <Override PartName="/ppt/charts/style1.xml" ContentType="application/vnd.ms-office.chartstyle+xml"/>
  <Override PartName="/ppt/charts/chart1.xml" ContentType="application/vnd.openxmlformats-officedocument.drawingml.chart+xml"/>
  <Override PartName="/ppt/theme/theme2.xml" ContentType="application/vnd.openxmlformats-officedocument.theme+xml"/>
  <Override PartName="/ppt/charts/style3.xml" ContentType="application/vnd.ms-office.chartstyl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custom.xml" ContentType="application/vnd.openxmlformats-officedocument.custom-properti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6" r:id="rId2"/>
  </p:sldIdLst>
  <p:sldSz cx="43891200" cy="32918400"/>
  <p:notesSz cx="6858000" cy="9144000"/>
  <p:defaultTextStyle>
    <a:defPPr>
      <a:defRPr lang="en-US"/>
    </a:defPPr>
    <a:lvl1pPr marL="0" algn="l" defTabSz="2194560" rtl="0" eaLnBrk="1" latinLnBrk="0" hangingPunct="1">
      <a:defRPr sz="8600" kern="1200">
        <a:solidFill>
          <a:schemeClr val="tx1"/>
        </a:solidFill>
        <a:latin typeface="+mn-lt"/>
        <a:ea typeface="+mn-ea"/>
        <a:cs typeface="+mn-cs"/>
      </a:defRPr>
    </a:lvl1pPr>
    <a:lvl2pPr marL="2194560" algn="l" defTabSz="2194560" rtl="0" eaLnBrk="1" latinLnBrk="0" hangingPunct="1">
      <a:defRPr sz="8600" kern="1200">
        <a:solidFill>
          <a:schemeClr val="tx1"/>
        </a:solidFill>
        <a:latin typeface="+mn-lt"/>
        <a:ea typeface="+mn-ea"/>
        <a:cs typeface="+mn-cs"/>
      </a:defRPr>
    </a:lvl2pPr>
    <a:lvl3pPr marL="4389120" algn="l" defTabSz="2194560" rtl="0" eaLnBrk="1" latinLnBrk="0" hangingPunct="1">
      <a:defRPr sz="8600" kern="1200">
        <a:solidFill>
          <a:schemeClr val="tx1"/>
        </a:solidFill>
        <a:latin typeface="+mn-lt"/>
        <a:ea typeface="+mn-ea"/>
        <a:cs typeface="+mn-cs"/>
      </a:defRPr>
    </a:lvl3pPr>
    <a:lvl4pPr marL="6583680" algn="l" defTabSz="2194560" rtl="0" eaLnBrk="1" latinLnBrk="0" hangingPunct="1">
      <a:defRPr sz="8600" kern="1200">
        <a:solidFill>
          <a:schemeClr val="tx1"/>
        </a:solidFill>
        <a:latin typeface="+mn-lt"/>
        <a:ea typeface="+mn-ea"/>
        <a:cs typeface="+mn-cs"/>
      </a:defRPr>
    </a:lvl4pPr>
    <a:lvl5pPr marL="8778240" algn="l" defTabSz="2194560" rtl="0" eaLnBrk="1" latinLnBrk="0" hangingPunct="1">
      <a:defRPr sz="8600" kern="1200">
        <a:solidFill>
          <a:schemeClr val="tx1"/>
        </a:solidFill>
        <a:latin typeface="+mn-lt"/>
        <a:ea typeface="+mn-ea"/>
        <a:cs typeface="+mn-cs"/>
      </a:defRPr>
    </a:lvl5pPr>
    <a:lvl6pPr marL="10972800" algn="l" defTabSz="2194560" rtl="0" eaLnBrk="1" latinLnBrk="0" hangingPunct="1">
      <a:defRPr sz="8600" kern="1200">
        <a:solidFill>
          <a:schemeClr val="tx1"/>
        </a:solidFill>
        <a:latin typeface="+mn-lt"/>
        <a:ea typeface="+mn-ea"/>
        <a:cs typeface="+mn-cs"/>
      </a:defRPr>
    </a:lvl6pPr>
    <a:lvl7pPr marL="13167360" algn="l" defTabSz="2194560" rtl="0" eaLnBrk="1" latinLnBrk="0" hangingPunct="1">
      <a:defRPr sz="8600" kern="1200">
        <a:solidFill>
          <a:schemeClr val="tx1"/>
        </a:solidFill>
        <a:latin typeface="+mn-lt"/>
        <a:ea typeface="+mn-ea"/>
        <a:cs typeface="+mn-cs"/>
      </a:defRPr>
    </a:lvl7pPr>
    <a:lvl8pPr marL="15361920" algn="l" defTabSz="2194560" rtl="0" eaLnBrk="1" latinLnBrk="0" hangingPunct="1">
      <a:defRPr sz="8600" kern="1200">
        <a:solidFill>
          <a:schemeClr val="tx1"/>
        </a:solidFill>
        <a:latin typeface="+mn-lt"/>
        <a:ea typeface="+mn-ea"/>
        <a:cs typeface="+mn-cs"/>
      </a:defRPr>
    </a:lvl8pPr>
    <a:lvl9pPr marL="17556480" algn="l" defTabSz="2194560" rtl="0" eaLnBrk="1" latinLnBrk="0" hangingPunct="1">
      <a:defRPr sz="8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474">
          <p15:clr>
            <a:srgbClr val="A4A3A4"/>
          </p15:clr>
        </p15:guide>
        <p15:guide id="2" pos="2678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32" autoAdjust="0"/>
    <p:restoredTop sz="92171" autoAdjust="0"/>
  </p:normalViewPr>
  <p:slideViewPr>
    <p:cSldViewPr snapToGrid="0" snapToObjects="1" showGuides="1">
      <p:cViewPr>
        <p:scale>
          <a:sx n="34" d="100"/>
          <a:sy n="34" d="100"/>
        </p:scale>
        <p:origin x="264" y="144"/>
      </p:cViewPr>
      <p:guideLst>
        <p:guide orient="horz" pos="18474"/>
        <p:guide pos="26788"/>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10" Type="http://schemas.openxmlformats.org/officeDocument/2006/relationships/customXml" Target="../customXml/item3.xml"/><Relationship Id="rId4" Type="http://schemas.openxmlformats.org/officeDocument/2006/relationships/presProps" Target="presProps.xml"/><Relationship Id="rId9" Type="http://schemas.openxmlformats.org/officeDocument/2006/relationships/customXml" Target="../customXml/item2.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1"/>
      <c:spPr>
        <a:noFill/>
        <a:ln>
          <a:noFill/>
        </a:ln>
        <a:effectLst/>
      </c:spPr>
      <c:txPr>
        <a:bodyPr rot="0" spcFirstLastPara="1" vertOverflow="ellipsis" vert="horz" wrap="square" anchor="ctr" anchorCtr="1"/>
        <a:lstStyle/>
        <a:p>
          <a:pPr>
            <a:defRPr b="0" i="0" u="none" strike="noStrike" kern="1200" baseline="0">
              <a:solidFill>
                <a:schemeClr val="dk1">
                  <a:lumMod val="65000"/>
                  <a:lumOff val="35000"/>
                </a:schemeClr>
              </a:solidFill>
              <a:effectLst/>
              <a:latin typeface="+mn-lt"/>
              <a:ea typeface="+mn-ea"/>
              <a:cs typeface="+mn-cs"/>
            </a:defRPr>
          </a:pPr>
          <a:endParaRPr lang="en-US"/>
        </a:p>
      </c:txPr>
    </c:title>
    <c:autoTitleDeleted val="0"/>
    <c:plotArea>
      <c:layout>
        <c:manualLayout>
          <c:layoutTarget val="inner"/>
          <c:xMode val="edge"/>
          <c:yMode val="edge"/>
          <c:x val="3.2945476981821778E-2"/>
          <c:y val="8.0544160259797201E-2"/>
          <c:w val="0.91776789819997273"/>
          <c:h val="0.82678065886093532"/>
        </c:manualLayout>
      </c:layout>
      <c:barChart>
        <c:barDir val="col"/>
        <c:grouping val="clustered"/>
        <c:varyColors val="0"/>
        <c:ser>
          <c:idx val="0"/>
          <c:order val="0"/>
          <c:tx>
            <c:strRef>
              <c:f>Sheet1!$B$2</c:f>
              <c:strCache>
                <c:ptCount val="1"/>
              </c:strCache>
            </c:strRef>
          </c:tx>
          <c:spPr>
            <a:solidFill>
              <a:schemeClr val="tx2">
                <a:lumMod val="20000"/>
                <a:lumOff val="80000"/>
              </a:schemeClr>
            </a:solidFill>
            <a:ln>
              <a:noFill/>
            </a:ln>
            <a:effectLst>
              <a:outerShdw blurRad="76200" dir="18900000" sy="23000" kx="-1200000" algn="bl" rotWithShape="0">
                <a:prstClr val="black">
                  <a:alpha val="20000"/>
                </a:prstClr>
              </a:outerShdw>
            </a:effectLst>
          </c:spPr>
          <c:invertIfNegative val="0"/>
          <c:dPt>
            <c:idx val="0"/>
            <c:invertIfNegative val="0"/>
            <c:bubble3D val="0"/>
            <c:spPr>
              <a:solidFill>
                <a:schemeClr val="tx2">
                  <a:lumMod val="60000"/>
                  <a:lumOff val="40000"/>
                </a:schemeClr>
              </a:solidFill>
              <a:ln>
                <a:noFill/>
              </a:ln>
              <a:effectLst>
                <a:outerShdw blurRad="76200" dir="18900000" sy="23000" kx="-1200000" algn="bl" rotWithShape="0">
                  <a:prstClr val="black">
                    <a:alpha val="20000"/>
                  </a:prstClr>
                </a:outerShdw>
              </a:effectLst>
            </c:spPr>
            <c:extLst>
              <c:ext xmlns:c16="http://schemas.microsoft.com/office/drawing/2014/chart" uri="{C3380CC4-5D6E-409C-BE32-E72D297353CC}">
                <c16:uniqueId val="{00000001-566C-F64D-976A-C4BBE8B13E2C}"/>
              </c:ext>
            </c:extLst>
          </c:dPt>
          <c:dPt>
            <c:idx val="1"/>
            <c:invertIfNegative val="0"/>
            <c:bubble3D val="0"/>
            <c:spPr>
              <a:solidFill>
                <a:schemeClr val="accent6"/>
              </a:solidFill>
              <a:ln>
                <a:noFill/>
              </a:ln>
              <a:effectLst>
                <a:outerShdw blurRad="76200" dir="18900000" sy="23000" kx="-1200000" algn="bl" rotWithShape="0">
                  <a:prstClr val="black">
                    <a:alpha val="20000"/>
                  </a:prstClr>
                </a:outerShdw>
              </a:effectLst>
            </c:spPr>
            <c:extLst>
              <c:ext xmlns:c16="http://schemas.microsoft.com/office/drawing/2014/chart" uri="{C3380CC4-5D6E-409C-BE32-E72D297353CC}">
                <c16:uniqueId val="{00000003-566C-F64D-976A-C4BBE8B13E2C}"/>
              </c:ext>
            </c:extLst>
          </c:dPt>
          <c:dPt>
            <c:idx val="2"/>
            <c:invertIfNegative val="0"/>
            <c:bubble3D val="0"/>
            <c:spPr>
              <a:solidFill>
                <a:schemeClr val="accent2"/>
              </a:solidFill>
              <a:ln>
                <a:noFill/>
              </a:ln>
              <a:effectLst>
                <a:outerShdw blurRad="76200" dir="18900000" sy="23000" kx="-1200000" algn="bl" rotWithShape="0">
                  <a:prstClr val="black">
                    <a:alpha val="20000"/>
                  </a:prstClr>
                </a:outerShdw>
              </a:effectLst>
            </c:spPr>
            <c:extLst>
              <c:ext xmlns:c16="http://schemas.microsoft.com/office/drawing/2014/chart" uri="{C3380CC4-5D6E-409C-BE32-E72D297353CC}">
                <c16:uniqueId val="{00000005-566C-F64D-976A-C4BBE8B13E2C}"/>
              </c:ext>
            </c:extLst>
          </c:dPt>
          <c:dPt>
            <c:idx val="3"/>
            <c:invertIfNegative val="0"/>
            <c:bubble3D val="0"/>
            <c:spPr>
              <a:solidFill>
                <a:schemeClr val="accent4"/>
              </a:solidFill>
              <a:ln>
                <a:noFill/>
              </a:ln>
              <a:effectLst>
                <a:outerShdw blurRad="76200" dir="18900000" sy="23000" kx="-1200000" algn="bl" rotWithShape="0">
                  <a:prstClr val="black">
                    <a:alpha val="20000"/>
                  </a:prstClr>
                </a:outerShdw>
              </a:effectLst>
            </c:spPr>
            <c:extLst>
              <c:ext xmlns:c16="http://schemas.microsoft.com/office/drawing/2014/chart" uri="{C3380CC4-5D6E-409C-BE32-E72D297353CC}">
                <c16:uniqueId val="{00000007-566C-F64D-976A-C4BBE8B13E2C}"/>
              </c:ext>
            </c:extLst>
          </c:dPt>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Sheet1!$A$3:$A$6</c:f>
              <c:strCache>
                <c:ptCount val="4"/>
                <c:pt idx="0">
                  <c:v>SEP-1 Compliance</c:v>
                </c:pt>
                <c:pt idx="1">
                  <c:v>Quality Improvement Programs</c:v>
                </c:pt>
                <c:pt idx="2">
                  <c:v>Sepsis Care</c:v>
                </c:pt>
                <c:pt idx="3">
                  <c:v>SEP-1 Protocol Implementation</c:v>
                </c:pt>
              </c:strCache>
            </c:strRef>
          </c:cat>
          <c:val>
            <c:numRef>
              <c:f>Sheet1!$B$3:$B$6</c:f>
              <c:numCache>
                <c:formatCode>0%</c:formatCode>
                <c:ptCount val="4"/>
                <c:pt idx="0">
                  <c:v>0.54</c:v>
                </c:pt>
                <c:pt idx="1">
                  <c:v>0.23</c:v>
                </c:pt>
                <c:pt idx="2">
                  <c:v>0.09</c:v>
                </c:pt>
                <c:pt idx="3">
                  <c:v>0.14000000000000001</c:v>
                </c:pt>
              </c:numCache>
            </c:numRef>
          </c:val>
          <c:extLst>
            <c:ext xmlns:c16="http://schemas.microsoft.com/office/drawing/2014/chart" uri="{C3380CC4-5D6E-409C-BE32-E72D297353CC}">
              <c16:uniqueId val="{00000008-566C-F64D-976A-C4BBE8B13E2C}"/>
            </c:ext>
          </c:extLst>
        </c:ser>
        <c:dLbls>
          <c:dLblPos val="inEnd"/>
          <c:showLegendKey val="0"/>
          <c:showVal val="1"/>
          <c:showCatName val="0"/>
          <c:showSerName val="0"/>
          <c:showPercent val="0"/>
          <c:showBubbleSize val="0"/>
        </c:dLbls>
        <c:gapWidth val="41"/>
        <c:axId val="302402144"/>
        <c:axId val="56627104"/>
      </c:barChart>
      <c:catAx>
        <c:axId val="302402144"/>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dk1">
                    <a:lumMod val="65000"/>
                    <a:lumOff val="35000"/>
                  </a:schemeClr>
                </a:solidFill>
                <a:effectLst/>
                <a:latin typeface="+mn-lt"/>
                <a:ea typeface="+mn-ea"/>
                <a:cs typeface="+mn-cs"/>
              </a:defRPr>
            </a:pPr>
            <a:endParaRPr lang="en-US"/>
          </a:p>
        </c:txPr>
        <c:crossAx val="56627104"/>
        <c:crosses val="autoZero"/>
        <c:auto val="1"/>
        <c:lblAlgn val="ctr"/>
        <c:lblOffset val="100"/>
        <c:noMultiLvlLbl val="0"/>
      </c:catAx>
      <c:valAx>
        <c:axId val="56627104"/>
        <c:scaling>
          <c:orientation val="minMax"/>
        </c:scaling>
        <c:delete val="1"/>
        <c:axPos val="l"/>
        <c:numFmt formatCode="0%" sourceLinked="1"/>
        <c:majorTickMark val="none"/>
        <c:minorTickMark val="none"/>
        <c:tickLblPos val="nextTo"/>
        <c:crossAx val="302402144"/>
        <c:crosses val="autoZero"/>
        <c:crossBetween val="between"/>
      </c:valAx>
      <c:spPr>
        <a:noFill/>
        <a:ln>
          <a:solidFill>
            <a:schemeClr val="tx1"/>
          </a:solidFill>
        </a:ln>
        <a:effectLst/>
      </c:spPr>
    </c:plotArea>
    <c:plotVisOnly val="1"/>
    <c:dispBlanksAs val="gap"/>
    <c:showDLblsOverMax val="0"/>
  </c:chart>
  <c: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tx1"/>
      </a:solid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5932582332317949"/>
          <c:y val="9.1395076770138139E-2"/>
          <c:w val="0.70963393710061862"/>
          <c:h val="0.62359456120844126"/>
        </c:manualLayout>
      </c:layout>
      <c:barChart>
        <c:barDir val="bar"/>
        <c:grouping val="clustered"/>
        <c:varyColors val="0"/>
        <c:ser>
          <c:idx val="0"/>
          <c:order val="0"/>
          <c:tx>
            <c:strRef>
              <c:f>Sheet1!$B$1</c:f>
              <c:strCache>
                <c:ptCount val="1"/>
                <c:pt idx="0">
                  <c:v>Compliance %</c:v>
                </c:pt>
              </c:strCache>
            </c:strRef>
          </c:tx>
          <c:spPr>
            <a:gradFill rotWithShape="1">
              <a:gsLst>
                <a:gs pos="0">
                  <a:schemeClr val="accent1">
                    <a:lumMod val="110000"/>
                    <a:satMod val="105000"/>
                    <a:tint val="67000"/>
                  </a:schemeClr>
                </a:gs>
                <a:gs pos="50000">
                  <a:schemeClr val="accent1">
                    <a:lumMod val="105000"/>
                    <a:satMod val="103000"/>
                    <a:tint val="73000"/>
                  </a:schemeClr>
                </a:gs>
                <a:gs pos="100000">
                  <a:schemeClr val="accent1">
                    <a:lumMod val="105000"/>
                    <a:satMod val="109000"/>
                    <a:tint val="81000"/>
                  </a:schemeClr>
                </a:gs>
              </a:gsLst>
              <a:lin ang="5400000" scaled="0"/>
            </a:gradFill>
            <a:ln w="9525" cap="flat" cmpd="sng" algn="ctr">
              <a:solidFill>
                <a:schemeClr val="accent1">
                  <a:shade val="95000"/>
                </a:schemeClr>
              </a:solidFill>
              <a:round/>
            </a:ln>
            <a:effectLst/>
          </c:spPr>
          <c:invertIfNegative val="0"/>
          <c:cat>
            <c:strRef>
              <c:f>Sheet1!$A$2:$A$11</c:f>
              <c:strCache>
                <c:ptCount val="10"/>
                <c:pt idx="0">
                  <c:v>Sloan (2022) – Severe Sepsis</c:v>
                </c:pt>
                <c:pt idx="1">
                  <c:v>Sloan (2022) – Septic Shock</c:v>
                </c:pt>
                <c:pt idx="2">
                  <c:v>Townsend (2022) – Medicare </c:v>
                </c:pt>
                <c:pt idx="3">
                  <c:v>Tuttle (2022) - ICU team </c:v>
                </c:pt>
                <c:pt idx="4">
                  <c:v>Troung (2019) - Septic shock (Fluid compliance only)</c:v>
                </c:pt>
                <c:pt idx="5">
                  <c:v>Boccio (2019) - Septic shock (Fluid compliance only)</c:v>
                </c:pt>
                <c:pt idx="6">
                  <c:v>Lawrence (2024)- Septic shock</c:v>
                </c:pt>
                <c:pt idx="7">
                  <c:v>Green (2025) - ICU acquired sepsis (3 hour bundle)</c:v>
                </c:pt>
                <c:pt idx="8">
                  <c:v>Green ( 2025) - ICU acquired sepsis (6 hour bundle)</c:v>
                </c:pt>
                <c:pt idx="9">
                  <c:v>Green (2025) - ICU acquired sepsis (total compliance)</c:v>
                </c:pt>
              </c:strCache>
            </c:strRef>
          </c:cat>
          <c:val>
            <c:numRef>
              <c:f>Sheet1!$B$2:$B$11</c:f>
              <c:numCache>
                <c:formatCode>0.0</c:formatCode>
                <c:ptCount val="10"/>
                <c:pt idx="0">
                  <c:v>64.099999999999994</c:v>
                </c:pt>
                <c:pt idx="1">
                  <c:v>35.9</c:v>
                </c:pt>
                <c:pt idx="2">
                  <c:v>50</c:v>
                </c:pt>
                <c:pt idx="3">
                  <c:v>67</c:v>
                </c:pt>
                <c:pt idx="4">
                  <c:v>53</c:v>
                </c:pt>
                <c:pt idx="5" formatCode="General">
                  <c:v>54.31</c:v>
                </c:pt>
                <c:pt idx="6">
                  <c:v>82</c:v>
                </c:pt>
                <c:pt idx="7" formatCode="General">
                  <c:v>31.9</c:v>
                </c:pt>
                <c:pt idx="8">
                  <c:v>31.9</c:v>
                </c:pt>
                <c:pt idx="9">
                  <c:v>31.9</c:v>
                </c:pt>
              </c:numCache>
            </c:numRef>
          </c:val>
          <c:extLst>
            <c:ext xmlns:c16="http://schemas.microsoft.com/office/drawing/2014/chart" uri="{C3380CC4-5D6E-409C-BE32-E72D297353CC}">
              <c16:uniqueId val="{00000000-2142-5F4A-B9E3-077902EFD4CF}"/>
            </c:ext>
          </c:extLst>
        </c:ser>
        <c:ser>
          <c:idx val="1"/>
          <c:order val="1"/>
          <c:tx>
            <c:strRef>
              <c:f>Sheet1!$C$1</c:f>
              <c:strCache>
                <c:ptCount val="1"/>
                <c:pt idx="0">
                  <c:v>Noncompliant</c:v>
                </c:pt>
              </c:strCache>
            </c:strRef>
          </c:tx>
          <c:spPr>
            <a:gradFill rotWithShape="1">
              <a:gsLst>
                <a:gs pos="0">
                  <a:schemeClr val="accent2">
                    <a:lumMod val="110000"/>
                    <a:satMod val="105000"/>
                    <a:tint val="67000"/>
                  </a:schemeClr>
                </a:gs>
                <a:gs pos="50000">
                  <a:schemeClr val="accent2">
                    <a:lumMod val="105000"/>
                    <a:satMod val="103000"/>
                    <a:tint val="73000"/>
                  </a:schemeClr>
                </a:gs>
                <a:gs pos="100000">
                  <a:schemeClr val="accent2">
                    <a:lumMod val="105000"/>
                    <a:satMod val="109000"/>
                    <a:tint val="81000"/>
                  </a:schemeClr>
                </a:gs>
              </a:gsLst>
              <a:lin ang="5400000" scaled="0"/>
            </a:gradFill>
            <a:ln w="9525" cap="flat" cmpd="sng" algn="ctr">
              <a:solidFill>
                <a:schemeClr val="accent2">
                  <a:shade val="95000"/>
                </a:schemeClr>
              </a:solidFill>
              <a:round/>
            </a:ln>
            <a:effectLst/>
          </c:spPr>
          <c:invertIfNegative val="0"/>
          <c:cat>
            <c:strRef>
              <c:f>Sheet1!$A$2:$A$11</c:f>
              <c:strCache>
                <c:ptCount val="10"/>
                <c:pt idx="0">
                  <c:v>Sloan (2022) – Severe Sepsis</c:v>
                </c:pt>
                <c:pt idx="1">
                  <c:v>Sloan (2022) – Septic Shock</c:v>
                </c:pt>
                <c:pt idx="2">
                  <c:v>Townsend (2022) – Medicare </c:v>
                </c:pt>
                <c:pt idx="3">
                  <c:v>Tuttle (2022) - ICU team </c:v>
                </c:pt>
                <c:pt idx="4">
                  <c:v>Troung (2019) - Septic shock (Fluid compliance only)</c:v>
                </c:pt>
                <c:pt idx="5">
                  <c:v>Boccio (2019) - Septic shock (Fluid compliance only)</c:v>
                </c:pt>
                <c:pt idx="6">
                  <c:v>Lawrence (2024)- Septic shock</c:v>
                </c:pt>
                <c:pt idx="7">
                  <c:v>Green (2025) - ICU acquired sepsis (3 hour bundle)</c:v>
                </c:pt>
                <c:pt idx="8">
                  <c:v>Green ( 2025) - ICU acquired sepsis (6 hour bundle)</c:v>
                </c:pt>
                <c:pt idx="9">
                  <c:v>Green (2025) - ICU acquired sepsis (total compliance)</c:v>
                </c:pt>
              </c:strCache>
            </c:strRef>
          </c:cat>
          <c:val>
            <c:numRef>
              <c:f>Sheet1!$C$2:$C$11</c:f>
              <c:numCache>
                <c:formatCode>0.00</c:formatCode>
                <c:ptCount val="10"/>
                <c:pt idx="0">
                  <c:v>35.9</c:v>
                </c:pt>
                <c:pt idx="1">
                  <c:v>64.099999999999994</c:v>
                </c:pt>
                <c:pt idx="2">
                  <c:v>50</c:v>
                </c:pt>
                <c:pt idx="3">
                  <c:v>33</c:v>
                </c:pt>
                <c:pt idx="4">
                  <c:v>47.3</c:v>
                </c:pt>
                <c:pt idx="5" formatCode="General">
                  <c:v>45.69</c:v>
                </c:pt>
                <c:pt idx="6" formatCode="0.0">
                  <c:v>18</c:v>
                </c:pt>
                <c:pt idx="7" formatCode="0.0">
                  <c:v>68.099999999999994</c:v>
                </c:pt>
                <c:pt idx="8" formatCode="0.0">
                  <c:v>68.099999999999994</c:v>
                </c:pt>
                <c:pt idx="9" formatCode="General">
                  <c:v>68.099999999999994</c:v>
                </c:pt>
              </c:numCache>
            </c:numRef>
          </c:val>
          <c:extLst>
            <c:ext xmlns:c16="http://schemas.microsoft.com/office/drawing/2014/chart" uri="{C3380CC4-5D6E-409C-BE32-E72D297353CC}">
              <c16:uniqueId val="{00000001-2142-5F4A-B9E3-077902EFD4CF}"/>
            </c:ext>
          </c:extLst>
        </c:ser>
        <c:ser>
          <c:idx val="2"/>
          <c:order val="2"/>
          <c:tx>
            <c:strRef>
              <c:f>Sheet1!$D$1</c:f>
              <c:strCache>
                <c:ptCount val="1"/>
                <c:pt idx="0">
                  <c:v>Compliant Mortality %</c:v>
                </c:pt>
              </c:strCache>
            </c:strRef>
          </c:tx>
          <c:spPr>
            <a:gradFill rotWithShape="1">
              <a:gsLst>
                <a:gs pos="0">
                  <a:schemeClr val="accent3">
                    <a:lumMod val="110000"/>
                    <a:satMod val="105000"/>
                    <a:tint val="67000"/>
                  </a:schemeClr>
                </a:gs>
                <a:gs pos="50000">
                  <a:schemeClr val="accent3">
                    <a:lumMod val="105000"/>
                    <a:satMod val="103000"/>
                    <a:tint val="73000"/>
                  </a:schemeClr>
                </a:gs>
                <a:gs pos="100000">
                  <a:schemeClr val="accent3">
                    <a:lumMod val="105000"/>
                    <a:satMod val="109000"/>
                    <a:tint val="81000"/>
                  </a:schemeClr>
                </a:gs>
              </a:gsLst>
              <a:lin ang="5400000" scaled="0"/>
            </a:gradFill>
            <a:ln w="9525" cap="flat" cmpd="sng" algn="ctr">
              <a:solidFill>
                <a:schemeClr val="accent3">
                  <a:shade val="95000"/>
                </a:schemeClr>
              </a:solidFill>
              <a:round/>
            </a:ln>
            <a:effectLst/>
          </c:spPr>
          <c:invertIfNegative val="0"/>
          <c:cat>
            <c:strRef>
              <c:f>Sheet1!$A$2:$A$11</c:f>
              <c:strCache>
                <c:ptCount val="10"/>
                <c:pt idx="0">
                  <c:v>Sloan (2022) – Severe Sepsis</c:v>
                </c:pt>
                <c:pt idx="1">
                  <c:v>Sloan (2022) – Septic Shock</c:v>
                </c:pt>
                <c:pt idx="2">
                  <c:v>Townsend (2022) – Medicare </c:v>
                </c:pt>
                <c:pt idx="3">
                  <c:v>Tuttle (2022) - ICU team </c:v>
                </c:pt>
                <c:pt idx="4">
                  <c:v>Troung (2019) - Septic shock (Fluid compliance only)</c:v>
                </c:pt>
                <c:pt idx="5">
                  <c:v>Boccio (2019) - Septic shock (Fluid compliance only)</c:v>
                </c:pt>
                <c:pt idx="6">
                  <c:v>Lawrence (2024)- Septic shock</c:v>
                </c:pt>
                <c:pt idx="7">
                  <c:v>Green (2025) - ICU acquired sepsis (3 hour bundle)</c:v>
                </c:pt>
                <c:pt idx="8">
                  <c:v>Green ( 2025) - ICU acquired sepsis (6 hour bundle)</c:v>
                </c:pt>
                <c:pt idx="9">
                  <c:v>Green (2025) - ICU acquired sepsis (total compliance)</c:v>
                </c:pt>
              </c:strCache>
            </c:strRef>
          </c:cat>
          <c:val>
            <c:numRef>
              <c:f>Sheet1!$D$2:$D$11</c:f>
              <c:numCache>
                <c:formatCode>0.00</c:formatCode>
                <c:ptCount val="10"/>
                <c:pt idx="0">
                  <c:v>8.8000000000000007</c:v>
                </c:pt>
                <c:pt idx="1">
                  <c:v>25.71</c:v>
                </c:pt>
                <c:pt idx="2" formatCode="0.0">
                  <c:v>17</c:v>
                </c:pt>
                <c:pt idx="3">
                  <c:v>24</c:v>
                </c:pt>
                <c:pt idx="4" formatCode="0.0">
                  <c:v>38</c:v>
                </c:pt>
                <c:pt idx="5" formatCode="General">
                  <c:v>27.63</c:v>
                </c:pt>
                <c:pt idx="6" formatCode="0.0">
                  <c:v>25</c:v>
                </c:pt>
                <c:pt idx="7" formatCode="0.0">
                  <c:v>33</c:v>
                </c:pt>
                <c:pt idx="8" formatCode="0.0">
                  <c:v>27</c:v>
                </c:pt>
                <c:pt idx="9">
                  <c:v>28</c:v>
                </c:pt>
              </c:numCache>
            </c:numRef>
          </c:val>
          <c:extLst>
            <c:ext xmlns:c16="http://schemas.microsoft.com/office/drawing/2014/chart" uri="{C3380CC4-5D6E-409C-BE32-E72D297353CC}">
              <c16:uniqueId val="{00000002-2142-5F4A-B9E3-077902EFD4CF}"/>
            </c:ext>
          </c:extLst>
        </c:ser>
        <c:ser>
          <c:idx val="3"/>
          <c:order val="3"/>
          <c:tx>
            <c:strRef>
              <c:f>Sheet1!$E$1</c:f>
              <c:strCache>
                <c:ptCount val="1"/>
                <c:pt idx="0">
                  <c:v>Noncompliant Mortality %</c:v>
                </c:pt>
              </c:strCache>
            </c:strRef>
          </c:tx>
          <c:spPr>
            <a:gradFill rotWithShape="1">
              <a:gsLst>
                <a:gs pos="0">
                  <a:schemeClr val="accent4">
                    <a:lumMod val="110000"/>
                    <a:satMod val="105000"/>
                    <a:tint val="67000"/>
                  </a:schemeClr>
                </a:gs>
                <a:gs pos="50000">
                  <a:schemeClr val="accent4">
                    <a:lumMod val="105000"/>
                    <a:satMod val="103000"/>
                    <a:tint val="73000"/>
                  </a:schemeClr>
                </a:gs>
                <a:gs pos="100000">
                  <a:schemeClr val="accent4">
                    <a:lumMod val="105000"/>
                    <a:satMod val="109000"/>
                    <a:tint val="81000"/>
                  </a:schemeClr>
                </a:gs>
              </a:gsLst>
              <a:lin ang="5400000" scaled="0"/>
            </a:gradFill>
            <a:ln w="9525" cap="flat" cmpd="sng" algn="ctr">
              <a:solidFill>
                <a:schemeClr val="accent4">
                  <a:shade val="95000"/>
                </a:schemeClr>
              </a:solidFill>
              <a:round/>
            </a:ln>
            <a:effectLst/>
          </c:spPr>
          <c:invertIfNegative val="0"/>
          <c:cat>
            <c:strRef>
              <c:f>Sheet1!$A$2:$A$11</c:f>
              <c:strCache>
                <c:ptCount val="10"/>
                <c:pt idx="0">
                  <c:v>Sloan (2022) – Severe Sepsis</c:v>
                </c:pt>
                <c:pt idx="1">
                  <c:v>Sloan (2022) – Septic Shock</c:v>
                </c:pt>
                <c:pt idx="2">
                  <c:v>Townsend (2022) – Medicare </c:v>
                </c:pt>
                <c:pt idx="3">
                  <c:v>Tuttle (2022) - ICU team </c:v>
                </c:pt>
                <c:pt idx="4">
                  <c:v>Troung (2019) - Septic shock (Fluid compliance only)</c:v>
                </c:pt>
                <c:pt idx="5">
                  <c:v>Boccio (2019) - Septic shock (Fluid compliance only)</c:v>
                </c:pt>
                <c:pt idx="6">
                  <c:v>Lawrence (2024)- Septic shock</c:v>
                </c:pt>
                <c:pt idx="7">
                  <c:v>Green (2025) - ICU acquired sepsis (3 hour bundle)</c:v>
                </c:pt>
                <c:pt idx="8">
                  <c:v>Green ( 2025) - ICU acquired sepsis (6 hour bundle)</c:v>
                </c:pt>
                <c:pt idx="9">
                  <c:v>Green (2025) - ICU acquired sepsis (total compliance)</c:v>
                </c:pt>
              </c:strCache>
            </c:strRef>
          </c:cat>
          <c:val>
            <c:numRef>
              <c:f>Sheet1!$E$2:$E$11</c:f>
              <c:numCache>
                <c:formatCode>0.00</c:formatCode>
                <c:ptCount val="10"/>
                <c:pt idx="0">
                  <c:v>9.35</c:v>
                </c:pt>
                <c:pt idx="1">
                  <c:v>42.22</c:v>
                </c:pt>
                <c:pt idx="2">
                  <c:v>22.7</c:v>
                </c:pt>
                <c:pt idx="3">
                  <c:v>24</c:v>
                </c:pt>
                <c:pt idx="4" formatCode="0.0">
                  <c:v>38</c:v>
                </c:pt>
                <c:pt idx="5">
                  <c:v>24.68</c:v>
                </c:pt>
                <c:pt idx="6">
                  <c:v>9.64</c:v>
                </c:pt>
                <c:pt idx="7" formatCode="0.0">
                  <c:v>33</c:v>
                </c:pt>
                <c:pt idx="8" formatCode="0.0">
                  <c:v>33</c:v>
                </c:pt>
                <c:pt idx="9">
                  <c:v>33</c:v>
                </c:pt>
              </c:numCache>
            </c:numRef>
          </c:val>
          <c:extLst>
            <c:ext xmlns:c16="http://schemas.microsoft.com/office/drawing/2014/chart" uri="{C3380CC4-5D6E-409C-BE32-E72D297353CC}">
              <c16:uniqueId val="{00000003-2142-5F4A-B9E3-077902EFD4CF}"/>
            </c:ext>
          </c:extLst>
        </c:ser>
        <c:dLbls>
          <c:showLegendKey val="0"/>
          <c:showVal val="0"/>
          <c:showCatName val="0"/>
          <c:showSerName val="0"/>
          <c:showPercent val="0"/>
          <c:showBubbleSize val="0"/>
        </c:dLbls>
        <c:gapWidth val="100"/>
        <c:axId val="302415328"/>
        <c:axId val="302414936"/>
      </c:barChart>
      <c:catAx>
        <c:axId val="302415328"/>
        <c:scaling>
          <c:orientation val="minMax"/>
        </c:scaling>
        <c:delete val="0"/>
        <c:axPos val="l"/>
        <c:numFmt formatCode="General" sourceLinked="1"/>
        <c:majorTickMark val="none"/>
        <c:minorTickMark val="none"/>
        <c:tickLblPos val="nextTo"/>
        <c:spPr>
          <a:noFill/>
          <a:ln w="9525" cap="flat" cmpd="sng" algn="ctr">
            <a:solidFill>
              <a:schemeClr val="dk1"/>
            </a:solidFill>
            <a:round/>
          </a:ln>
          <a:effectLst/>
        </c:spPr>
        <c:txPr>
          <a:bodyPr rot="-60000000" spcFirstLastPara="1" vertOverflow="ellipsis" vert="horz" wrap="square" anchor="ctr" anchorCtr="1"/>
          <a:lstStyle/>
          <a:p>
            <a:pPr>
              <a:defRPr sz="1000" b="0" i="0" u="none" strike="noStrike" kern="1200" baseline="0">
                <a:ln>
                  <a:noFill/>
                </a:ln>
                <a:solidFill>
                  <a:schemeClr val="tx1">
                    <a:lumMod val="50000"/>
                    <a:lumOff val="50000"/>
                  </a:schemeClr>
                </a:solidFill>
                <a:latin typeface="+mn-lt"/>
                <a:ea typeface="+mn-ea"/>
                <a:cs typeface="+mn-cs"/>
              </a:defRPr>
            </a:pPr>
            <a:endParaRPr lang="en-US"/>
          </a:p>
        </c:txPr>
        <c:crossAx val="302414936"/>
        <c:crosses val="autoZero"/>
        <c:auto val="1"/>
        <c:lblAlgn val="ctr"/>
        <c:lblOffset val="100"/>
        <c:noMultiLvlLbl val="0"/>
      </c:catAx>
      <c:valAx>
        <c:axId val="302414936"/>
        <c:scaling>
          <c:orientation val="minMax"/>
        </c:scaling>
        <c:delete val="0"/>
        <c:axPos val="b"/>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ln>
                  <a:noFill/>
                </a:ln>
                <a:solidFill>
                  <a:schemeClr val="tx1">
                    <a:lumMod val="50000"/>
                    <a:lumOff val="50000"/>
                  </a:schemeClr>
                </a:solidFill>
                <a:latin typeface="+mn-lt"/>
                <a:ea typeface="+mn-ea"/>
                <a:cs typeface="+mn-cs"/>
              </a:defRPr>
            </a:pPr>
            <a:endParaRPr lang="en-US"/>
          </a:p>
        </c:txPr>
        <c:crossAx val="3024153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ln>
                <a:noFill/>
              </a:ln>
              <a:solidFill>
                <a:schemeClr val="tx1">
                  <a:lumMod val="50000"/>
                  <a:lumOff val="50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solidFill>
        <a:schemeClr val="tx1"/>
      </a:solidFill>
      <a:round/>
    </a:ln>
    <a:effectLst/>
  </c:spPr>
  <c:txPr>
    <a:bodyPr/>
    <a:lstStyle/>
    <a:p>
      <a:pPr>
        <a:defRPr>
          <a:ln>
            <a:noFill/>
          </a:ln>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7175811023622046"/>
          <c:y val="5.2474666981189126E-2"/>
          <c:w val="0.59357522309711286"/>
          <c:h val="0.73570271917939689"/>
        </c:manualLayout>
      </c:layout>
      <c:lineChart>
        <c:grouping val="standard"/>
        <c:varyColors val="0"/>
        <c:ser>
          <c:idx val="0"/>
          <c:order val="0"/>
          <c:tx>
            <c:strRef>
              <c:f>Sheet1!$A$120</c:f>
              <c:strCache>
                <c:ptCount val="1"/>
                <c:pt idx="0">
                  <c:v>Whitfield (2019)</c:v>
                </c:pt>
              </c:strCache>
            </c:strRef>
          </c:tx>
          <c:spPr>
            <a:ln w="28575" cap="rnd">
              <a:solidFill>
                <a:schemeClr val="accent1"/>
              </a:solidFill>
              <a:round/>
            </a:ln>
            <a:effectLst/>
          </c:spPr>
          <c:marker>
            <c:symbol val="none"/>
          </c:marker>
          <c:cat>
            <c:strRef>
              <c:f>Sheet1!$B$119:$C$119</c:f>
              <c:strCache>
                <c:ptCount val="2"/>
                <c:pt idx="0">
                  <c:v>Faster antibiotics &lt;180 min</c:v>
                </c:pt>
                <c:pt idx="1">
                  <c:v>Slower Antibiotics &gt;180 min</c:v>
                </c:pt>
              </c:strCache>
            </c:strRef>
          </c:cat>
          <c:val>
            <c:numRef>
              <c:f>Sheet1!$B$120:$C$120</c:f>
              <c:numCache>
                <c:formatCode>General</c:formatCode>
                <c:ptCount val="2"/>
                <c:pt idx="0">
                  <c:v>4.88</c:v>
                </c:pt>
                <c:pt idx="1">
                  <c:v>12.75</c:v>
                </c:pt>
              </c:numCache>
            </c:numRef>
          </c:val>
          <c:smooth val="0"/>
          <c:extLst>
            <c:ext xmlns:c16="http://schemas.microsoft.com/office/drawing/2014/chart" uri="{C3380CC4-5D6E-409C-BE32-E72D297353CC}">
              <c16:uniqueId val="{00000000-FDDB-6949-8CD7-EBDE33BE9047}"/>
            </c:ext>
          </c:extLst>
        </c:ser>
        <c:ser>
          <c:idx val="1"/>
          <c:order val="1"/>
          <c:tx>
            <c:strRef>
              <c:f>Sheet1!$A$121</c:f>
              <c:strCache>
                <c:ptCount val="1"/>
                <c:pt idx="0">
                  <c:v>Majid (2019)</c:v>
                </c:pt>
              </c:strCache>
            </c:strRef>
          </c:tx>
          <c:spPr>
            <a:ln w="28575" cap="rnd">
              <a:solidFill>
                <a:schemeClr val="accent2"/>
              </a:solidFill>
              <a:round/>
            </a:ln>
            <a:effectLst/>
          </c:spPr>
          <c:marker>
            <c:symbol val="none"/>
          </c:marker>
          <c:cat>
            <c:strRef>
              <c:f>Sheet1!$B$119:$C$119</c:f>
              <c:strCache>
                <c:ptCount val="2"/>
                <c:pt idx="0">
                  <c:v>Faster antibiotics &lt;180 min</c:v>
                </c:pt>
                <c:pt idx="1">
                  <c:v>Slower Antibiotics &gt;180 min</c:v>
                </c:pt>
              </c:strCache>
            </c:strRef>
          </c:cat>
          <c:val>
            <c:numRef>
              <c:f>Sheet1!$B$121:$C$121</c:f>
              <c:numCache>
                <c:formatCode>0.00</c:formatCode>
                <c:ptCount val="2"/>
                <c:pt idx="0" formatCode="#,##0.00">
                  <c:v>3.9</c:v>
                </c:pt>
                <c:pt idx="1">
                  <c:v>5.0999999999999996</c:v>
                </c:pt>
              </c:numCache>
            </c:numRef>
          </c:val>
          <c:smooth val="0"/>
          <c:extLst>
            <c:ext xmlns:c16="http://schemas.microsoft.com/office/drawing/2014/chart" uri="{C3380CC4-5D6E-409C-BE32-E72D297353CC}">
              <c16:uniqueId val="{00000001-FDDB-6949-8CD7-EBDE33BE9047}"/>
            </c:ext>
          </c:extLst>
        </c:ser>
        <c:ser>
          <c:idx val="2"/>
          <c:order val="2"/>
          <c:tx>
            <c:strRef>
              <c:f>Sheet1!$A$122</c:f>
              <c:strCache>
                <c:ptCount val="1"/>
                <c:pt idx="0">
                  <c:v>Badhdadi (2020)</c:v>
                </c:pt>
              </c:strCache>
            </c:strRef>
          </c:tx>
          <c:spPr>
            <a:ln w="28575" cap="rnd">
              <a:solidFill>
                <a:schemeClr val="accent3"/>
              </a:solidFill>
              <a:round/>
            </a:ln>
            <a:effectLst/>
          </c:spPr>
          <c:marker>
            <c:symbol val="none"/>
          </c:marker>
          <c:cat>
            <c:strRef>
              <c:f>Sheet1!$B$119:$C$119</c:f>
              <c:strCache>
                <c:ptCount val="2"/>
                <c:pt idx="0">
                  <c:v>Faster antibiotics &lt;180 min</c:v>
                </c:pt>
                <c:pt idx="1">
                  <c:v>Slower Antibiotics &gt;180 min</c:v>
                </c:pt>
              </c:strCache>
            </c:strRef>
          </c:cat>
          <c:val>
            <c:numRef>
              <c:f>Sheet1!$B$122:$C$122</c:f>
              <c:numCache>
                <c:formatCode>0.00</c:formatCode>
                <c:ptCount val="2"/>
                <c:pt idx="0" formatCode="#,##0.00">
                  <c:v>19.8</c:v>
                </c:pt>
                <c:pt idx="1">
                  <c:v>25</c:v>
                </c:pt>
              </c:numCache>
            </c:numRef>
          </c:val>
          <c:smooth val="0"/>
          <c:extLst>
            <c:ext xmlns:c16="http://schemas.microsoft.com/office/drawing/2014/chart" uri="{C3380CC4-5D6E-409C-BE32-E72D297353CC}">
              <c16:uniqueId val="{00000002-FDDB-6949-8CD7-EBDE33BE9047}"/>
            </c:ext>
          </c:extLst>
        </c:ser>
        <c:ser>
          <c:idx val="3"/>
          <c:order val="3"/>
          <c:tx>
            <c:strRef>
              <c:f>Sheet1!$A$123</c:f>
              <c:strCache>
                <c:ptCount val="1"/>
                <c:pt idx="0">
                  <c:v>Rhee (2019)</c:v>
                </c:pt>
              </c:strCache>
            </c:strRef>
          </c:tx>
          <c:spPr>
            <a:ln w="28575" cap="rnd">
              <a:solidFill>
                <a:schemeClr val="accent4"/>
              </a:solidFill>
              <a:round/>
            </a:ln>
            <a:effectLst/>
          </c:spPr>
          <c:marker>
            <c:symbol val="none"/>
          </c:marker>
          <c:cat>
            <c:strRef>
              <c:f>Sheet1!$B$119:$C$119</c:f>
              <c:strCache>
                <c:ptCount val="2"/>
                <c:pt idx="0">
                  <c:v>Faster antibiotics &lt;180 min</c:v>
                </c:pt>
                <c:pt idx="1">
                  <c:v>Slower Antibiotics &gt;180 min</c:v>
                </c:pt>
              </c:strCache>
            </c:strRef>
          </c:cat>
          <c:val>
            <c:numRef>
              <c:f>Sheet1!$B$123:$C$123</c:f>
              <c:numCache>
                <c:formatCode>0.00</c:formatCode>
                <c:ptCount val="2"/>
                <c:pt idx="0">
                  <c:v>11</c:v>
                </c:pt>
                <c:pt idx="1">
                  <c:v>18.399999999999999</c:v>
                </c:pt>
              </c:numCache>
            </c:numRef>
          </c:val>
          <c:smooth val="0"/>
          <c:extLst>
            <c:ext xmlns:c16="http://schemas.microsoft.com/office/drawing/2014/chart" uri="{C3380CC4-5D6E-409C-BE32-E72D297353CC}">
              <c16:uniqueId val="{00000003-FDDB-6949-8CD7-EBDE33BE9047}"/>
            </c:ext>
          </c:extLst>
        </c:ser>
        <c:ser>
          <c:idx val="4"/>
          <c:order val="4"/>
          <c:tx>
            <c:strRef>
              <c:f>Sheet1!$A$124</c:f>
              <c:strCache>
                <c:ptCount val="1"/>
              </c:strCache>
            </c:strRef>
          </c:tx>
          <c:spPr>
            <a:ln w="28575" cap="rnd">
              <a:solidFill>
                <a:schemeClr val="accent5"/>
              </a:solidFill>
              <a:round/>
            </a:ln>
            <a:effectLst/>
          </c:spPr>
          <c:marker>
            <c:symbol val="none"/>
          </c:marker>
          <c:cat>
            <c:strRef>
              <c:f>Sheet1!$B$119:$C$119</c:f>
              <c:strCache>
                <c:ptCount val="2"/>
                <c:pt idx="0">
                  <c:v>Faster antibiotics &lt;180 min</c:v>
                </c:pt>
                <c:pt idx="1">
                  <c:v>Slower Antibiotics &gt;180 min</c:v>
                </c:pt>
              </c:strCache>
            </c:strRef>
          </c:cat>
          <c:val>
            <c:numRef>
              <c:f>Sheet1!$B$124:$C$124</c:f>
              <c:numCache>
                <c:formatCode>General</c:formatCode>
                <c:ptCount val="2"/>
              </c:numCache>
            </c:numRef>
          </c:val>
          <c:smooth val="0"/>
          <c:extLst>
            <c:ext xmlns:c16="http://schemas.microsoft.com/office/drawing/2014/chart" uri="{C3380CC4-5D6E-409C-BE32-E72D297353CC}">
              <c16:uniqueId val="{00000004-FDDB-6949-8CD7-EBDE33BE9047}"/>
            </c:ext>
          </c:extLst>
        </c:ser>
        <c:dLbls>
          <c:showLegendKey val="0"/>
          <c:showVal val="0"/>
          <c:showCatName val="0"/>
          <c:showSerName val="0"/>
          <c:showPercent val="0"/>
          <c:showBubbleSize val="0"/>
        </c:dLbls>
        <c:smooth val="0"/>
        <c:axId val="302414544"/>
        <c:axId val="302416896"/>
      </c:lineChart>
      <c:catAx>
        <c:axId val="302414544"/>
        <c:scaling>
          <c:orientation val="minMax"/>
        </c:scaling>
        <c:delete val="0"/>
        <c:axPos val="b"/>
        <c:title>
          <c:tx>
            <c:rich>
              <a:bodyPr rot="0" spcFirstLastPara="1" vertOverflow="ellipsis" vert="horz" wrap="square" anchor="ctr" anchorCtr="1"/>
              <a:lstStyle/>
              <a:p>
                <a:pPr>
                  <a:defRPr sz="1600" b="0" i="0" u="none" strike="noStrike" kern="1200" baseline="0">
                    <a:solidFill>
                      <a:schemeClr val="dk1"/>
                    </a:solidFill>
                    <a:latin typeface="+mn-lt"/>
                    <a:ea typeface="+mn-ea"/>
                    <a:cs typeface="+mn-cs"/>
                  </a:defRPr>
                </a:pPr>
                <a:r>
                  <a:rPr lang="en-US" sz="1600" dirty="0"/>
                  <a:t>Antibiotic</a:t>
                </a:r>
                <a:r>
                  <a:rPr lang="en-US" sz="1600" baseline="0" dirty="0"/>
                  <a:t> Times</a:t>
                </a:r>
                <a:endParaRPr lang="en-US" sz="1600" dirty="0"/>
              </a:p>
            </c:rich>
          </c:tx>
          <c:overlay val="0"/>
          <c:spPr>
            <a:noFill/>
            <a:ln>
              <a:noFill/>
            </a:ln>
            <a:effectLst/>
          </c:spPr>
          <c:txPr>
            <a:bodyPr rot="0" spcFirstLastPara="1" vertOverflow="ellipsis" vert="horz" wrap="square" anchor="ctr" anchorCtr="1"/>
            <a:lstStyle/>
            <a:p>
              <a:pPr>
                <a:defRPr sz="1600" b="0" i="0" u="none" strike="noStrike" kern="1200" baseline="0">
                  <a:solidFill>
                    <a:schemeClr val="dk1"/>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dk1"/>
                </a:solidFill>
                <a:latin typeface="+mn-lt"/>
                <a:ea typeface="+mn-ea"/>
                <a:cs typeface="+mn-cs"/>
              </a:defRPr>
            </a:pPr>
            <a:endParaRPr lang="en-US"/>
          </a:p>
        </c:txPr>
        <c:crossAx val="302416896"/>
        <c:crosses val="autoZero"/>
        <c:auto val="1"/>
        <c:lblAlgn val="ctr"/>
        <c:lblOffset val="100"/>
        <c:noMultiLvlLbl val="0"/>
      </c:catAx>
      <c:valAx>
        <c:axId val="30241689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dk1"/>
                    </a:solidFill>
                    <a:latin typeface="+mn-lt"/>
                    <a:ea typeface="+mn-ea"/>
                    <a:cs typeface="+mn-cs"/>
                  </a:defRPr>
                </a:pPr>
                <a:r>
                  <a:rPr lang="en-US" dirty="0"/>
                  <a:t>Mortality Rate Change</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dk1"/>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en-US"/>
          </a:p>
        </c:txPr>
        <c:crossAx val="302414544"/>
        <c:crosses val="autoZero"/>
        <c:crossBetween val="between"/>
      </c:valAx>
      <c:spPr>
        <a:noFill/>
        <a:ln>
          <a:noFill/>
        </a:ln>
        <a:effectLst/>
      </c:spPr>
    </c:plotArea>
    <c:legend>
      <c:legendPos val="l"/>
      <c:legendEntry>
        <c:idx val="4"/>
        <c:delete val="1"/>
      </c:legendEntry>
      <c:layout>
        <c:manualLayout>
          <c:xMode val="edge"/>
          <c:yMode val="edge"/>
          <c:x val="8.3051191795501366E-3"/>
          <c:y val="0.20345198483857643"/>
          <c:w val="0.21902691904928401"/>
          <c:h val="0.59275267551904265"/>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dk1"/>
              </a:solidFill>
              <a:latin typeface="+mn-lt"/>
              <a:ea typeface="+mn-ea"/>
              <a:cs typeface="+mn-cs"/>
            </a:defRPr>
          </a:pPr>
          <a:endParaRPr lang="en-US"/>
        </a:p>
      </c:txPr>
    </c:legend>
    <c:plotVisOnly val="1"/>
    <c:dispBlanksAs val="gap"/>
    <c:showDLblsOverMax val="0"/>
  </c:chart>
  <c:spPr>
    <a:solidFill>
      <a:schemeClr val="lt1"/>
    </a:solidFill>
    <a:ln w="25400" cap="flat" cmpd="sng" algn="ctr">
      <a:solidFill>
        <a:schemeClr val="dk1"/>
      </a:solidFill>
      <a:prstDash val="solid"/>
    </a:ln>
    <a:effectLst/>
  </c:spPr>
  <c:txPr>
    <a:bodyPr/>
    <a:lstStyle/>
    <a:p>
      <a:pPr>
        <a:defRPr>
          <a:solidFill>
            <a:schemeClr val="dk1"/>
          </a:solidFill>
          <a:latin typeface="+mn-lt"/>
          <a:ea typeface="+mn-ea"/>
          <a:cs typeface="+mn-cs"/>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4">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defRPr sz="900" kern="1200">
      <a:effectLst/>
    </cs:defRPr>
  </cs:categoryAxis>
  <cs:chartArea>
    <cs:lnRef idx="0"/>
    <cs:fillRef idx="0"/>
    <cs:effectRef idx="0"/>
    <cs:fontRef idx="minor">
      <a:schemeClr val="dk1"/>
    </cs:fontRef>
    <cs: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dk1">
            <a:lumMod val="15000"/>
            <a:lumOff val="85000"/>
          </a:schemeClr>
        </a:solidFill>
        <a:round/>
      </a:ln>
    </cs:spPr>
    <cs:defRPr sz="1000" kern="1200"/>
  </cs:chartArea>
  <cs:dataLabel>
    <cs:lnRef idx="0"/>
    <cs:fillRef idx="0"/>
    <cs:effectRef idx="0"/>
    <cs:fontRef idx="minor">
      <a:schemeClr val="lt1"/>
    </cs:fontRef>
    <cs:spPr/>
    <cs:defRPr sz="10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0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
  <cs:dataPoint3D>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3D>
  <cs:dataPointLine>
    <cs:lnRef idx="0">
      <cs:styleClr val="auto"/>
    </cs:lnRef>
    <cs:fillRef idx="0"/>
    <cs:effectRef idx="0"/>
    <cs:fontRef idx="minor">
      <a:schemeClr val="dk1"/>
    </cs:fontRef>
    <cs:spPr>
      <a:ln w="28575" cap="rnd">
        <a:gradFill>
          <a:gsLst>
            <a:gs pos="0">
              <a:schemeClr val="phClr"/>
            </a:gs>
            <a:gs pos="100000">
              <a:schemeClr val="phClr">
                <a:lumMod val="84000"/>
              </a:schemeClr>
            </a:gs>
          </a:gsLst>
          <a:lin ang="5400000" scaled="1"/>
        </a:gradFill>
        <a:round/>
      </a:ln>
    </cs:spPr>
  </cs:dataPointLine>
  <cs:dataPointMarker>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900" kern="1200"/>
  </cs:dataTable>
  <cs:downBar>
    <cs:lnRef idx="0"/>
    <cs:fillRef idx="0"/>
    <cs:effectRef idx="0"/>
    <cs:fontRef idx="minor">
      <a:schemeClr val="dk1"/>
    </cs:fontRef>
    <cs:spPr>
      <a:solidFill>
        <a:schemeClr val="dk1">
          <a:lumMod val="35000"/>
          <a:lumOff val="65000"/>
        </a:schemeClr>
      </a:solidFill>
      <a:ln w="9525">
        <a:solidFill>
          <a:schemeClr val="dk1">
            <a:lumMod val="50000"/>
            <a:lumOff val="50000"/>
          </a:schemeClr>
        </a:solidFill>
      </a:ln>
    </cs:spPr>
  </cs:downBar>
  <cs:dropLine>
    <cs:lnRef idx="0"/>
    <cs:fillRef idx="0"/>
    <cs:effectRef idx="0"/>
    <cs:fontRef idx="minor">
      <a:schemeClr val="dk1"/>
    </cs:fontRef>
    <cs:spPr>
      <a:ln w="9525">
        <a:solidFill>
          <a:schemeClr val="dk1">
            <a:lumMod val="50000"/>
            <a:lumOff val="50000"/>
          </a:schemeClr>
        </a:solidFill>
        <a:round/>
      </a:ln>
    </cs:spPr>
  </cs:dropLine>
  <cs:errorBar>
    <cs:lnRef idx="0"/>
    <cs:fillRef idx="0"/>
    <cs:effectRef idx="0"/>
    <cs:fontRef idx="minor">
      <a:schemeClr val="dk1"/>
    </cs:fontRef>
    <cs:spPr>
      <a:ln w="9525">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50000"/>
            <a:lumOff val="50000"/>
          </a:schemeClr>
        </a:solidFill>
        <a:round/>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65000"/>
        <a:lumOff val="35000"/>
      </a:schemeClr>
    </cs:fontRef>
    <cs:defRPr kern="1200">
      <a:effectLst/>
    </cs:defRPr>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lumMod val="95000"/>
        </a:schemeClr>
      </a:solidFill>
      <a:ln w="9525">
        <a:solidFill>
          <a:schemeClr val="dk1">
            <a:lumMod val="15000"/>
            <a:lumOff val="85000"/>
          </a:schemeClr>
        </a:solidFill>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19">
  <cs:axisTitle>
    <cs:lnRef idx="0"/>
    <cs:fillRef idx="0"/>
    <cs:effectRef idx="0"/>
    <cs:fontRef idx="minor">
      <a:schemeClr val="tx1">
        <a:lumMod val="50000"/>
        <a:lumOff val="50000"/>
      </a:schemeClr>
    </cs:fontRef>
    <cs:defRPr sz="900"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400"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9ABA93-B9CF-D546-B324-3C0A87DFA073}" type="datetimeFigureOut">
              <a:rPr lang="en-US" smtClean="0"/>
              <a:t>3/15/26</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F46D31-0230-BF49-963A-1AF842861E9F}" type="slidenum">
              <a:rPr lang="en-US" smtClean="0"/>
              <a:t>‹#›</a:t>
            </a:fld>
            <a:endParaRPr lang="en-US" dirty="0"/>
          </a:p>
        </p:txBody>
      </p:sp>
    </p:spTree>
    <p:extLst>
      <p:ext uri="{BB962C8B-B14F-4D97-AF65-F5344CB8AC3E}">
        <p14:creationId xmlns:p14="http://schemas.microsoft.com/office/powerpoint/2010/main" val="2027412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4F46D31-0230-BF49-963A-1AF842861E9F}" type="slidenum">
              <a:rPr lang="en-US" smtClean="0"/>
              <a:t>1</a:t>
            </a:fld>
            <a:endParaRPr lang="en-US" dirty="0"/>
          </a:p>
        </p:txBody>
      </p:sp>
    </p:spTree>
    <p:extLst>
      <p:ext uri="{BB962C8B-B14F-4D97-AF65-F5344CB8AC3E}">
        <p14:creationId xmlns:p14="http://schemas.microsoft.com/office/powerpoint/2010/main" val="6645572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10226042"/>
            <a:ext cx="37307520" cy="7056120"/>
          </a:xfrm>
        </p:spPr>
        <p:txBody>
          <a:bodyPr/>
          <a:lstStyle/>
          <a:p>
            <a:r>
              <a:rPr lang="en-US"/>
              <a:t>Click to edit Master title style</a:t>
            </a:r>
          </a:p>
        </p:txBody>
      </p:sp>
      <p:sp>
        <p:nvSpPr>
          <p:cNvPr id="3" name="Subtitle 2"/>
          <p:cNvSpPr>
            <a:spLocks noGrp="1"/>
          </p:cNvSpPr>
          <p:nvPr>
            <p:ph type="subTitle" idx="1"/>
          </p:nvPr>
        </p:nvSpPr>
        <p:spPr>
          <a:xfrm>
            <a:off x="6583680" y="18653760"/>
            <a:ext cx="30723840" cy="8412480"/>
          </a:xfrm>
        </p:spPr>
        <p:txBody>
          <a:bodyPr/>
          <a:lstStyle>
            <a:lvl1pPr marL="0" indent="0" algn="ctr">
              <a:buNone/>
              <a:defRPr>
                <a:solidFill>
                  <a:schemeClr val="tx1">
                    <a:tint val="75000"/>
                  </a:schemeClr>
                </a:solidFill>
              </a:defRPr>
            </a:lvl1pPr>
            <a:lvl2pPr marL="2194560" indent="0" algn="ctr">
              <a:buNone/>
              <a:defRPr>
                <a:solidFill>
                  <a:schemeClr val="tx1">
                    <a:tint val="75000"/>
                  </a:schemeClr>
                </a:solidFill>
              </a:defRPr>
            </a:lvl2pPr>
            <a:lvl3pPr marL="4389120" indent="0" algn="ctr">
              <a:buNone/>
              <a:defRPr>
                <a:solidFill>
                  <a:schemeClr val="tx1">
                    <a:tint val="75000"/>
                  </a:schemeClr>
                </a:solidFill>
              </a:defRPr>
            </a:lvl3pPr>
            <a:lvl4pPr marL="6583680" indent="0" algn="ctr">
              <a:buNone/>
              <a:defRPr>
                <a:solidFill>
                  <a:schemeClr val="tx1">
                    <a:tint val="75000"/>
                  </a:schemeClr>
                </a:solidFill>
              </a:defRPr>
            </a:lvl4pPr>
            <a:lvl5pPr marL="8778240" indent="0" algn="ctr">
              <a:buNone/>
              <a:defRPr>
                <a:solidFill>
                  <a:schemeClr val="tx1">
                    <a:tint val="75000"/>
                  </a:schemeClr>
                </a:solidFill>
              </a:defRPr>
            </a:lvl5pPr>
            <a:lvl6pPr marL="10972800" indent="0" algn="ctr">
              <a:buNone/>
              <a:defRPr>
                <a:solidFill>
                  <a:schemeClr val="tx1">
                    <a:tint val="75000"/>
                  </a:schemeClr>
                </a:solidFill>
              </a:defRPr>
            </a:lvl6pPr>
            <a:lvl7pPr marL="13167360" indent="0" algn="ctr">
              <a:buNone/>
              <a:defRPr>
                <a:solidFill>
                  <a:schemeClr val="tx1">
                    <a:tint val="75000"/>
                  </a:schemeClr>
                </a:solidFill>
              </a:defRPr>
            </a:lvl7pPr>
            <a:lvl8pPr marL="15361920" indent="0" algn="ctr">
              <a:buNone/>
              <a:defRPr>
                <a:solidFill>
                  <a:schemeClr val="tx1">
                    <a:tint val="75000"/>
                  </a:schemeClr>
                </a:solidFill>
              </a:defRPr>
            </a:lvl8pPr>
            <a:lvl9pPr marL="1755648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FDD7564-EFFA-A944-A1A7-83D830D96081}" type="datetimeFigureOut">
              <a:rPr lang="en-US" smtClean="0"/>
              <a:t>3/15/26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62C1767-5E94-FB4E-B4C4-872BBD8B6F27}" type="slidenum">
              <a:rPr lang="en-US" smtClean="0"/>
              <a:t>‹#›</a:t>
            </a:fld>
            <a:endParaRPr lang="en-US" dirty="0"/>
          </a:p>
        </p:txBody>
      </p:sp>
    </p:spTree>
    <p:extLst>
      <p:ext uri="{BB962C8B-B14F-4D97-AF65-F5344CB8AC3E}">
        <p14:creationId xmlns:p14="http://schemas.microsoft.com/office/powerpoint/2010/main" val="1085632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DD7564-EFFA-A944-A1A7-83D830D96081}" type="datetimeFigureOut">
              <a:rPr lang="en-US" smtClean="0"/>
              <a:t>3/15/26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62C1767-5E94-FB4E-B4C4-872BBD8B6F27}" type="slidenum">
              <a:rPr lang="en-US" smtClean="0"/>
              <a:t>‹#›</a:t>
            </a:fld>
            <a:endParaRPr lang="en-US" dirty="0"/>
          </a:p>
        </p:txBody>
      </p:sp>
    </p:spTree>
    <p:extLst>
      <p:ext uri="{BB962C8B-B14F-4D97-AF65-F5344CB8AC3E}">
        <p14:creationId xmlns:p14="http://schemas.microsoft.com/office/powerpoint/2010/main" val="4051852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120" y="1318264"/>
            <a:ext cx="9875520" cy="2808732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194560" y="1318264"/>
            <a:ext cx="28895040" cy="280873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DD7564-EFFA-A944-A1A7-83D830D96081}" type="datetimeFigureOut">
              <a:rPr lang="en-US" smtClean="0"/>
              <a:t>3/15/26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62C1767-5E94-FB4E-B4C4-872BBD8B6F27}" type="slidenum">
              <a:rPr lang="en-US" smtClean="0"/>
              <a:t>‹#›</a:t>
            </a:fld>
            <a:endParaRPr lang="en-US" dirty="0"/>
          </a:p>
        </p:txBody>
      </p:sp>
    </p:spTree>
    <p:extLst>
      <p:ext uri="{BB962C8B-B14F-4D97-AF65-F5344CB8AC3E}">
        <p14:creationId xmlns:p14="http://schemas.microsoft.com/office/powerpoint/2010/main" val="1996601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DD7564-EFFA-A944-A1A7-83D830D96081}" type="datetimeFigureOut">
              <a:rPr lang="en-US" smtClean="0"/>
              <a:t>3/15/26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62C1767-5E94-FB4E-B4C4-872BBD8B6F27}" type="slidenum">
              <a:rPr lang="en-US" smtClean="0"/>
              <a:t>‹#›</a:t>
            </a:fld>
            <a:endParaRPr lang="en-US" dirty="0"/>
          </a:p>
        </p:txBody>
      </p:sp>
    </p:spTree>
    <p:extLst>
      <p:ext uri="{BB962C8B-B14F-4D97-AF65-F5344CB8AC3E}">
        <p14:creationId xmlns:p14="http://schemas.microsoft.com/office/powerpoint/2010/main" val="2441614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2" y="21153122"/>
            <a:ext cx="37307520" cy="6537960"/>
          </a:xfrm>
        </p:spPr>
        <p:txBody>
          <a:bodyPr anchor="t"/>
          <a:lstStyle>
            <a:lvl1pPr algn="l">
              <a:defRPr sz="19200" b="1" cap="all"/>
            </a:lvl1pPr>
          </a:lstStyle>
          <a:p>
            <a:r>
              <a:rPr lang="en-US"/>
              <a:t>Click to edit Master title style</a:t>
            </a:r>
          </a:p>
        </p:txBody>
      </p:sp>
      <p:sp>
        <p:nvSpPr>
          <p:cNvPr id="3" name="Text Placeholder 2"/>
          <p:cNvSpPr>
            <a:spLocks noGrp="1"/>
          </p:cNvSpPr>
          <p:nvPr>
            <p:ph type="body" idx="1"/>
          </p:nvPr>
        </p:nvSpPr>
        <p:spPr>
          <a:xfrm>
            <a:off x="3467102" y="13952225"/>
            <a:ext cx="37307520" cy="7200898"/>
          </a:xfrm>
        </p:spPr>
        <p:txBody>
          <a:bodyPr anchor="b"/>
          <a:lstStyle>
            <a:lvl1pPr marL="0" indent="0">
              <a:buNone/>
              <a:defRPr sz="9600">
                <a:solidFill>
                  <a:schemeClr val="tx1">
                    <a:tint val="75000"/>
                  </a:schemeClr>
                </a:solidFill>
              </a:defRPr>
            </a:lvl1pPr>
            <a:lvl2pPr marL="2194560" indent="0">
              <a:buNone/>
              <a:defRPr sz="8600">
                <a:solidFill>
                  <a:schemeClr val="tx1">
                    <a:tint val="75000"/>
                  </a:schemeClr>
                </a:solidFill>
              </a:defRPr>
            </a:lvl2pPr>
            <a:lvl3pPr marL="4389120" indent="0">
              <a:buNone/>
              <a:defRPr sz="7600">
                <a:solidFill>
                  <a:schemeClr val="tx1">
                    <a:tint val="75000"/>
                  </a:schemeClr>
                </a:solidFill>
              </a:defRPr>
            </a:lvl3pPr>
            <a:lvl4pPr marL="6583680" indent="0">
              <a:buNone/>
              <a:defRPr sz="6800">
                <a:solidFill>
                  <a:schemeClr val="tx1">
                    <a:tint val="75000"/>
                  </a:schemeClr>
                </a:solidFill>
              </a:defRPr>
            </a:lvl4pPr>
            <a:lvl5pPr marL="8778240" indent="0">
              <a:buNone/>
              <a:defRPr sz="6800">
                <a:solidFill>
                  <a:schemeClr val="tx1">
                    <a:tint val="75000"/>
                  </a:schemeClr>
                </a:solidFill>
              </a:defRPr>
            </a:lvl5pPr>
            <a:lvl6pPr marL="10972800" indent="0">
              <a:buNone/>
              <a:defRPr sz="6800">
                <a:solidFill>
                  <a:schemeClr val="tx1">
                    <a:tint val="75000"/>
                  </a:schemeClr>
                </a:solidFill>
              </a:defRPr>
            </a:lvl6pPr>
            <a:lvl7pPr marL="13167360" indent="0">
              <a:buNone/>
              <a:defRPr sz="6800">
                <a:solidFill>
                  <a:schemeClr val="tx1">
                    <a:tint val="75000"/>
                  </a:schemeClr>
                </a:solidFill>
              </a:defRPr>
            </a:lvl7pPr>
            <a:lvl8pPr marL="15361920" indent="0">
              <a:buNone/>
              <a:defRPr sz="6800">
                <a:solidFill>
                  <a:schemeClr val="tx1">
                    <a:tint val="75000"/>
                  </a:schemeClr>
                </a:solidFill>
              </a:defRPr>
            </a:lvl8pPr>
            <a:lvl9pPr marL="17556480" indent="0">
              <a:buNone/>
              <a:defRPr sz="6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FDD7564-EFFA-A944-A1A7-83D830D96081}" type="datetimeFigureOut">
              <a:rPr lang="en-US" smtClean="0"/>
              <a:t>3/15/26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62C1767-5E94-FB4E-B4C4-872BBD8B6F27}" type="slidenum">
              <a:rPr lang="en-US" smtClean="0"/>
              <a:t>‹#›</a:t>
            </a:fld>
            <a:endParaRPr lang="en-US" dirty="0"/>
          </a:p>
        </p:txBody>
      </p:sp>
    </p:spTree>
    <p:extLst>
      <p:ext uri="{BB962C8B-B14F-4D97-AF65-F5344CB8AC3E}">
        <p14:creationId xmlns:p14="http://schemas.microsoft.com/office/powerpoint/2010/main" val="2920120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194560" y="7680963"/>
            <a:ext cx="19385280" cy="21724622"/>
          </a:xfrm>
        </p:spPr>
        <p:txBody>
          <a:bodyPr/>
          <a:lstStyle>
            <a:lvl1pPr>
              <a:defRPr sz="13400"/>
            </a:lvl1pPr>
            <a:lvl2pPr>
              <a:defRPr sz="116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311360" y="7680963"/>
            <a:ext cx="19385280" cy="21724622"/>
          </a:xfrm>
        </p:spPr>
        <p:txBody>
          <a:bodyPr/>
          <a:lstStyle>
            <a:lvl1pPr>
              <a:defRPr sz="13400"/>
            </a:lvl1pPr>
            <a:lvl2pPr>
              <a:defRPr sz="116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FDD7564-EFFA-A944-A1A7-83D830D96081}" type="datetimeFigureOut">
              <a:rPr lang="en-US" smtClean="0"/>
              <a:t>3/15/26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62C1767-5E94-FB4E-B4C4-872BBD8B6F27}" type="slidenum">
              <a:rPr lang="en-US" smtClean="0"/>
              <a:t>‹#›</a:t>
            </a:fld>
            <a:endParaRPr lang="en-US" dirty="0"/>
          </a:p>
        </p:txBody>
      </p:sp>
    </p:spTree>
    <p:extLst>
      <p:ext uri="{BB962C8B-B14F-4D97-AF65-F5344CB8AC3E}">
        <p14:creationId xmlns:p14="http://schemas.microsoft.com/office/powerpoint/2010/main" val="1469430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4561" y="7368543"/>
            <a:ext cx="19392902" cy="3070858"/>
          </a:xfrm>
        </p:spPr>
        <p:txBody>
          <a:bodyPr anchor="b"/>
          <a:lstStyle>
            <a:lvl1pPr marL="0" indent="0">
              <a:buNone/>
              <a:defRPr sz="11600" b="1"/>
            </a:lvl1pPr>
            <a:lvl2pPr marL="2194560" indent="0">
              <a:buNone/>
              <a:defRPr sz="9600" b="1"/>
            </a:lvl2pPr>
            <a:lvl3pPr marL="4389120" indent="0">
              <a:buNone/>
              <a:defRPr sz="8600" b="1"/>
            </a:lvl3pPr>
            <a:lvl4pPr marL="6583680" indent="0">
              <a:buNone/>
              <a:defRPr sz="7600" b="1"/>
            </a:lvl4pPr>
            <a:lvl5pPr marL="8778240" indent="0">
              <a:buNone/>
              <a:defRPr sz="7600" b="1"/>
            </a:lvl5pPr>
            <a:lvl6pPr marL="10972800" indent="0">
              <a:buNone/>
              <a:defRPr sz="7600" b="1"/>
            </a:lvl6pPr>
            <a:lvl7pPr marL="13167360" indent="0">
              <a:buNone/>
              <a:defRPr sz="7600" b="1"/>
            </a:lvl7pPr>
            <a:lvl8pPr marL="15361920" indent="0">
              <a:buNone/>
              <a:defRPr sz="7600" b="1"/>
            </a:lvl8pPr>
            <a:lvl9pPr marL="17556480" indent="0">
              <a:buNone/>
              <a:defRPr sz="7600" b="1"/>
            </a:lvl9pPr>
          </a:lstStyle>
          <a:p>
            <a:pPr lvl="0"/>
            <a:r>
              <a:rPr lang="en-US"/>
              <a:t>Click to edit Master text styles</a:t>
            </a:r>
          </a:p>
        </p:txBody>
      </p:sp>
      <p:sp>
        <p:nvSpPr>
          <p:cNvPr id="4" name="Content Placeholder 3"/>
          <p:cNvSpPr>
            <a:spLocks noGrp="1"/>
          </p:cNvSpPr>
          <p:nvPr>
            <p:ph sz="half" idx="2"/>
          </p:nvPr>
        </p:nvSpPr>
        <p:spPr>
          <a:xfrm>
            <a:off x="2194561" y="10439401"/>
            <a:ext cx="19392902" cy="18966182"/>
          </a:xfrm>
        </p:spPr>
        <p:txBody>
          <a:bodyPr/>
          <a:lstStyle>
            <a:lvl1pPr>
              <a:defRPr sz="11600"/>
            </a:lvl1pPr>
            <a:lvl2pPr>
              <a:defRPr sz="9600"/>
            </a:lvl2pPr>
            <a:lvl3pPr>
              <a:defRPr sz="8600"/>
            </a:lvl3pPr>
            <a:lvl4pPr>
              <a:defRPr sz="7600"/>
            </a:lvl4pPr>
            <a:lvl5pPr>
              <a:defRPr sz="7600"/>
            </a:lvl5pPr>
            <a:lvl6pPr>
              <a:defRPr sz="7600"/>
            </a:lvl6pPr>
            <a:lvl7pPr>
              <a:defRPr sz="7600"/>
            </a:lvl7pPr>
            <a:lvl8pPr>
              <a:defRPr sz="7600"/>
            </a:lvl8pPr>
            <a:lvl9pPr>
              <a:defRPr sz="7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2" y="7368543"/>
            <a:ext cx="19400520" cy="3070858"/>
          </a:xfrm>
        </p:spPr>
        <p:txBody>
          <a:bodyPr anchor="b"/>
          <a:lstStyle>
            <a:lvl1pPr marL="0" indent="0">
              <a:buNone/>
              <a:defRPr sz="11600" b="1"/>
            </a:lvl1pPr>
            <a:lvl2pPr marL="2194560" indent="0">
              <a:buNone/>
              <a:defRPr sz="9600" b="1"/>
            </a:lvl2pPr>
            <a:lvl3pPr marL="4389120" indent="0">
              <a:buNone/>
              <a:defRPr sz="8600" b="1"/>
            </a:lvl3pPr>
            <a:lvl4pPr marL="6583680" indent="0">
              <a:buNone/>
              <a:defRPr sz="7600" b="1"/>
            </a:lvl4pPr>
            <a:lvl5pPr marL="8778240" indent="0">
              <a:buNone/>
              <a:defRPr sz="7600" b="1"/>
            </a:lvl5pPr>
            <a:lvl6pPr marL="10972800" indent="0">
              <a:buNone/>
              <a:defRPr sz="7600" b="1"/>
            </a:lvl6pPr>
            <a:lvl7pPr marL="13167360" indent="0">
              <a:buNone/>
              <a:defRPr sz="7600" b="1"/>
            </a:lvl7pPr>
            <a:lvl8pPr marL="15361920" indent="0">
              <a:buNone/>
              <a:defRPr sz="7600" b="1"/>
            </a:lvl8pPr>
            <a:lvl9pPr marL="17556480" indent="0">
              <a:buNone/>
              <a:defRPr sz="7600" b="1"/>
            </a:lvl9pPr>
          </a:lstStyle>
          <a:p>
            <a:pPr lvl="0"/>
            <a:r>
              <a:rPr lang="en-US"/>
              <a:t>Click to edit Master text styles</a:t>
            </a:r>
          </a:p>
        </p:txBody>
      </p:sp>
      <p:sp>
        <p:nvSpPr>
          <p:cNvPr id="6" name="Content Placeholder 5"/>
          <p:cNvSpPr>
            <a:spLocks noGrp="1"/>
          </p:cNvSpPr>
          <p:nvPr>
            <p:ph sz="quarter" idx="4"/>
          </p:nvPr>
        </p:nvSpPr>
        <p:spPr>
          <a:xfrm>
            <a:off x="22296122" y="10439401"/>
            <a:ext cx="19400520" cy="18966182"/>
          </a:xfrm>
        </p:spPr>
        <p:txBody>
          <a:bodyPr/>
          <a:lstStyle>
            <a:lvl1pPr>
              <a:defRPr sz="11600"/>
            </a:lvl1pPr>
            <a:lvl2pPr>
              <a:defRPr sz="9600"/>
            </a:lvl2pPr>
            <a:lvl3pPr>
              <a:defRPr sz="8600"/>
            </a:lvl3pPr>
            <a:lvl4pPr>
              <a:defRPr sz="7600"/>
            </a:lvl4pPr>
            <a:lvl5pPr>
              <a:defRPr sz="7600"/>
            </a:lvl5pPr>
            <a:lvl6pPr>
              <a:defRPr sz="7600"/>
            </a:lvl6pPr>
            <a:lvl7pPr>
              <a:defRPr sz="7600"/>
            </a:lvl7pPr>
            <a:lvl8pPr>
              <a:defRPr sz="7600"/>
            </a:lvl8pPr>
            <a:lvl9pPr>
              <a:defRPr sz="7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FDD7564-EFFA-A944-A1A7-83D830D96081}" type="datetimeFigureOut">
              <a:rPr lang="en-US" smtClean="0"/>
              <a:t>3/15/26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62C1767-5E94-FB4E-B4C4-872BBD8B6F27}" type="slidenum">
              <a:rPr lang="en-US" smtClean="0"/>
              <a:t>‹#›</a:t>
            </a:fld>
            <a:endParaRPr lang="en-US" dirty="0"/>
          </a:p>
        </p:txBody>
      </p:sp>
    </p:spTree>
    <p:extLst>
      <p:ext uri="{BB962C8B-B14F-4D97-AF65-F5344CB8AC3E}">
        <p14:creationId xmlns:p14="http://schemas.microsoft.com/office/powerpoint/2010/main" val="4266844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FDD7564-EFFA-A944-A1A7-83D830D96081}" type="datetimeFigureOut">
              <a:rPr lang="en-US" smtClean="0"/>
              <a:t>3/15/26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62C1767-5E94-FB4E-B4C4-872BBD8B6F27}" type="slidenum">
              <a:rPr lang="en-US" smtClean="0"/>
              <a:t>‹#›</a:t>
            </a:fld>
            <a:endParaRPr lang="en-US" dirty="0"/>
          </a:p>
        </p:txBody>
      </p:sp>
    </p:spTree>
    <p:extLst>
      <p:ext uri="{BB962C8B-B14F-4D97-AF65-F5344CB8AC3E}">
        <p14:creationId xmlns:p14="http://schemas.microsoft.com/office/powerpoint/2010/main" val="1086132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DD7564-EFFA-A944-A1A7-83D830D96081}" type="datetimeFigureOut">
              <a:rPr lang="en-US" smtClean="0"/>
              <a:t>3/15/26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62C1767-5E94-FB4E-B4C4-872BBD8B6F27}" type="slidenum">
              <a:rPr lang="en-US" smtClean="0"/>
              <a:t>‹#›</a:t>
            </a:fld>
            <a:endParaRPr lang="en-US" dirty="0"/>
          </a:p>
        </p:txBody>
      </p:sp>
    </p:spTree>
    <p:extLst>
      <p:ext uri="{BB962C8B-B14F-4D97-AF65-F5344CB8AC3E}">
        <p14:creationId xmlns:p14="http://schemas.microsoft.com/office/powerpoint/2010/main" val="42661144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3" y="1310640"/>
            <a:ext cx="14439902" cy="5577840"/>
          </a:xfrm>
        </p:spPr>
        <p:txBody>
          <a:bodyPr anchor="b"/>
          <a:lstStyle>
            <a:lvl1pPr algn="l">
              <a:defRPr sz="9600" b="1"/>
            </a:lvl1pPr>
          </a:lstStyle>
          <a:p>
            <a:r>
              <a:rPr lang="en-US"/>
              <a:t>Click to edit Master title style</a:t>
            </a:r>
          </a:p>
        </p:txBody>
      </p:sp>
      <p:sp>
        <p:nvSpPr>
          <p:cNvPr id="3" name="Content Placeholder 2"/>
          <p:cNvSpPr>
            <a:spLocks noGrp="1"/>
          </p:cNvSpPr>
          <p:nvPr>
            <p:ph idx="1"/>
          </p:nvPr>
        </p:nvSpPr>
        <p:spPr>
          <a:xfrm>
            <a:off x="17160240" y="1310643"/>
            <a:ext cx="24536400" cy="28094942"/>
          </a:xfrm>
        </p:spPr>
        <p:txBody>
          <a:bodyPr/>
          <a:lstStyle>
            <a:lvl1pPr>
              <a:defRPr sz="15400"/>
            </a:lvl1pPr>
            <a:lvl2pPr>
              <a:defRPr sz="13400"/>
            </a:lvl2pPr>
            <a:lvl3pPr>
              <a:defRPr sz="1160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4563" y="6888483"/>
            <a:ext cx="14439902" cy="22517102"/>
          </a:xfrm>
        </p:spPr>
        <p:txBody>
          <a:bodyPr/>
          <a:lstStyle>
            <a:lvl1pPr marL="0" indent="0">
              <a:buNone/>
              <a:defRPr sz="6800"/>
            </a:lvl1pPr>
            <a:lvl2pPr marL="2194560" indent="0">
              <a:buNone/>
              <a:defRPr sz="5800"/>
            </a:lvl2pPr>
            <a:lvl3pPr marL="4389120" indent="0">
              <a:buNone/>
              <a:defRPr sz="4800"/>
            </a:lvl3pPr>
            <a:lvl4pPr marL="6583680" indent="0">
              <a:buNone/>
              <a:defRPr sz="4400"/>
            </a:lvl4pPr>
            <a:lvl5pPr marL="8778240" indent="0">
              <a:buNone/>
              <a:defRPr sz="4400"/>
            </a:lvl5pPr>
            <a:lvl6pPr marL="10972800" indent="0">
              <a:buNone/>
              <a:defRPr sz="4400"/>
            </a:lvl6pPr>
            <a:lvl7pPr marL="13167360" indent="0">
              <a:buNone/>
              <a:defRPr sz="4400"/>
            </a:lvl7pPr>
            <a:lvl8pPr marL="15361920" indent="0">
              <a:buNone/>
              <a:defRPr sz="4400"/>
            </a:lvl8pPr>
            <a:lvl9pPr marL="17556480" indent="0">
              <a:buNone/>
              <a:defRPr sz="4400"/>
            </a:lvl9pPr>
          </a:lstStyle>
          <a:p>
            <a:pPr lvl="0"/>
            <a:r>
              <a:rPr lang="en-US"/>
              <a:t>Click to edit Master text styles</a:t>
            </a:r>
          </a:p>
        </p:txBody>
      </p:sp>
      <p:sp>
        <p:nvSpPr>
          <p:cNvPr id="5" name="Date Placeholder 4"/>
          <p:cNvSpPr>
            <a:spLocks noGrp="1"/>
          </p:cNvSpPr>
          <p:nvPr>
            <p:ph type="dt" sz="half" idx="10"/>
          </p:nvPr>
        </p:nvSpPr>
        <p:spPr/>
        <p:txBody>
          <a:bodyPr/>
          <a:lstStyle/>
          <a:p>
            <a:fld id="{DFDD7564-EFFA-A944-A1A7-83D830D96081}" type="datetimeFigureOut">
              <a:rPr lang="en-US" smtClean="0"/>
              <a:t>3/15/26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62C1767-5E94-FB4E-B4C4-872BBD8B6F27}" type="slidenum">
              <a:rPr lang="en-US" smtClean="0"/>
              <a:t>‹#›</a:t>
            </a:fld>
            <a:endParaRPr lang="en-US" dirty="0"/>
          </a:p>
        </p:txBody>
      </p:sp>
    </p:spTree>
    <p:extLst>
      <p:ext uri="{BB962C8B-B14F-4D97-AF65-F5344CB8AC3E}">
        <p14:creationId xmlns:p14="http://schemas.microsoft.com/office/powerpoint/2010/main" val="27665078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2" y="23042881"/>
            <a:ext cx="26334720" cy="2720342"/>
          </a:xfrm>
        </p:spPr>
        <p:txBody>
          <a:bodyPr anchor="b"/>
          <a:lstStyle>
            <a:lvl1pPr algn="l">
              <a:defRPr sz="9600" b="1"/>
            </a:lvl1pPr>
          </a:lstStyle>
          <a:p>
            <a:r>
              <a:rPr lang="en-US"/>
              <a:t>Click to edit Master title style</a:t>
            </a:r>
          </a:p>
        </p:txBody>
      </p:sp>
      <p:sp>
        <p:nvSpPr>
          <p:cNvPr id="3" name="Picture Placeholder 2"/>
          <p:cNvSpPr>
            <a:spLocks noGrp="1"/>
          </p:cNvSpPr>
          <p:nvPr>
            <p:ph type="pic" idx="1"/>
          </p:nvPr>
        </p:nvSpPr>
        <p:spPr>
          <a:xfrm>
            <a:off x="8602982" y="2941320"/>
            <a:ext cx="26334720" cy="19751040"/>
          </a:xfrm>
        </p:spPr>
        <p:txBody>
          <a:bodyPr/>
          <a:lstStyle>
            <a:lvl1pPr marL="0" indent="0">
              <a:buNone/>
              <a:defRPr sz="15400"/>
            </a:lvl1pPr>
            <a:lvl2pPr marL="2194560" indent="0">
              <a:buNone/>
              <a:defRPr sz="13400"/>
            </a:lvl2pPr>
            <a:lvl3pPr marL="4389120" indent="0">
              <a:buNone/>
              <a:defRPr sz="1160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endParaRPr lang="en-US" dirty="0"/>
          </a:p>
        </p:txBody>
      </p:sp>
      <p:sp>
        <p:nvSpPr>
          <p:cNvPr id="4" name="Text Placeholder 3"/>
          <p:cNvSpPr>
            <a:spLocks noGrp="1"/>
          </p:cNvSpPr>
          <p:nvPr>
            <p:ph type="body" sz="half" idx="2"/>
          </p:nvPr>
        </p:nvSpPr>
        <p:spPr>
          <a:xfrm>
            <a:off x="8602982" y="25763223"/>
            <a:ext cx="26334720" cy="3863338"/>
          </a:xfrm>
        </p:spPr>
        <p:txBody>
          <a:bodyPr/>
          <a:lstStyle>
            <a:lvl1pPr marL="0" indent="0">
              <a:buNone/>
              <a:defRPr sz="6800"/>
            </a:lvl1pPr>
            <a:lvl2pPr marL="2194560" indent="0">
              <a:buNone/>
              <a:defRPr sz="5800"/>
            </a:lvl2pPr>
            <a:lvl3pPr marL="4389120" indent="0">
              <a:buNone/>
              <a:defRPr sz="4800"/>
            </a:lvl3pPr>
            <a:lvl4pPr marL="6583680" indent="0">
              <a:buNone/>
              <a:defRPr sz="4400"/>
            </a:lvl4pPr>
            <a:lvl5pPr marL="8778240" indent="0">
              <a:buNone/>
              <a:defRPr sz="4400"/>
            </a:lvl5pPr>
            <a:lvl6pPr marL="10972800" indent="0">
              <a:buNone/>
              <a:defRPr sz="4400"/>
            </a:lvl6pPr>
            <a:lvl7pPr marL="13167360" indent="0">
              <a:buNone/>
              <a:defRPr sz="4400"/>
            </a:lvl7pPr>
            <a:lvl8pPr marL="15361920" indent="0">
              <a:buNone/>
              <a:defRPr sz="4400"/>
            </a:lvl8pPr>
            <a:lvl9pPr marL="17556480" indent="0">
              <a:buNone/>
              <a:defRPr sz="4400"/>
            </a:lvl9pPr>
          </a:lstStyle>
          <a:p>
            <a:pPr lvl="0"/>
            <a:r>
              <a:rPr lang="en-US"/>
              <a:t>Click to edit Master text styles</a:t>
            </a:r>
          </a:p>
        </p:txBody>
      </p:sp>
      <p:sp>
        <p:nvSpPr>
          <p:cNvPr id="5" name="Date Placeholder 4"/>
          <p:cNvSpPr>
            <a:spLocks noGrp="1"/>
          </p:cNvSpPr>
          <p:nvPr>
            <p:ph type="dt" sz="half" idx="10"/>
          </p:nvPr>
        </p:nvSpPr>
        <p:spPr/>
        <p:txBody>
          <a:bodyPr/>
          <a:lstStyle/>
          <a:p>
            <a:fld id="{DFDD7564-EFFA-A944-A1A7-83D830D96081}" type="datetimeFigureOut">
              <a:rPr lang="en-US" smtClean="0"/>
              <a:t>3/15/26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62C1767-5E94-FB4E-B4C4-872BBD8B6F27}" type="slidenum">
              <a:rPr lang="en-US" smtClean="0"/>
              <a:t>‹#›</a:t>
            </a:fld>
            <a:endParaRPr lang="en-US" dirty="0"/>
          </a:p>
        </p:txBody>
      </p:sp>
    </p:spTree>
    <p:extLst>
      <p:ext uri="{BB962C8B-B14F-4D97-AF65-F5344CB8AC3E}">
        <p14:creationId xmlns:p14="http://schemas.microsoft.com/office/powerpoint/2010/main" val="2657941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4560" y="1318262"/>
            <a:ext cx="39502080" cy="5486400"/>
          </a:xfrm>
          <a:prstGeom prst="rect">
            <a:avLst/>
          </a:prstGeom>
        </p:spPr>
        <p:txBody>
          <a:bodyPr vert="horz" lIns="438912" tIns="219456" rIns="438912" bIns="219456" rtlCol="0" anchor="ctr">
            <a:normAutofit/>
          </a:bodyPr>
          <a:lstStyle/>
          <a:p>
            <a:r>
              <a:rPr lang="en-US"/>
              <a:t>Click to edit Master title style</a:t>
            </a:r>
          </a:p>
        </p:txBody>
      </p:sp>
      <p:sp>
        <p:nvSpPr>
          <p:cNvPr id="3" name="Text Placeholder 2"/>
          <p:cNvSpPr>
            <a:spLocks noGrp="1"/>
          </p:cNvSpPr>
          <p:nvPr>
            <p:ph type="body" idx="1"/>
          </p:nvPr>
        </p:nvSpPr>
        <p:spPr>
          <a:xfrm>
            <a:off x="2194560" y="7680963"/>
            <a:ext cx="39502080" cy="21724622"/>
          </a:xfrm>
          <a:prstGeom prst="rect">
            <a:avLst/>
          </a:prstGeom>
        </p:spPr>
        <p:txBody>
          <a:bodyPr vert="horz" lIns="438912" tIns="219456" rIns="438912" bIns="21945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194560" y="30510482"/>
            <a:ext cx="10241280" cy="1752600"/>
          </a:xfrm>
          <a:prstGeom prst="rect">
            <a:avLst/>
          </a:prstGeom>
        </p:spPr>
        <p:txBody>
          <a:bodyPr vert="horz" lIns="438912" tIns="219456" rIns="438912" bIns="219456" rtlCol="0" anchor="ctr"/>
          <a:lstStyle>
            <a:lvl1pPr algn="l">
              <a:defRPr sz="5800">
                <a:solidFill>
                  <a:schemeClr val="tx1">
                    <a:tint val="75000"/>
                  </a:schemeClr>
                </a:solidFill>
              </a:defRPr>
            </a:lvl1pPr>
          </a:lstStyle>
          <a:p>
            <a:fld id="{DFDD7564-EFFA-A944-A1A7-83D830D96081}" type="datetimeFigureOut">
              <a:rPr lang="en-US" smtClean="0"/>
              <a:t>3/15/26</a:t>
            </a:fld>
            <a:endParaRPr lang="en-US" dirty="0"/>
          </a:p>
        </p:txBody>
      </p:sp>
      <p:sp>
        <p:nvSpPr>
          <p:cNvPr id="5" name="Footer Placeholder 4"/>
          <p:cNvSpPr>
            <a:spLocks noGrp="1"/>
          </p:cNvSpPr>
          <p:nvPr>
            <p:ph type="ftr" sz="quarter" idx="3"/>
          </p:nvPr>
        </p:nvSpPr>
        <p:spPr>
          <a:xfrm>
            <a:off x="14996160" y="30510482"/>
            <a:ext cx="13898880" cy="1752600"/>
          </a:xfrm>
          <a:prstGeom prst="rect">
            <a:avLst/>
          </a:prstGeom>
        </p:spPr>
        <p:txBody>
          <a:bodyPr vert="horz" lIns="438912" tIns="219456" rIns="438912" bIns="219456" rtlCol="0" anchor="ctr"/>
          <a:lstStyle>
            <a:lvl1pPr algn="ctr">
              <a:defRPr sz="58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31455360" y="30510482"/>
            <a:ext cx="10241280" cy="1752600"/>
          </a:xfrm>
          <a:prstGeom prst="rect">
            <a:avLst/>
          </a:prstGeom>
        </p:spPr>
        <p:txBody>
          <a:bodyPr vert="horz" lIns="438912" tIns="219456" rIns="438912" bIns="219456" rtlCol="0" anchor="ctr"/>
          <a:lstStyle>
            <a:lvl1pPr algn="r">
              <a:defRPr sz="5800">
                <a:solidFill>
                  <a:schemeClr val="tx1">
                    <a:tint val="75000"/>
                  </a:schemeClr>
                </a:solidFill>
              </a:defRPr>
            </a:lvl1pPr>
          </a:lstStyle>
          <a:p>
            <a:fld id="{462C1767-5E94-FB4E-B4C4-872BBD8B6F27}" type="slidenum">
              <a:rPr lang="en-US" smtClean="0"/>
              <a:t>‹#›</a:t>
            </a:fld>
            <a:endParaRPr lang="en-US" dirty="0"/>
          </a:p>
        </p:txBody>
      </p:sp>
    </p:spTree>
    <p:extLst>
      <p:ext uri="{BB962C8B-B14F-4D97-AF65-F5344CB8AC3E}">
        <p14:creationId xmlns:p14="http://schemas.microsoft.com/office/powerpoint/2010/main" val="29948466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194560" rtl="0" eaLnBrk="1" latinLnBrk="0" hangingPunct="1">
        <a:spcBef>
          <a:spcPct val="0"/>
        </a:spcBef>
        <a:buNone/>
        <a:defRPr sz="21200" kern="1200">
          <a:solidFill>
            <a:schemeClr val="tx1"/>
          </a:solidFill>
          <a:latin typeface="+mj-lt"/>
          <a:ea typeface="+mj-ea"/>
          <a:cs typeface="+mj-cs"/>
        </a:defRPr>
      </a:lvl1pPr>
    </p:titleStyle>
    <p:bodyStyle>
      <a:lvl1pPr marL="1645920" indent="-1645920" algn="l" defTabSz="2194560" rtl="0" eaLnBrk="1" latinLnBrk="0" hangingPunct="1">
        <a:spcBef>
          <a:spcPct val="20000"/>
        </a:spcBef>
        <a:buFont typeface="Arial"/>
        <a:buChar char="•"/>
        <a:defRPr sz="15400" kern="1200">
          <a:solidFill>
            <a:schemeClr val="tx1"/>
          </a:solidFill>
          <a:latin typeface="+mn-lt"/>
          <a:ea typeface="+mn-ea"/>
          <a:cs typeface="+mn-cs"/>
        </a:defRPr>
      </a:lvl1pPr>
      <a:lvl2pPr marL="3566160" indent="-1371600" algn="l" defTabSz="2194560" rtl="0" eaLnBrk="1" latinLnBrk="0" hangingPunct="1">
        <a:spcBef>
          <a:spcPct val="20000"/>
        </a:spcBef>
        <a:buFont typeface="Arial"/>
        <a:buChar char="–"/>
        <a:defRPr sz="13400" kern="1200">
          <a:solidFill>
            <a:schemeClr val="tx1"/>
          </a:solidFill>
          <a:latin typeface="+mn-lt"/>
          <a:ea typeface="+mn-ea"/>
          <a:cs typeface="+mn-cs"/>
        </a:defRPr>
      </a:lvl2pPr>
      <a:lvl3pPr marL="5486400" indent="-1097280" algn="l" defTabSz="2194560" rtl="0" eaLnBrk="1" latinLnBrk="0" hangingPunct="1">
        <a:spcBef>
          <a:spcPct val="20000"/>
        </a:spcBef>
        <a:buFont typeface="Arial"/>
        <a:buChar char="•"/>
        <a:defRPr sz="11600" kern="1200">
          <a:solidFill>
            <a:schemeClr val="tx1"/>
          </a:solidFill>
          <a:latin typeface="+mn-lt"/>
          <a:ea typeface="+mn-ea"/>
          <a:cs typeface="+mn-cs"/>
        </a:defRPr>
      </a:lvl3pPr>
      <a:lvl4pPr marL="7680960" indent="-1097280" algn="l" defTabSz="2194560" rtl="0" eaLnBrk="1" latinLnBrk="0" hangingPunct="1">
        <a:spcBef>
          <a:spcPct val="20000"/>
        </a:spcBef>
        <a:buFont typeface="Arial"/>
        <a:buChar char="–"/>
        <a:defRPr sz="9600" kern="1200">
          <a:solidFill>
            <a:schemeClr val="tx1"/>
          </a:solidFill>
          <a:latin typeface="+mn-lt"/>
          <a:ea typeface="+mn-ea"/>
          <a:cs typeface="+mn-cs"/>
        </a:defRPr>
      </a:lvl4pPr>
      <a:lvl5pPr marL="9875520" indent="-1097280" algn="l" defTabSz="2194560" rtl="0" eaLnBrk="1" latinLnBrk="0" hangingPunct="1">
        <a:spcBef>
          <a:spcPct val="20000"/>
        </a:spcBef>
        <a:buFont typeface="Arial"/>
        <a:buChar char="»"/>
        <a:defRPr sz="9600" kern="1200">
          <a:solidFill>
            <a:schemeClr val="tx1"/>
          </a:solidFill>
          <a:latin typeface="+mn-lt"/>
          <a:ea typeface="+mn-ea"/>
          <a:cs typeface="+mn-cs"/>
        </a:defRPr>
      </a:lvl5pPr>
      <a:lvl6pPr marL="12070080" indent="-1097280" algn="l" defTabSz="2194560" rtl="0" eaLnBrk="1" latinLnBrk="0" hangingPunct="1">
        <a:spcBef>
          <a:spcPct val="20000"/>
        </a:spcBef>
        <a:buFont typeface="Arial"/>
        <a:buChar char="•"/>
        <a:defRPr sz="9600" kern="1200">
          <a:solidFill>
            <a:schemeClr val="tx1"/>
          </a:solidFill>
          <a:latin typeface="+mn-lt"/>
          <a:ea typeface="+mn-ea"/>
          <a:cs typeface="+mn-cs"/>
        </a:defRPr>
      </a:lvl6pPr>
      <a:lvl7pPr marL="14264640" indent="-1097280" algn="l" defTabSz="2194560" rtl="0" eaLnBrk="1" latinLnBrk="0" hangingPunct="1">
        <a:spcBef>
          <a:spcPct val="20000"/>
        </a:spcBef>
        <a:buFont typeface="Arial"/>
        <a:buChar char="•"/>
        <a:defRPr sz="9600" kern="1200">
          <a:solidFill>
            <a:schemeClr val="tx1"/>
          </a:solidFill>
          <a:latin typeface="+mn-lt"/>
          <a:ea typeface="+mn-ea"/>
          <a:cs typeface="+mn-cs"/>
        </a:defRPr>
      </a:lvl7pPr>
      <a:lvl8pPr marL="16459200" indent="-1097280" algn="l" defTabSz="2194560" rtl="0" eaLnBrk="1" latinLnBrk="0" hangingPunct="1">
        <a:spcBef>
          <a:spcPct val="20000"/>
        </a:spcBef>
        <a:buFont typeface="Arial"/>
        <a:buChar char="•"/>
        <a:defRPr sz="9600" kern="1200">
          <a:solidFill>
            <a:schemeClr val="tx1"/>
          </a:solidFill>
          <a:latin typeface="+mn-lt"/>
          <a:ea typeface="+mn-ea"/>
          <a:cs typeface="+mn-cs"/>
        </a:defRPr>
      </a:lvl8pPr>
      <a:lvl9pPr marL="18653760" indent="-1097280" algn="l" defTabSz="2194560" rtl="0" eaLnBrk="1" latinLnBrk="0" hangingPunct="1">
        <a:spcBef>
          <a:spcPct val="20000"/>
        </a:spcBef>
        <a:buFont typeface="Arial"/>
        <a:buChar char="•"/>
        <a:defRPr sz="9600" kern="1200">
          <a:solidFill>
            <a:schemeClr val="tx1"/>
          </a:solidFill>
          <a:latin typeface="+mn-lt"/>
          <a:ea typeface="+mn-ea"/>
          <a:cs typeface="+mn-cs"/>
        </a:defRPr>
      </a:lvl9pPr>
    </p:bodyStyle>
    <p:otherStyle>
      <a:defPPr>
        <a:defRPr lang="en-US"/>
      </a:defPPr>
      <a:lvl1pPr marL="0" algn="l" defTabSz="2194560" rtl="0" eaLnBrk="1" latinLnBrk="0" hangingPunct="1">
        <a:defRPr sz="8600" kern="1200">
          <a:solidFill>
            <a:schemeClr val="tx1"/>
          </a:solidFill>
          <a:latin typeface="+mn-lt"/>
          <a:ea typeface="+mn-ea"/>
          <a:cs typeface="+mn-cs"/>
        </a:defRPr>
      </a:lvl1pPr>
      <a:lvl2pPr marL="2194560" algn="l" defTabSz="2194560" rtl="0" eaLnBrk="1" latinLnBrk="0" hangingPunct="1">
        <a:defRPr sz="8600" kern="1200">
          <a:solidFill>
            <a:schemeClr val="tx1"/>
          </a:solidFill>
          <a:latin typeface="+mn-lt"/>
          <a:ea typeface="+mn-ea"/>
          <a:cs typeface="+mn-cs"/>
        </a:defRPr>
      </a:lvl2pPr>
      <a:lvl3pPr marL="4389120" algn="l" defTabSz="2194560" rtl="0" eaLnBrk="1" latinLnBrk="0" hangingPunct="1">
        <a:defRPr sz="8600" kern="1200">
          <a:solidFill>
            <a:schemeClr val="tx1"/>
          </a:solidFill>
          <a:latin typeface="+mn-lt"/>
          <a:ea typeface="+mn-ea"/>
          <a:cs typeface="+mn-cs"/>
        </a:defRPr>
      </a:lvl3pPr>
      <a:lvl4pPr marL="6583680" algn="l" defTabSz="2194560" rtl="0" eaLnBrk="1" latinLnBrk="0" hangingPunct="1">
        <a:defRPr sz="8600" kern="1200">
          <a:solidFill>
            <a:schemeClr val="tx1"/>
          </a:solidFill>
          <a:latin typeface="+mn-lt"/>
          <a:ea typeface="+mn-ea"/>
          <a:cs typeface="+mn-cs"/>
        </a:defRPr>
      </a:lvl4pPr>
      <a:lvl5pPr marL="8778240" algn="l" defTabSz="2194560" rtl="0" eaLnBrk="1" latinLnBrk="0" hangingPunct="1">
        <a:defRPr sz="8600" kern="1200">
          <a:solidFill>
            <a:schemeClr val="tx1"/>
          </a:solidFill>
          <a:latin typeface="+mn-lt"/>
          <a:ea typeface="+mn-ea"/>
          <a:cs typeface="+mn-cs"/>
        </a:defRPr>
      </a:lvl5pPr>
      <a:lvl6pPr marL="10972800" algn="l" defTabSz="2194560" rtl="0" eaLnBrk="1" latinLnBrk="0" hangingPunct="1">
        <a:defRPr sz="8600" kern="1200">
          <a:solidFill>
            <a:schemeClr val="tx1"/>
          </a:solidFill>
          <a:latin typeface="+mn-lt"/>
          <a:ea typeface="+mn-ea"/>
          <a:cs typeface="+mn-cs"/>
        </a:defRPr>
      </a:lvl6pPr>
      <a:lvl7pPr marL="13167360" algn="l" defTabSz="2194560" rtl="0" eaLnBrk="1" latinLnBrk="0" hangingPunct="1">
        <a:defRPr sz="8600" kern="1200">
          <a:solidFill>
            <a:schemeClr val="tx1"/>
          </a:solidFill>
          <a:latin typeface="+mn-lt"/>
          <a:ea typeface="+mn-ea"/>
          <a:cs typeface="+mn-cs"/>
        </a:defRPr>
      </a:lvl7pPr>
      <a:lvl8pPr marL="15361920" algn="l" defTabSz="2194560" rtl="0" eaLnBrk="1" latinLnBrk="0" hangingPunct="1">
        <a:defRPr sz="8600" kern="1200">
          <a:solidFill>
            <a:schemeClr val="tx1"/>
          </a:solidFill>
          <a:latin typeface="+mn-lt"/>
          <a:ea typeface="+mn-ea"/>
          <a:cs typeface="+mn-cs"/>
        </a:defRPr>
      </a:lvl8pPr>
      <a:lvl9pPr marL="17556480" algn="l" defTabSz="219456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doi.org/10.1097/NCQ.0000000000000767" TargetMode="External"/><Relationship Id="rId13" Type="http://schemas.openxmlformats.org/officeDocument/2006/relationships/hyperlink" Target="https://doi.org/10.1016/j.jcrc.2019.02.006" TargetMode="External"/><Relationship Id="rId18" Type="http://schemas.openxmlformats.org/officeDocument/2006/relationships/chart" Target="../charts/chart3.xml"/><Relationship Id="rId3" Type="http://schemas.openxmlformats.org/officeDocument/2006/relationships/image" Target="../media/image1.emf"/><Relationship Id="rId7" Type="http://schemas.openxmlformats.org/officeDocument/2006/relationships/hyperlink" Target="https://doi.org/10.1186/s12879-025-11134-8" TargetMode="External"/><Relationship Id="rId12" Type="http://schemas.openxmlformats.org/officeDocument/2006/relationships/hyperlink" Target="https://doi.org/10.1016/j.chest.2021.07.2167" TargetMode="External"/><Relationship Id="rId17" Type="http://schemas.openxmlformats.org/officeDocument/2006/relationships/chart" Target="../charts/chart2.xml"/><Relationship Id="rId2" Type="http://schemas.openxmlformats.org/officeDocument/2006/relationships/notesSlide" Target="../notesSlides/notesSlide1.xml"/><Relationship Id="rId16" Type="http://schemas.openxmlformats.org/officeDocument/2006/relationships/chart" Target="../charts/chart1.xml"/><Relationship Id="rId1" Type="http://schemas.openxmlformats.org/officeDocument/2006/relationships/slideLayout" Target="../slideLayouts/slideLayout7.xml"/><Relationship Id="rId6" Type="http://schemas.openxmlformats.org/officeDocument/2006/relationships/hyperlink" Target="https://doi.org./10.1016/j.jen.2019.07.001" TargetMode="External"/><Relationship Id="rId11" Type="http://schemas.openxmlformats.org/officeDocument/2006/relationships/hyperlink" Target="https://doi.org/10.1097/JHQ.0000000000000295" TargetMode="External"/><Relationship Id="rId5" Type="http://schemas.openxmlformats.org/officeDocument/2006/relationships/hyperlink" Target="https://doi.org/10.1007/s11606-020-05653-0" TargetMode="External"/><Relationship Id="rId15" Type="http://schemas.openxmlformats.org/officeDocument/2006/relationships/hyperlink" Target="https://doi.org/10.1016/j.ajem.2019.07.002" TargetMode="External"/><Relationship Id="rId10" Type="http://schemas.openxmlformats.org/officeDocument/2006/relationships/hyperlink" Target="https://doi.org/10.1001/jamanetworkopen.2021.38596" TargetMode="External"/><Relationship Id="rId4" Type="http://schemas.openxmlformats.org/officeDocument/2006/relationships/image" Target="../media/image2.emf"/><Relationship Id="rId9" Type="http://schemas.openxmlformats.org/officeDocument/2006/relationships/hyperlink" Target="https://doi.org/10.1097/CCM.0000000000003919" TargetMode="External"/><Relationship Id="rId14" Type="http://schemas.openxmlformats.org/officeDocument/2006/relationships/hyperlink" Target="https://doi.org/10.1007/s11739-023-03265-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679451" y="800853"/>
            <a:ext cx="43891200" cy="5156879"/>
          </a:xfrm>
          <a:prstGeom prst="rect">
            <a:avLst/>
          </a:prstGeom>
        </p:spPr>
      </p:pic>
      <p:pic>
        <p:nvPicPr>
          <p:cNvPr id="5" name="Picture 4"/>
          <p:cNvPicPr>
            <a:picLocks noChangeAspect="1"/>
          </p:cNvPicPr>
          <p:nvPr/>
        </p:nvPicPr>
        <p:blipFill>
          <a:blip r:embed="rId4"/>
          <a:stretch>
            <a:fillRect/>
          </a:stretch>
        </p:blipFill>
        <p:spPr>
          <a:xfrm>
            <a:off x="37773872" y="1570984"/>
            <a:ext cx="4813300" cy="1968500"/>
          </a:xfrm>
          <a:prstGeom prst="rect">
            <a:avLst/>
          </a:prstGeom>
        </p:spPr>
      </p:pic>
      <p:sp>
        <p:nvSpPr>
          <p:cNvPr id="9" name="object 2"/>
          <p:cNvSpPr txBox="1">
            <a:spLocks/>
          </p:cNvSpPr>
          <p:nvPr/>
        </p:nvSpPr>
        <p:spPr>
          <a:xfrm>
            <a:off x="1377951" y="860716"/>
            <a:ext cx="33796584" cy="2422870"/>
          </a:xfrm>
          <a:prstGeom prst="rect">
            <a:avLst/>
          </a:prstGeom>
        </p:spPr>
        <p:txBody>
          <a:bodyPr vert="horz" wrap="square" lIns="0" tIns="0" rIns="0" bIns="0" rtlCol="0" anchor="b" anchorCtr="0">
            <a:noAutofit/>
          </a:bodyPr>
          <a:lstStyle>
            <a:lvl1pPr>
              <a:defRPr sz="5000" b="1" i="0">
                <a:solidFill>
                  <a:schemeClr val="bg1"/>
                </a:solidFill>
                <a:latin typeface="Arial"/>
                <a:ea typeface="+mj-ea"/>
                <a:cs typeface="Arial"/>
              </a:defRPr>
            </a:lvl1pPr>
          </a:lstStyle>
          <a:p>
            <a:pPr defTabSz="1828800">
              <a:lnSpc>
                <a:spcPts val="9000"/>
              </a:lnSpc>
              <a:defRPr/>
            </a:pPr>
            <a:r>
              <a:rPr lang="en-US" sz="9600" dirty="0"/>
              <a:t>Do</a:t>
            </a:r>
            <a:r>
              <a:rPr lang="en-US" sz="9000" dirty="0"/>
              <a:t>es Compliance with SEP-1 Improve Patient Outcomes? </a:t>
            </a:r>
          </a:p>
          <a:p>
            <a:pPr defTabSz="1828800">
              <a:lnSpc>
                <a:spcPts val="9000"/>
              </a:lnSpc>
              <a:defRPr/>
            </a:pPr>
            <a:r>
              <a:rPr lang="en-US" sz="9000" dirty="0"/>
              <a:t>An Integrative Literature Review</a:t>
            </a:r>
          </a:p>
        </p:txBody>
      </p:sp>
      <p:sp>
        <p:nvSpPr>
          <p:cNvPr id="10" name="object 3"/>
          <p:cNvSpPr txBox="1"/>
          <p:nvPr/>
        </p:nvSpPr>
        <p:spPr>
          <a:xfrm>
            <a:off x="1377950" y="3556624"/>
            <a:ext cx="32918400" cy="1533137"/>
          </a:xfrm>
          <a:prstGeom prst="rect">
            <a:avLst/>
          </a:prstGeom>
        </p:spPr>
        <p:txBody>
          <a:bodyPr vert="horz" wrap="square" lIns="0" tIns="0" rIns="0" bIns="0" rtlCol="0">
            <a:noAutofit/>
          </a:bodyPr>
          <a:lstStyle/>
          <a:p>
            <a:r>
              <a:rPr lang="en-US" sz="3600" dirty="0">
                <a:solidFill>
                  <a:schemeClr val="bg1"/>
                </a:solidFill>
              </a:rPr>
              <a:t>Sudie Johnston RN, BSN, NE-BC, Ramona Whichello, DNP, RN, NEA-BC, Amy Putnam DNP, RN, CNE </a:t>
            </a:r>
          </a:p>
          <a:p>
            <a:r>
              <a:rPr lang="en-US" sz="3600" dirty="0">
                <a:solidFill>
                  <a:schemeClr val="bg1"/>
                </a:solidFill>
              </a:rPr>
              <a:t>Western Carolina University, MS(N) Program</a:t>
            </a:r>
          </a:p>
          <a:p>
            <a:pPr>
              <a:lnSpc>
                <a:spcPts val="6024"/>
              </a:lnSpc>
            </a:pPr>
            <a:endParaRPr sz="3600" dirty="0">
              <a:latin typeface="Arial"/>
              <a:cs typeface="Arial"/>
            </a:endParaRPr>
          </a:p>
        </p:txBody>
      </p:sp>
      <p:sp>
        <p:nvSpPr>
          <p:cNvPr id="13" name="object 4"/>
          <p:cNvSpPr txBox="1"/>
          <p:nvPr/>
        </p:nvSpPr>
        <p:spPr>
          <a:xfrm>
            <a:off x="744981" y="6017595"/>
            <a:ext cx="10551669" cy="25547493"/>
          </a:xfrm>
          <a:prstGeom prst="rect">
            <a:avLst/>
          </a:prstGeom>
        </p:spPr>
        <p:txBody>
          <a:bodyPr vert="horz" wrap="square" lIns="0" tIns="0" rIns="0" bIns="0" rtlCol="0" anchor="t" anchorCtr="0">
            <a:noAutofit/>
          </a:bodyPr>
          <a:lstStyle>
            <a:defPPr>
              <a:defRPr lang="en-US"/>
            </a:defPPr>
            <a:lvl1pPr marL="0" algn="l" defTabSz="498988" rtl="0" eaLnBrk="1" latinLnBrk="0" hangingPunct="1">
              <a:defRPr sz="2000" kern="1200">
                <a:solidFill>
                  <a:schemeClr val="tx1"/>
                </a:solidFill>
                <a:latin typeface="+mn-lt"/>
                <a:ea typeface="+mn-ea"/>
                <a:cs typeface="+mn-cs"/>
              </a:defRPr>
            </a:lvl1pPr>
            <a:lvl2pPr marL="498988" algn="l" defTabSz="498988" rtl="0" eaLnBrk="1" latinLnBrk="0" hangingPunct="1">
              <a:defRPr sz="2000" kern="1200">
                <a:solidFill>
                  <a:schemeClr val="tx1"/>
                </a:solidFill>
                <a:latin typeface="+mn-lt"/>
                <a:ea typeface="+mn-ea"/>
                <a:cs typeface="+mn-cs"/>
              </a:defRPr>
            </a:lvl2pPr>
            <a:lvl3pPr marL="997976" algn="l" defTabSz="498988" rtl="0" eaLnBrk="1" latinLnBrk="0" hangingPunct="1">
              <a:defRPr sz="2000" kern="1200">
                <a:solidFill>
                  <a:schemeClr val="tx1"/>
                </a:solidFill>
                <a:latin typeface="+mn-lt"/>
                <a:ea typeface="+mn-ea"/>
                <a:cs typeface="+mn-cs"/>
              </a:defRPr>
            </a:lvl3pPr>
            <a:lvl4pPr marL="1496964" algn="l" defTabSz="498988" rtl="0" eaLnBrk="1" latinLnBrk="0" hangingPunct="1">
              <a:defRPr sz="2000" kern="1200">
                <a:solidFill>
                  <a:schemeClr val="tx1"/>
                </a:solidFill>
                <a:latin typeface="+mn-lt"/>
                <a:ea typeface="+mn-ea"/>
                <a:cs typeface="+mn-cs"/>
              </a:defRPr>
            </a:lvl4pPr>
            <a:lvl5pPr marL="1995952" algn="l" defTabSz="498988" rtl="0" eaLnBrk="1" latinLnBrk="0" hangingPunct="1">
              <a:defRPr sz="2000" kern="1200">
                <a:solidFill>
                  <a:schemeClr val="tx1"/>
                </a:solidFill>
                <a:latin typeface="+mn-lt"/>
                <a:ea typeface="+mn-ea"/>
                <a:cs typeface="+mn-cs"/>
              </a:defRPr>
            </a:lvl5pPr>
            <a:lvl6pPr marL="2494940" algn="l" defTabSz="498988" rtl="0" eaLnBrk="1" latinLnBrk="0" hangingPunct="1">
              <a:defRPr sz="2000" kern="1200">
                <a:solidFill>
                  <a:schemeClr val="tx1"/>
                </a:solidFill>
                <a:latin typeface="+mn-lt"/>
                <a:ea typeface="+mn-ea"/>
                <a:cs typeface="+mn-cs"/>
              </a:defRPr>
            </a:lvl6pPr>
            <a:lvl7pPr marL="2993928" algn="l" defTabSz="498988" rtl="0" eaLnBrk="1" latinLnBrk="0" hangingPunct="1">
              <a:defRPr sz="2000" kern="1200">
                <a:solidFill>
                  <a:schemeClr val="tx1"/>
                </a:solidFill>
                <a:latin typeface="+mn-lt"/>
                <a:ea typeface="+mn-ea"/>
                <a:cs typeface="+mn-cs"/>
              </a:defRPr>
            </a:lvl7pPr>
            <a:lvl8pPr marL="3492917" algn="l" defTabSz="498988" rtl="0" eaLnBrk="1" latinLnBrk="0" hangingPunct="1">
              <a:defRPr sz="2000" kern="1200">
                <a:solidFill>
                  <a:schemeClr val="tx1"/>
                </a:solidFill>
                <a:latin typeface="+mn-lt"/>
                <a:ea typeface="+mn-ea"/>
                <a:cs typeface="+mn-cs"/>
              </a:defRPr>
            </a:lvl8pPr>
            <a:lvl9pPr marL="3991905" algn="l" defTabSz="498988" rtl="0" eaLnBrk="1" latinLnBrk="0" hangingPunct="1">
              <a:defRPr sz="2000" kern="1200">
                <a:solidFill>
                  <a:schemeClr val="tx1"/>
                </a:solidFill>
                <a:latin typeface="+mn-lt"/>
                <a:ea typeface="+mn-ea"/>
                <a:cs typeface="+mn-cs"/>
              </a:defRPr>
            </a:lvl9pPr>
          </a:lstStyle>
          <a:p>
            <a:r>
              <a:rPr lang="en-US" sz="4000" b="1" dirty="0"/>
              <a:t>ABSTRACT</a:t>
            </a:r>
            <a:endParaRPr lang="en-US" sz="4000" dirty="0"/>
          </a:p>
          <a:p>
            <a:r>
              <a:rPr lang="en-US" sz="4000" b="1" dirty="0"/>
              <a:t>Background:</a:t>
            </a:r>
            <a:r>
              <a:rPr lang="en-US" sz="4000" dirty="0"/>
              <a:t> SEP‑1 was designed to standardize early sepsis care, but its effectiveness remains inconsistent across healthcare settings.</a:t>
            </a:r>
          </a:p>
          <a:p>
            <a:endParaRPr lang="en-US" sz="4000" dirty="0"/>
          </a:p>
          <a:p>
            <a:r>
              <a:rPr lang="en-US" sz="4000" b="1" dirty="0"/>
              <a:t>Purpose:</a:t>
            </a:r>
            <a:r>
              <a:rPr lang="en-US" sz="4000" dirty="0"/>
              <a:t> Examine whether SEP‑1 compliance improved clinical outcomes and healthcare utilization in hospitalized adults with sepsis or septic shock.</a:t>
            </a:r>
          </a:p>
          <a:p>
            <a:endParaRPr lang="en-US" sz="4000" dirty="0"/>
          </a:p>
          <a:p>
            <a:r>
              <a:rPr lang="en-US" sz="4000" b="1" dirty="0"/>
              <a:t>Methods:</a:t>
            </a:r>
            <a:r>
              <a:rPr lang="en-US" sz="4000" dirty="0"/>
              <a:t> Twenty‑three studies were synthesized, including observational cohorts, retrospective analyses, and quality‑improvement evaluations.</a:t>
            </a:r>
          </a:p>
          <a:p>
            <a:endParaRPr lang="en-US" sz="4000" dirty="0"/>
          </a:p>
          <a:p>
            <a:r>
              <a:rPr lang="en-US" sz="4000" b="1" dirty="0"/>
              <a:t>Key Findings:</a:t>
            </a:r>
            <a:r>
              <a:rPr lang="en-US" sz="4000" dirty="0"/>
              <a:t> SEP-1 compliance shows benefit mainly in high-severity sepsis and when paired with timely antibiotics; limited benefit is seen in lower-severity or complex cases. Quality improvement programs enhance processes and sometimes outcomes.</a:t>
            </a:r>
          </a:p>
          <a:p>
            <a:endParaRPr lang="en-US" sz="4000" dirty="0"/>
          </a:p>
          <a:p>
            <a:r>
              <a:rPr lang="en-US" sz="4000" b="1" dirty="0"/>
              <a:t>Conclusion:</a:t>
            </a:r>
            <a:r>
              <a:rPr lang="en-US" sz="4000" dirty="0"/>
              <a:t> Impact of SEP‑1 is context‑dependent. A patient-centered approach may better align the measure with clinical benefit.</a:t>
            </a:r>
          </a:p>
          <a:p>
            <a:endParaRPr lang="en-US" sz="4000" dirty="0"/>
          </a:p>
          <a:p>
            <a:r>
              <a:rPr lang="en-US" sz="4000" b="1" spc="22" dirty="0">
                <a:solidFill>
                  <a:srgbClr val="231F20"/>
                </a:solidFill>
                <a:cs typeface="Arial"/>
              </a:rPr>
              <a:t>INTRODUCTION</a:t>
            </a:r>
          </a:p>
          <a:p>
            <a:r>
              <a:rPr lang="en-US" sz="4000" dirty="0"/>
              <a:t>Sepsis is a major cause of preventable mortality, and early recognition and treatment are essential. The SEP‑1 bundle was developed to improve sepsis care, however, its effectiveness remains uncertain. Understanding when SEP‑1 compliance improves outcomes can guide more targeted and efficient sepsis management.</a:t>
            </a:r>
          </a:p>
          <a:p>
            <a:endParaRPr lang="en-US" sz="4000" dirty="0"/>
          </a:p>
          <a:p>
            <a:r>
              <a:rPr lang="en-US" sz="4000" b="1" dirty="0"/>
              <a:t>GOALS/OBJECTIVES</a:t>
            </a:r>
            <a:endParaRPr lang="en-US" sz="4000" dirty="0"/>
          </a:p>
          <a:p>
            <a:r>
              <a:rPr lang="en-US" sz="4000" dirty="0"/>
              <a:t>Evaluate whether SEP‑1 compliance improves outcomes for hospitalized patients with sepsis or septic shock.</a:t>
            </a:r>
          </a:p>
          <a:p>
            <a:pPr marL="571500" indent="-571500">
              <a:buFont typeface="Arial" panose="020B0604020202020204" pitchFamily="34" charset="0"/>
              <a:buChar char="•"/>
            </a:pPr>
            <a:r>
              <a:rPr lang="en-US" sz="4000" dirty="0"/>
              <a:t> Synthesize evidence on mortality, readmissions, and length of stay.</a:t>
            </a:r>
          </a:p>
          <a:p>
            <a:pPr marL="571500" indent="-571500">
              <a:buFont typeface="Arial" panose="020B0604020202020204" pitchFamily="34" charset="0"/>
              <a:buChar char="•"/>
            </a:pPr>
            <a:r>
              <a:rPr lang="en-US" sz="4000" dirty="0"/>
              <a:t>Examine broader impact on healthcare utilization and costs.</a:t>
            </a:r>
          </a:p>
          <a:p>
            <a:pPr marR="11088">
              <a:lnSpc>
                <a:spcPts val="4000"/>
              </a:lnSpc>
              <a:spcAft>
                <a:spcPts val="1200"/>
              </a:spcAft>
            </a:pPr>
            <a:endParaRPr lang="en-US" sz="4000" b="1" spc="22" dirty="0">
              <a:solidFill>
                <a:srgbClr val="231F20"/>
              </a:solidFill>
              <a:latin typeface="Arial"/>
              <a:cs typeface="Arial"/>
            </a:endParaRPr>
          </a:p>
        </p:txBody>
      </p:sp>
      <p:sp>
        <p:nvSpPr>
          <p:cNvPr id="14" name="object 140"/>
          <p:cNvSpPr/>
          <p:nvPr/>
        </p:nvSpPr>
        <p:spPr>
          <a:xfrm>
            <a:off x="11309348" y="6161710"/>
            <a:ext cx="0" cy="25379740"/>
          </a:xfrm>
          <a:custGeom>
            <a:avLst/>
            <a:gdLst/>
            <a:ahLst/>
            <a:cxnLst/>
            <a:rect l="l" t="t" r="r" b="b"/>
            <a:pathLst>
              <a:path h="11627485">
                <a:moveTo>
                  <a:pt x="0" y="0"/>
                </a:moveTo>
                <a:lnTo>
                  <a:pt x="0" y="11626894"/>
                </a:lnTo>
              </a:path>
            </a:pathLst>
          </a:custGeom>
          <a:ln w="5817">
            <a:solidFill>
              <a:srgbClr val="231F20"/>
            </a:solidFill>
          </a:ln>
        </p:spPr>
        <p:txBody>
          <a:bodyPr wrap="square" lIns="0" tIns="0" rIns="0" bIns="0" rtlCol="0"/>
          <a:lstStyle/>
          <a:p>
            <a:endParaRPr dirty="0"/>
          </a:p>
        </p:txBody>
      </p:sp>
      <p:sp>
        <p:nvSpPr>
          <p:cNvPr id="15" name="object 141"/>
          <p:cNvSpPr/>
          <p:nvPr/>
        </p:nvSpPr>
        <p:spPr>
          <a:xfrm>
            <a:off x="21939250" y="6161710"/>
            <a:ext cx="0" cy="25379740"/>
          </a:xfrm>
          <a:custGeom>
            <a:avLst/>
            <a:gdLst/>
            <a:ahLst/>
            <a:cxnLst/>
            <a:rect l="l" t="t" r="r" b="b"/>
            <a:pathLst>
              <a:path h="11627485">
                <a:moveTo>
                  <a:pt x="0" y="0"/>
                </a:moveTo>
                <a:lnTo>
                  <a:pt x="0" y="11626894"/>
                </a:lnTo>
              </a:path>
            </a:pathLst>
          </a:custGeom>
          <a:ln w="5817">
            <a:solidFill>
              <a:srgbClr val="231F20"/>
            </a:solidFill>
          </a:ln>
        </p:spPr>
        <p:txBody>
          <a:bodyPr wrap="square" lIns="0" tIns="0" rIns="0" bIns="0" rtlCol="0"/>
          <a:lstStyle/>
          <a:p>
            <a:endParaRPr dirty="0"/>
          </a:p>
        </p:txBody>
      </p:sp>
      <p:sp>
        <p:nvSpPr>
          <p:cNvPr id="16" name="object 142"/>
          <p:cNvSpPr/>
          <p:nvPr/>
        </p:nvSpPr>
        <p:spPr>
          <a:xfrm>
            <a:off x="32581850" y="6161710"/>
            <a:ext cx="0" cy="25379740"/>
          </a:xfrm>
          <a:custGeom>
            <a:avLst/>
            <a:gdLst/>
            <a:ahLst/>
            <a:cxnLst/>
            <a:rect l="l" t="t" r="r" b="b"/>
            <a:pathLst>
              <a:path h="11627485">
                <a:moveTo>
                  <a:pt x="0" y="0"/>
                </a:moveTo>
                <a:lnTo>
                  <a:pt x="0" y="11626894"/>
                </a:lnTo>
              </a:path>
            </a:pathLst>
          </a:custGeom>
          <a:ln w="5817">
            <a:solidFill>
              <a:srgbClr val="231F20"/>
            </a:solidFill>
          </a:ln>
        </p:spPr>
        <p:txBody>
          <a:bodyPr wrap="square" lIns="0" tIns="0" rIns="0" bIns="0" rtlCol="0"/>
          <a:lstStyle/>
          <a:p>
            <a:endParaRPr dirty="0"/>
          </a:p>
        </p:txBody>
      </p:sp>
      <p:sp>
        <p:nvSpPr>
          <p:cNvPr id="21" name="object 4"/>
          <p:cNvSpPr txBox="1"/>
          <p:nvPr/>
        </p:nvSpPr>
        <p:spPr>
          <a:xfrm>
            <a:off x="11812960" y="6017596"/>
            <a:ext cx="9270462" cy="14803905"/>
          </a:xfrm>
          <a:prstGeom prst="rect">
            <a:avLst/>
          </a:prstGeom>
        </p:spPr>
        <p:txBody>
          <a:bodyPr vert="horz" wrap="square" lIns="0" tIns="0" rIns="0" bIns="0" rtlCol="0" anchor="t" anchorCtr="0">
            <a:noAutofit/>
          </a:bodyPr>
          <a:lstStyle>
            <a:defPPr>
              <a:defRPr lang="en-US"/>
            </a:defPPr>
            <a:lvl1pPr marL="0" algn="l" defTabSz="498988" rtl="0" eaLnBrk="1" latinLnBrk="0" hangingPunct="1">
              <a:defRPr sz="2000" kern="1200">
                <a:solidFill>
                  <a:schemeClr val="tx1"/>
                </a:solidFill>
                <a:latin typeface="+mn-lt"/>
                <a:ea typeface="+mn-ea"/>
                <a:cs typeface="+mn-cs"/>
              </a:defRPr>
            </a:lvl1pPr>
            <a:lvl2pPr marL="498988" algn="l" defTabSz="498988" rtl="0" eaLnBrk="1" latinLnBrk="0" hangingPunct="1">
              <a:defRPr sz="2000" kern="1200">
                <a:solidFill>
                  <a:schemeClr val="tx1"/>
                </a:solidFill>
                <a:latin typeface="+mn-lt"/>
                <a:ea typeface="+mn-ea"/>
                <a:cs typeface="+mn-cs"/>
              </a:defRPr>
            </a:lvl2pPr>
            <a:lvl3pPr marL="997976" algn="l" defTabSz="498988" rtl="0" eaLnBrk="1" latinLnBrk="0" hangingPunct="1">
              <a:defRPr sz="2000" kern="1200">
                <a:solidFill>
                  <a:schemeClr val="tx1"/>
                </a:solidFill>
                <a:latin typeface="+mn-lt"/>
                <a:ea typeface="+mn-ea"/>
                <a:cs typeface="+mn-cs"/>
              </a:defRPr>
            </a:lvl3pPr>
            <a:lvl4pPr marL="1496964" algn="l" defTabSz="498988" rtl="0" eaLnBrk="1" latinLnBrk="0" hangingPunct="1">
              <a:defRPr sz="2000" kern="1200">
                <a:solidFill>
                  <a:schemeClr val="tx1"/>
                </a:solidFill>
                <a:latin typeface="+mn-lt"/>
                <a:ea typeface="+mn-ea"/>
                <a:cs typeface="+mn-cs"/>
              </a:defRPr>
            </a:lvl4pPr>
            <a:lvl5pPr marL="1995952" algn="l" defTabSz="498988" rtl="0" eaLnBrk="1" latinLnBrk="0" hangingPunct="1">
              <a:defRPr sz="2000" kern="1200">
                <a:solidFill>
                  <a:schemeClr val="tx1"/>
                </a:solidFill>
                <a:latin typeface="+mn-lt"/>
                <a:ea typeface="+mn-ea"/>
                <a:cs typeface="+mn-cs"/>
              </a:defRPr>
            </a:lvl5pPr>
            <a:lvl6pPr marL="2494940" algn="l" defTabSz="498988" rtl="0" eaLnBrk="1" latinLnBrk="0" hangingPunct="1">
              <a:defRPr sz="2000" kern="1200">
                <a:solidFill>
                  <a:schemeClr val="tx1"/>
                </a:solidFill>
                <a:latin typeface="+mn-lt"/>
                <a:ea typeface="+mn-ea"/>
                <a:cs typeface="+mn-cs"/>
              </a:defRPr>
            </a:lvl6pPr>
            <a:lvl7pPr marL="2993928" algn="l" defTabSz="498988" rtl="0" eaLnBrk="1" latinLnBrk="0" hangingPunct="1">
              <a:defRPr sz="2000" kern="1200">
                <a:solidFill>
                  <a:schemeClr val="tx1"/>
                </a:solidFill>
                <a:latin typeface="+mn-lt"/>
                <a:ea typeface="+mn-ea"/>
                <a:cs typeface="+mn-cs"/>
              </a:defRPr>
            </a:lvl7pPr>
            <a:lvl8pPr marL="3492917" algn="l" defTabSz="498988" rtl="0" eaLnBrk="1" latinLnBrk="0" hangingPunct="1">
              <a:defRPr sz="2000" kern="1200">
                <a:solidFill>
                  <a:schemeClr val="tx1"/>
                </a:solidFill>
                <a:latin typeface="+mn-lt"/>
                <a:ea typeface="+mn-ea"/>
                <a:cs typeface="+mn-cs"/>
              </a:defRPr>
            </a:lvl8pPr>
            <a:lvl9pPr marL="3991905" algn="l" defTabSz="498988" rtl="0" eaLnBrk="1" latinLnBrk="0" hangingPunct="1">
              <a:defRPr sz="2000" kern="1200">
                <a:solidFill>
                  <a:schemeClr val="tx1"/>
                </a:solidFill>
                <a:latin typeface="+mn-lt"/>
                <a:ea typeface="+mn-ea"/>
                <a:cs typeface="+mn-cs"/>
              </a:defRPr>
            </a:lvl9pPr>
          </a:lstStyle>
          <a:p>
            <a:r>
              <a:rPr lang="en-US" sz="4000" b="1" dirty="0"/>
              <a:t>METHODS	</a:t>
            </a:r>
            <a:endParaRPr lang="en-US" sz="4000" dirty="0"/>
          </a:p>
          <a:p>
            <a:r>
              <a:rPr lang="en-US" sz="4000" dirty="0"/>
              <a:t>A comprehensive literature search was performed using the university library’s All-in-One Health and Human Sciences search tool including the following electronic databases: Academic Search Premier, CINAHL Plus, Cochrane Library, Google Scholar, Lexi‑Comp Online, MEDLINE Complete, Public Health Database, SocINDEX, Trip Medical Database, and PubMed. Keywords and search phrases included: sepsis, severe sepsis, septic shock, SEP‑1, CMS, bundle, compliance, non‑compliance, outcomes, mortality, length of stay, readmission, and complications. </a:t>
            </a:r>
          </a:p>
          <a:p>
            <a:r>
              <a:rPr lang="en-US" sz="4000" b="1" dirty="0"/>
              <a:t>Inclusion criteria:  </a:t>
            </a:r>
            <a:r>
              <a:rPr lang="en-US" sz="4000" dirty="0"/>
              <a:t>Peer‑reviewed U.S. studies (2018–2025) involving adults and evaluating SEP‑1 compliance, and associated outcomes.</a:t>
            </a:r>
          </a:p>
          <a:p>
            <a:r>
              <a:rPr lang="en-US" sz="4000" b="1" dirty="0"/>
              <a:t>Exclusion criteria:  </a:t>
            </a:r>
            <a:r>
              <a:rPr lang="en-US" sz="4000" dirty="0"/>
              <a:t>Non‑English publications, opinion pieces, educational articles, studies without outcome data, non‑adult populations, and systematic reviews.</a:t>
            </a:r>
          </a:p>
          <a:p>
            <a:r>
              <a:rPr lang="en-US" sz="4000" dirty="0"/>
              <a:t>After screening, </a:t>
            </a:r>
            <a:r>
              <a:rPr lang="en-US" sz="4000" b="1" dirty="0"/>
              <a:t>23 studies</a:t>
            </a:r>
            <a:r>
              <a:rPr lang="en-US" sz="4000" dirty="0"/>
              <a:t> met all criteria.</a:t>
            </a:r>
          </a:p>
          <a:p>
            <a:endParaRPr lang="en-US" sz="4000" dirty="0"/>
          </a:p>
          <a:p>
            <a:r>
              <a:rPr lang="en-US" sz="4000" b="1" dirty="0"/>
              <a:t>THEMES</a:t>
            </a:r>
          </a:p>
          <a:p>
            <a:r>
              <a:rPr lang="en-US" sz="4000" dirty="0"/>
              <a:t>Used Whittemore and Knafl integrative review methodology to identify patterns and trends. Four themes were identified.</a:t>
            </a:r>
          </a:p>
          <a:p>
            <a:endParaRPr lang="en-US" sz="4000" dirty="0"/>
          </a:p>
          <a:p>
            <a:r>
              <a:rPr lang="en-US" sz="4000" b="1" dirty="0"/>
              <a:t>Themes Related to SEP-1 Compliance</a:t>
            </a:r>
          </a:p>
          <a:p>
            <a:endParaRPr lang="en-US" sz="2800" spc="22" dirty="0">
              <a:solidFill>
                <a:srgbClr val="231F20"/>
              </a:solidFill>
              <a:latin typeface="Arial"/>
              <a:cs typeface="Arial"/>
            </a:endParaRPr>
          </a:p>
        </p:txBody>
      </p:sp>
      <p:sp>
        <p:nvSpPr>
          <p:cNvPr id="26" name="object 4"/>
          <p:cNvSpPr txBox="1"/>
          <p:nvPr/>
        </p:nvSpPr>
        <p:spPr>
          <a:xfrm>
            <a:off x="11972766" y="21654656"/>
            <a:ext cx="8809051" cy="4384716"/>
          </a:xfrm>
          <a:prstGeom prst="rect">
            <a:avLst/>
          </a:prstGeom>
        </p:spPr>
        <p:txBody>
          <a:bodyPr vert="horz" wrap="square" lIns="0" tIns="0" rIns="0" bIns="0" rtlCol="0" anchor="t" anchorCtr="0">
            <a:noAutofit/>
          </a:bodyPr>
          <a:lstStyle>
            <a:defPPr>
              <a:defRPr lang="en-US"/>
            </a:defPPr>
            <a:lvl1pPr marL="0" algn="l" defTabSz="498988" rtl="0" eaLnBrk="1" latinLnBrk="0" hangingPunct="1">
              <a:defRPr sz="2000" kern="1200">
                <a:solidFill>
                  <a:schemeClr val="tx1"/>
                </a:solidFill>
                <a:latin typeface="+mn-lt"/>
                <a:ea typeface="+mn-ea"/>
                <a:cs typeface="+mn-cs"/>
              </a:defRPr>
            </a:lvl1pPr>
            <a:lvl2pPr marL="498988" algn="l" defTabSz="498988" rtl="0" eaLnBrk="1" latinLnBrk="0" hangingPunct="1">
              <a:defRPr sz="2000" kern="1200">
                <a:solidFill>
                  <a:schemeClr val="tx1"/>
                </a:solidFill>
                <a:latin typeface="+mn-lt"/>
                <a:ea typeface="+mn-ea"/>
                <a:cs typeface="+mn-cs"/>
              </a:defRPr>
            </a:lvl2pPr>
            <a:lvl3pPr marL="997976" algn="l" defTabSz="498988" rtl="0" eaLnBrk="1" latinLnBrk="0" hangingPunct="1">
              <a:defRPr sz="2000" kern="1200">
                <a:solidFill>
                  <a:schemeClr val="tx1"/>
                </a:solidFill>
                <a:latin typeface="+mn-lt"/>
                <a:ea typeface="+mn-ea"/>
                <a:cs typeface="+mn-cs"/>
              </a:defRPr>
            </a:lvl3pPr>
            <a:lvl4pPr marL="1496964" algn="l" defTabSz="498988" rtl="0" eaLnBrk="1" latinLnBrk="0" hangingPunct="1">
              <a:defRPr sz="2000" kern="1200">
                <a:solidFill>
                  <a:schemeClr val="tx1"/>
                </a:solidFill>
                <a:latin typeface="+mn-lt"/>
                <a:ea typeface="+mn-ea"/>
                <a:cs typeface="+mn-cs"/>
              </a:defRPr>
            </a:lvl4pPr>
            <a:lvl5pPr marL="1995952" algn="l" defTabSz="498988" rtl="0" eaLnBrk="1" latinLnBrk="0" hangingPunct="1">
              <a:defRPr sz="2000" kern="1200">
                <a:solidFill>
                  <a:schemeClr val="tx1"/>
                </a:solidFill>
                <a:latin typeface="+mn-lt"/>
                <a:ea typeface="+mn-ea"/>
                <a:cs typeface="+mn-cs"/>
              </a:defRPr>
            </a:lvl5pPr>
            <a:lvl6pPr marL="2494940" algn="l" defTabSz="498988" rtl="0" eaLnBrk="1" latinLnBrk="0" hangingPunct="1">
              <a:defRPr sz="2000" kern="1200">
                <a:solidFill>
                  <a:schemeClr val="tx1"/>
                </a:solidFill>
                <a:latin typeface="+mn-lt"/>
                <a:ea typeface="+mn-ea"/>
                <a:cs typeface="+mn-cs"/>
              </a:defRPr>
            </a:lvl6pPr>
            <a:lvl7pPr marL="2993928" algn="l" defTabSz="498988" rtl="0" eaLnBrk="1" latinLnBrk="0" hangingPunct="1">
              <a:defRPr sz="2000" kern="1200">
                <a:solidFill>
                  <a:schemeClr val="tx1"/>
                </a:solidFill>
                <a:latin typeface="+mn-lt"/>
                <a:ea typeface="+mn-ea"/>
                <a:cs typeface="+mn-cs"/>
              </a:defRPr>
            </a:lvl7pPr>
            <a:lvl8pPr marL="3492917" algn="l" defTabSz="498988" rtl="0" eaLnBrk="1" latinLnBrk="0" hangingPunct="1">
              <a:defRPr sz="2000" kern="1200">
                <a:solidFill>
                  <a:schemeClr val="tx1"/>
                </a:solidFill>
                <a:latin typeface="+mn-lt"/>
                <a:ea typeface="+mn-ea"/>
                <a:cs typeface="+mn-cs"/>
              </a:defRPr>
            </a:lvl8pPr>
            <a:lvl9pPr marL="3991905" algn="l" defTabSz="498988" rtl="0" eaLnBrk="1" latinLnBrk="0" hangingPunct="1">
              <a:defRPr sz="2000" kern="1200">
                <a:solidFill>
                  <a:schemeClr val="tx1"/>
                </a:solidFill>
                <a:latin typeface="+mn-lt"/>
                <a:ea typeface="+mn-ea"/>
                <a:cs typeface="+mn-cs"/>
              </a:defRPr>
            </a:lvl9pPr>
          </a:lstStyle>
          <a:p>
            <a:pPr>
              <a:lnSpc>
                <a:spcPts val="4000"/>
              </a:lnSpc>
              <a:spcAft>
                <a:spcPts val="1600"/>
              </a:spcAft>
            </a:pPr>
            <a:endParaRPr lang="en-US" sz="2800" b="1" spc="22" dirty="0">
              <a:solidFill>
                <a:srgbClr val="231F20"/>
              </a:solidFill>
              <a:latin typeface="Arial"/>
              <a:cs typeface="Arial"/>
            </a:endParaRPr>
          </a:p>
          <a:p>
            <a:pPr>
              <a:lnSpc>
                <a:spcPts val="4000"/>
              </a:lnSpc>
              <a:spcAft>
                <a:spcPts val="1600"/>
              </a:spcAft>
            </a:pPr>
            <a:endParaRPr lang="en-US" sz="2800" b="1" spc="22" dirty="0">
              <a:solidFill>
                <a:srgbClr val="231F20"/>
              </a:solidFill>
              <a:latin typeface="Arial"/>
              <a:cs typeface="Arial"/>
            </a:endParaRPr>
          </a:p>
          <a:p>
            <a:pPr>
              <a:lnSpc>
                <a:spcPts val="4000"/>
              </a:lnSpc>
              <a:spcAft>
                <a:spcPts val="1600"/>
              </a:spcAft>
            </a:pPr>
            <a:endParaRPr lang="en-US" sz="2800" b="1" spc="22" dirty="0">
              <a:solidFill>
                <a:srgbClr val="231F20"/>
              </a:solidFill>
              <a:latin typeface="Arial"/>
              <a:cs typeface="Arial"/>
            </a:endParaRPr>
          </a:p>
          <a:p>
            <a:pPr>
              <a:lnSpc>
                <a:spcPts val="4000"/>
              </a:lnSpc>
              <a:spcAft>
                <a:spcPts val="1600"/>
              </a:spcAft>
            </a:pPr>
            <a:endParaRPr lang="en-US" sz="2800" b="1" spc="22" dirty="0">
              <a:solidFill>
                <a:srgbClr val="231F20"/>
              </a:solidFill>
              <a:latin typeface="Arial"/>
              <a:cs typeface="Arial"/>
            </a:endParaRPr>
          </a:p>
        </p:txBody>
      </p:sp>
      <p:sp>
        <p:nvSpPr>
          <p:cNvPr id="28" name="object 4"/>
          <p:cNvSpPr txBox="1"/>
          <p:nvPr/>
        </p:nvSpPr>
        <p:spPr>
          <a:xfrm>
            <a:off x="22114721" y="6168913"/>
            <a:ext cx="10328297" cy="12708813"/>
          </a:xfrm>
          <a:prstGeom prst="rect">
            <a:avLst/>
          </a:prstGeom>
        </p:spPr>
        <p:txBody>
          <a:bodyPr vert="horz" wrap="square" lIns="0" tIns="0" rIns="0" bIns="0" rtlCol="0" anchor="t" anchorCtr="0">
            <a:noAutofit/>
          </a:bodyPr>
          <a:lstStyle>
            <a:defPPr>
              <a:defRPr lang="en-US"/>
            </a:defPPr>
            <a:lvl1pPr marL="0" algn="l" defTabSz="498988" rtl="0" eaLnBrk="1" latinLnBrk="0" hangingPunct="1">
              <a:defRPr sz="2000" kern="1200">
                <a:solidFill>
                  <a:schemeClr val="tx1"/>
                </a:solidFill>
                <a:latin typeface="+mn-lt"/>
                <a:ea typeface="+mn-ea"/>
                <a:cs typeface="+mn-cs"/>
              </a:defRPr>
            </a:lvl1pPr>
            <a:lvl2pPr marL="498988" algn="l" defTabSz="498988" rtl="0" eaLnBrk="1" latinLnBrk="0" hangingPunct="1">
              <a:defRPr sz="2000" kern="1200">
                <a:solidFill>
                  <a:schemeClr val="tx1"/>
                </a:solidFill>
                <a:latin typeface="+mn-lt"/>
                <a:ea typeface="+mn-ea"/>
                <a:cs typeface="+mn-cs"/>
              </a:defRPr>
            </a:lvl2pPr>
            <a:lvl3pPr marL="997976" algn="l" defTabSz="498988" rtl="0" eaLnBrk="1" latinLnBrk="0" hangingPunct="1">
              <a:defRPr sz="2000" kern="1200">
                <a:solidFill>
                  <a:schemeClr val="tx1"/>
                </a:solidFill>
                <a:latin typeface="+mn-lt"/>
                <a:ea typeface="+mn-ea"/>
                <a:cs typeface="+mn-cs"/>
              </a:defRPr>
            </a:lvl3pPr>
            <a:lvl4pPr marL="1496964" algn="l" defTabSz="498988" rtl="0" eaLnBrk="1" latinLnBrk="0" hangingPunct="1">
              <a:defRPr sz="2000" kern="1200">
                <a:solidFill>
                  <a:schemeClr val="tx1"/>
                </a:solidFill>
                <a:latin typeface="+mn-lt"/>
                <a:ea typeface="+mn-ea"/>
                <a:cs typeface="+mn-cs"/>
              </a:defRPr>
            </a:lvl4pPr>
            <a:lvl5pPr marL="1995952" algn="l" defTabSz="498988" rtl="0" eaLnBrk="1" latinLnBrk="0" hangingPunct="1">
              <a:defRPr sz="2000" kern="1200">
                <a:solidFill>
                  <a:schemeClr val="tx1"/>
                </a:solidFill>
                <a:latin typeface="+mn-lt"/>
                <a:ea typeface="+mn-ea"/>
                <a:cs typeface="+mn-cs"/>
              </a:defRPr>
            </a:lvl5pPr>
            <a:lvl6pPr marL="2494940" algn="l" defTabSz="498988" rtl="0" eaLnBrk="1" latinLnBrk="0" hangingPunct="1">
              <a:defRPr sz="2000" kern="1200">
                <a:solidFill>
                  <a:schemeClr val="tx1"/>
                </a:solidFill>
                <a:latin typeface="+mn-lt"/>
                <a:ea typeface="+mn-ea"/>
                <a:cs typeface="+mn-cs"/>
              </a:defRPr>
            </a:lvl6pPr>
            <a:lvl7pPr marL="2993928" algn="l" defTabSz="498988" rtl="0" eaLnBrk="1" latinLnBrk="0" hangingPunct="1">
              <a:defRPr sz="2000" kern="1200">
                <a:solidFill>
                  <a:schemeClr val="tx1"/>
                </a:solidFill>
                <a:latin typeface="+mn-lt"/>
                <a:ea typeface="+mn-ea"/>
                <a:cs typeface="+mn-cs"/>
              </a:defRPr>
            </a:lvl7pPr>
            <a:lvl8pPr marL="3492917" algn="l" defTabSz="498988" rtl="0" eaLnBrk="1" latinLnBrk="0" hangingPunct="1">
              <a:defRPr sz="2000" kern="1200">
                <a:solidFill>
                  <a:schemeClr val="tx1"/>
                </a:solidFill>
                <a:latin typeface="+mn-lt"/>
                <a:ea typeface="+mn-ea"/>
                <a:cs typeface="+mn-cs"/>
              </a:defRPr>
            </a:lvl8pPr>
            <a:lvl9pPr marL="3991905" algn="l" defTabSz="498988" rtl="0" eaLnBrk="1" latinLnBrk="0" hangingPunct="1">
              <a:defRPr sz="2000" kern="1200">
                <a:solidFill>
                  <a:schemeClr val="tx1"/>
                </a:solidFill>
                <a:latin typeface="+mn-lt"/>
                <a:ea typeface="+mn-ea"/>
                <a:cs typeface="+mn-cs"/>
              </a:defRPr>
            </a:lvl9pPr>
          </a:lstStyle>
          <a:p>
            <a:pPr>
              <a:lnSpc>
                <a:spcPts val="4000"/>
              </a:lnSpc>
              <a:spcAft>
                <a:spcPts val="1200"/>
              </a:spcAft>
            </a:pPr>
            <a:r>
              <a:rPr lang="en-US" sz="4000" b="1" spc="22" dirty="0">
                <a:solidFill>
                  <a:srgbClr val="231F20"/>
                </a:solidFill>
                <a:latin typeface="Arial"/>
                <a:cs typeface="Arial"/>
              </a:rPr>
              <a:t>PRELIMINARY RESULTS</a:t>
            </a:r>
          </a:p>
          <a:p>
            <a:pPr marL="571500" lvl="0" indent="-571500">
              <a:buFont typeface="Arial" panose="020B0604020202020204" pitchFamily="34" charset="0"/>
              <a:buChar char="•"/>
            </a:pPr>
            <a:r>
              <a:rPr lang="en-US" sz="4000" dirty="0"/>
              <a:t>SEP‑1 compliance improves mortality in septic shock and ICU‑acquired sepsis </a:t>
            </a:r>
            <a:r>
              <a:rPr lang="en-US" sz="1600" dirty="0"/>
              <a:t>(</a:t>
            </a:r>
            <a:r>
              <a:rPr lang="en-US" dirty="0"/>
              <a:t>Green et al., 2025; Tuttle et al., 2023).</a:t>
            </a:r>
          </a:p>
          <a:p>
            <a:pPr marL="571500" lvl="0" indent="-571500">
              <a:buFont typeface="Arial" panose="020B0604020202020204" pitchFamily="34" charset="0"/>
              <a:buChar char="•"/>
            </a:pPr>
            <a:r>
              <a:rPr lang="en-US" sz="4000" dirty="0"/>
              <a:t>Limited benefit shown in severe sepsis, community onset, or high‑complexity patients </a:t>
            </a:r>
            <a:r>
              <a:rPr lang="en-US" sz="1400" dirty="0"/>
              <a:t>(</a:t>
            </a:r>
            <a:r>
              <a:rPr lang="en-US" dirty="0"/>
              <a:t>Badhdad et al., 2020; Rhee et al., 2021).</a:t>
            </a:r>
          </a:p>
          <a:p>
            <a:pPr marL="571500" lvl="0" indent="-571500">
              <a:buFont typeface="Arial" panose="020B0604020202020204" pitchFamily="34" charset="0"/>
              <a:buChar char="•"/>
            </a:pPr>
            <a:r>
              <a:rPr lang="en-US" sz="4000" dirty="0"/>
              <a:t>Antibiotic timing is strongest predictor of outcomes that reduce mortality and readmissions across studies </a:t>
            </a:r>
            <a:r>
              <a:rPr lang="en-US" dirty="0"/>
              <a:t>(Badhdadi et al., 2020; Majid et al., 2019; Rhee et al, 2019; Whitfield et al, 2019).</a:t>
            </a:r>
          </a:p>
          <a:p>
            <a:pPr marL="571500" lvl="0" indent="-571500">
              <a:buFont typeface="Arial" panose="020B0604020202020204" pitchFamily="34" charset="0"/>
              <a:buChar char="•"/>
            </a:pPr>
            <a:r>
              <a:rPr lang="en-US" sz="4000" dirty="0"/>
              <a:t>Hospital characteristics influence compliance with smaller hospitals achieving higher compliance and better outcomes than larger, more complex systems </a:t>
            </a:r>
            <a:r>
              <a:rPr lang="en-US" dirty="0"/>
              <a:t>(Rodriquez-Homs et al., 2021).</a:t>
            </a:r>
          </a:p>
          <a:p>
            <a:pPr marL="571500" lvl="0" indent="-571500">
              <a:buFont typeface="Arial" panose="020B0604020202020204" pitchFamily="34" charset="0"/>
              <a:buChar char="•"/>
            </a:pPr>
            <a:r>
              <a:rPr lang="en-US" sz="4000" dirty="0"/>
              <a:t>Quality improvement programs enhance processes; Code Sepsis and multidisciplinary teams improve bundle completion and sometimes mortality </a:t>
            </a:r>
            <a:r>
              <a:rPr lang="en-US" sz="1400" dirty="0"/>
              <a:t>(</a:t>
            </a:r>
            <a:r>
              <a:rPr lang="en-US" dirty="0"/>
              <a:t>Delawder &amp; Hulton, 2020; Tuttle et al, 2023; Whitfield et al., 2020).</a:t>
            </a:r>
          </a:p>
          <a:p>
            <a:pPr marL="571500" lvl="0" indent="-571500">
              <a:buFont typeface="Arial" panose="020B0604020202020204" pitchFamily="34" charset="0"/>
              <a:buChar char="•"/>
            </a:pPr>
            <a:r>
              <a:rPr lang="en-US" sz="4000" dirty="0"/>
              <a:t>Cost effectiveness was found for sepsis programs despite high implementation costs </a:t>
            </a:r>
            <a:r>
              <a:rPr lang="en-US" dirty="0"/>
              <a:t>(Majid et al, 2019).</a:t>
            </a:r>
          </a:p>
          <a:p>
            <a:pPr lvl="0"/>
            <a:endParaRPr lang="en-US" sz="4000" dirty="0"/>
          </a:p>
        </p:txBody>
      </p:sp>
      <p:sp>
        <p:nvSpPr>
          <p:cNvPr id="17" name="object 4"/>
          <p:cNvSpPr txBox="1"/>
          <p:nvPr/>
        </p:nvSpPr>
        <p:spPr>
          <a:xfrm>
            <a:off x="32980303" y="6168913"/>
            <a:ext cx="9986132" cy="13562125"/>
          </a:xfrm>
          <a:prstGeom prst="rect">
            <a:avLst/>
          </a:prstGeom>
        </p:spPr>
        <p:txBody>
          <a:bodyPr vert="horz" wrap="square" lIns="0" tIns="0" rIns="0" bIns="0" rtlCol="0" anchor="t" anchorCtr="0">
            <a:noAutofit/>
          </a:bodyPr>
          <a:lstStyle>
            <a:defPPr>
              <a:defRPr lang="en-US"/>
            </a:defPPr>
            <a:lvl1pPr marL="0" algn="l" defTabSz="498988" rtl="0" eaLnBrk="1" latinLnBrk="0" hangingPunct="1">
              <a:defRPr sz="2000" kern="1200">
                <a:solidFill>
                  <a:schemeClr val="tx1"/>
                </a:solidFill>
                <a:latin typeface="+mn-lt"/>
                <a:ea typeface="+mn-ea"/>
                <a:cs typeface="+mn-cs"/>
              </a:defRPr>
            </a:lvl1pPr>
            <a:lvl2pPr marL="498988" algn="l" defTabSz="498988" rtl="0" eaLnBrk="1" latinLnBrk="0" hangingPunct="1">
              <a:defRPr sz="2000" kern="1200">
                <a:solidFill>
                  <a:schemeClr val="tx1"/>
                </a:solidFill>
                <a:latin typeface="+mn-lt"/>
                <a:ea typeface="+mn-ea"/>
                <a:cs typeface="+mn-cs"/>
              </a:defRPr>
            </a:lvl2pPr>
            <a:lvl3pPr marL="997976" algn="l" defTabSz="498988" rtl="0" eaLnBrk="1" latinLnBrk="0" hangingPunct="1">
              <a:defRPr sz="2000" kern="1200">
                <a:solidFill>
                  <a:schemeClr val="tx1"/>
                </a:solidFill>
                <a:latin typeface="+mn-lt"/>
                <a:ea typeface="+mn-ea"/>
                <a:cs typeface="+mn-cs"/>
              </a:defRPr>
            </a:lvl3pPr>
            <a:lvl4pPr marL="1496964" algn="l" defTabSz="498988" rtl="0" eaLnBrk="1" latinLnBrk="0" hangingPunct="1">
              <a:defRPr sz="2000" kern="1200">
                <a:solidFill>
                  <a:schemeClr val="tx1"/>
                </a:solidFill>
                <a:latin typeface="+mn-lt"/>
                <a:ea typeface="+mn-ea"/>
                <a:cs typeface="+mn-cs"/>
              </a:defRPr>
            </a:lvl4pPr>
            <a:lvl5pPr marL="1995952" algn="l" defTabSz="498988" rtl="0" eaLnBrk="1" latinLnBrk="0" hangingPunct="1">
              <a:defRPr sz="2000" kern="1200">
                <a:solidFill>
                  <a:schemeClr val="tx1"/>
                </a:solidFill>
                <a:latin typeface="+mn-lt"/>
                <a:ea typeface="+mn-ea"/>
                <a:cs typeface="+mn-cs"/>
              </a:defRPr>
            </a:lvl5pPr>
            <a:lvl6pPr marL="2494940" algn="l" defTabSz="498988" rtl="0" eaLnBrk="1" latinLnBrk="0" hangingPunct="1">
              <a:defRPr sz="2000" kern="1200">
                <a:solidFill>
                  <a:schemeClr val="tx1"/>
                </a:solidFill>
                <a:latin typeface="+mn-lt"/>
                <a:ea typeface="+mn-ea"/>
                <a:cs typeface="+mn-cs"/>
              </a:defRPr>
            </a:lvl6pPr>
            <a:lvl7pPr marL="2993928" algn="l" defTabSz="498988" rtl="0" eaLnBrk="1" latinLnBrk="0" hangingPunct="1">
              <a:defRPr sz="2000" kern="1200">
                <a:solidFill>
                  <a:schemeClr val="tx1"/>
                </a:solidFill>
                <a:latin typeface="+mn-lt"/>
                <a:ea typeface="+mn-ea"/>
                <a:cs typeface="+mn-cs"/>
              </a:defRPr>
            </a:lvl7pPr>
            <a:lvl8pPr marL="3492917" algn="l" defTabSz="498988" rtl="0" eaLnBrk="1" latinLnBrk="0" hangingPunct="1">
              <a:defRPr sz="2000" kern="1200">
                <a:solidFill>
                  <a:schemeClr val="tx1"/>
                </a:solidFill>
                <a:latin typeface="+mn-lt"/>
                <a:ea typeface="+mn-ea"/>
                <a:cs typeface="+mn-cs"/>
              </a:defRPr>
            </a:lvl8pPr>
            <a:lvl9pPr marL="3991905" algn="l" defTabSz="498988" rtl="0" eaLnBrk="1" latinLnBrk="0" hangingPunct="1">
              <a:defRPr sz="2000" kern="1200">
                <a:solidFill>
                  <a:schemeClr val="tx1"/>
                </a:solidFill>
                <a:latin typeface="+mn-lt"/>
                <a:ea typeface="+mn-ea"/>
                <a:cs typeface="+mn-cs"/>
              </a:defRPr>
            </a:lvl9pPr>
          </a:lstStyle>
          <a:p>
            <a:pPr>
              <a:lnSpc>
                <a:spcPts val="4000"/>
              </a:lnSpc>
              <a:spcAft>
                <a:spcPts val="1200"/>
              </a:spcAft>
            </a:pPr>
            <a:r>
              <a:rPr lang="en-US" sz="4000" b="1" spc="22" dirty="0">
                <a:solidFill>
                  <a:srgbClr val="231F20"/>
                </a:solidFill>
                <a:latin typeface="Arial"/>
                <a:cs typeface="Arial"/>
              </a:rPr>
              <a:t>PRELIMINARY CONCLUSIONS</a:t>
            </a:r>
          </a:p>
          <a:p>
            <a:pPr>
              <a:lnSpc>
                <a:spcPts val="4000"/>
              </a:lnSpc>
              <a:spcAft>
                <a:spcPts val="1200"/>
              </a:spcAft>
            </a:pPr>
            <a:r>
              <a:rPr lang="en-US" sz="4000" dirty="0"/>
              <a:t>SEP‑1 compliance is not universally beneficial, but when supported by strong organizational processes, it can meaningfully improve patient outcomes, particularly through timely antibiotic administration. A more patient-centered approach is preferred to SEP‑1 rather than a one‑size‑fits‑all mandate.</a:t>
            </a:r>
          </a:p>
          <a:p>
            <a:pPr marL="457200" indent="-457200">
              <a:lnSpc>
                <a:spcPts val="4000"/>
              </a:lnSpc>
              <a:spcAft>
                <a:spcPts val="1200"/>
              </a:spcAft>
              <a:buFont typeface="Arial" panose="020B0604020202020204" pitchFamily="34" charset="0"/>
              <a:buChar char="•"/>
            </a:pPr>
            <a:endParaRPr lang="en-US" sz="4000" dirty="0"/>
          </a:p>
          <a:p>
            <a:pPr>
              <a:lnSpc>
                <a:spcPts val="4000"/>
              </a:lnSpc>
              <a:spcAft>
                <a:spcPts val="1200"/>
              </a:spcAft>
            </a:pPr>
            <a:r>
              <a:rPr lang="en-US" sz="4000" b="1" spc="22" dirty="0">
                <a:solidFill>
                  <a:srgbClr val="231F20"/>
                </a:solidFill>
                <a:latin typeface="Arial"/>
                <a:cs typeface="Arial"/>
              </a:rPr>
              <a:t>PRELIMINARY RECOMMENDATIONS</a:t>
            </a:r>
          </a:p>
          <a:p>
            <a:pPr marL="457200" lvl="0" indent="-457200">
              <a:buFont typeface="Arial" panose="020B0604020202020204" pitchFamily="34" charset="0"/>
              <a:buChar char="•"/>
            </a:pPr>
            <a:r>
              <a:rPr lang="en-US" sz="4000" dirty="0"/>
              <a:t>Prioritize timely antibiotic administration </a:t>
            </a:r>
            <a:r>
              <a:rPr lang="en-US" dirty="0"/>
              <a:t>(Lawrence et al., 2024).</a:t>
            </a:r>
          </a:p>
          <a:p>
            <a:pPr marL="457200" indent="-457200">
              <a:buFont typeface="Arial" panose="020B0604020202020204" pitchFamily="34" charset="0"/>
              <a:buChar char="•"/>
            </a:pPr>
            <a:r>
              <a:rPr lang="en-US" sz="4000" dirty="0"/>
              <a:t>EHR-based tools enhance early recognition and improve timely interventions (sepsis alerts, sepsis order sets, and sepsis dashboards) </a:t>
            </a:r>
            <a:r>
              <a:rPr lang="en-US" dirty="0"/>
              <a:t>(Delawder &amp; Hulton, 2020; Tuttle et al, 2023; Whitfield et al., 2020).</a:t>
            </a:r>
          </a:p>
          <a:p>
            <a:pPr marL="457200" indent="-457200">
              <a:buFont typeface="Arial" panose="020B0604020202020204" pitchFamily="34" charset="0"/>
              <a:buChar char="•"/>
            </a:pPr>
            <a:r>
              <a:rPr lang="en-US" sz="4000" dirty="0"/>
              <a:t>Focus on operational efficiency to improve compliance, utilizing multidisciplinary sepsis teams, sepsis protocols, and standardized workflows </a:t>
            </a:r>
            <a:r>
              <a:rPr lang="en-US" dirty="0"/>
              <a:t>(Delawder &amp; Hulton, 2020; Tuttle et al, 2023; Whitfield et al., 2020).</a:t>
            </a:r>
          </a:p>
          <a:p>
            <a:pPr marL="457200" lvl="0" indent="-457200">
              <a:buFont typeface="Arial" panose="020B0604020202020204" pitchFamily="34" charset="0"/>
              <a:buChar char="•"/>
            </a:pPr>
            <a:r>
              <a:rPr lang="en-US" sz="4000" dirty="0"/>
              <a:t>Advocate for SEP-1 measure change, consider eliminating the all-or-nothing scoring system </a:t>
            </a:r>
            <a:r>
              <a:rPr lang="en-US" dirty="0"/>
              <a:t>(Rhee et al., 2021). </a:t>
            </a:r>
          </a:p>
          <a:p>
            <a:endParaRPr lang="en-US" sz="2800" dirty="0"/>
          </a:p>
          <a:p>
            <a:r>
              <a:rPr lang="en-US" sz="4000" b="1" dirty="0"/>
              <a:t>References</a:t>
            </a:r>
            <a:endParaRPr lang="en-US" sz="4000" dirty="0"/>
          </a:p>
          <a:p>
            <a:pPr marL="285750" indent="-285750">
              <a:buFont typeface="Arial" panose="020B0604020202020204" pitchFamily="34" charset="0"/>
              <a:buChar char="•"/>
            </a:pPr>
            <a:r>
              <a:rPr lang="en-US" sz="1800" dirty="0"/>
              <a:t>Badhdadi, J. D., Wong, M. D., Uslan, D. Z., Bell, D., Cunningham, W. E., Needleman, J., Kerbel, R., &amp; Brook, R. (2020).  Adherence to the SEP-1 Sepsis bundle in hospital-onset v. community-onset sepsis: A multicenter retrospective cohort study. </a:t>
            </a:r>
            <a:r>
              <a:rPr lang="en-US" sz="1800" i="1" dirty="0"/>
              <a:t> Journal of General Internal Medicine, 35</a:t>
            </a:r>
            <a:r>
              <a:rPr lang="en-US" sz="1800" dirty="0"/>
              <a:t>(4), 1153–1160. </a:t>
            </a:r>
            <a:r>
              <a:rPr lang="en-US" sz="1800" u="sng" dirty="0">
                <a:hlinkClick r:id="rId5"/>
              </a:rPr>
              <a:t>https://doi.org/10.1007/s11606-020-05653-0</a:t>
            </a:r>
            <a:endParaRPr lang="en-US" sz="1800" dirty="0"/>
          </a:p>
          <a:p>
            <a:pPr marL="285750" indent="-285750">
              <a:buFont typeface="Arial" panose="020B0604020202020204" pitchFamily="34" charset="0"/>
              <a:buChar char="•"/>
            </a:pPr>
            <a:r>
              <a:rPr lang="en-US" sz="1800" dirty="0"/>
              <a:t>Delawder, J. M. &amp; Hulton, L. (2020). An interdisciplinary code team to improve sepsis-bundle compliance: a quality improvement project. </a:t>
            </a:r>
            <a:r>
              <a:rPr lang="en-US" sz="1800" i="1" dirty="0"/>
              <a:t>Journal of Emergency Nursing, 46</a:t>
            </a:r>
            <a:r>
              <a:rPr lang="en-US" sz="1800" dirty="0"/>
              <a:t>(1), 91-98. </a:t>
            </a:r>
            <a:r>
              <a:rPr lang="en-US" sz="1800" u="sng" dirty="0">
                <a:hlinkClick r:id="rId6"/>
              </a:rPr>
              <a:t>https://doi.org./10.1016/j.jen.2019.07.001</a:t>
            </a:r>
            <a:endParaRPr lang="en-US" sz="1800" dirty="0"/>
          </a:p>
          <a:p>
            <a:pPr marL="285750" indent="-285750">
              <a:buFont typeface="Arial" panose="020B0604020202020204" pitchFamily="34" charset="0"/>
              <a:buChar char="•"/>
            </a:pPr>
            <a:r>
              <a:rPr lang="en-US" sz="1800" dirty="0"/>
              <a:t>Green, A., Patel, S., Crabtree, P., Patel, D., Hoke, A., Orozco, R. J., Sangah, G., Mercado, A., Melchiorre, N., Charron, M., Chandel, A., &amp; Puri, N. (2025). The association of sepsis bundle compliance with mortality in patients with ICU-acquired sepsis: a cohort study. </a:t>
            </a:r>
            <a:r>
              <a:rPr lang="en-US" sz="1800" i="1" dirty="0"/>
              <a:t>BMC Infectious Disease, 25</a:t>
            </a:r>
            <a:r>
              <a:rPr lang="en-US" sz="1800" dirty="0"/>
              <a:t>(1), 723. </a:t>
            </a:r>
            <a:r>
              <a:rPr lang="en-US" sz="1800" u="sng" dirty="0">
                <a:hlinkClick r:id="rId7"/>
              </a:rPr>
              <a:t>https://doi.org/10.1186/s12879-025-11134-8</a:t>
            </a:r>
            <a:endParaRPr lang="en-US" sz="1800" u="sng" dirty="0"/>
          </a:p>
          <a:p>
            <a:pPr marL="285750" indent="-285750">
              <a:buFont typeface="Arial" panose="020B0604020202020204" pitchFamily="34" charset="0"/>
              <a:buChar char="•"/>
            </a:pPr>
            <a:r>
              <a:rPr lang="en-US" sz="1800" dirty="0"/>
              <a:t>Lawrence, J. R., Lee, B. S., Fadahunsi, A. I., &amp; Mowery, B. (2024). Evaluating sepsis bundle compliance as a predictor for patient outcomes at a community hospital: A retrospective study.  </a:t>
            </a:r>
            <a:r>
              <a:rPr lang="en-US" sz="1800" i="1" dirty="0"/>
              <a:t>Journal of Nursing Care Quality, 39</a:t>
            </a:r>
            <a:r>
              <a:rPr lang="en-US" sz="1800" dirty="0"/>
              <a:t>(3), 252–258. </a:t>
            </a:r>
            <a:r>
              <a:rPr lang="en-US" sz="1800" u="sng" dirty="0">
                <a:hlinkClick r:id="rId8"/>
              </a:rPr>
              <a:t>https://doi.org/10.1097/NCQ.0000000000000767</a:t>
            </a:r>
            <a:endParaRPr lang="en-US" sz="1800" u="sng" dirty="0"/>
          </a:p>
          <a:p>
            <a:pPr marL="285750" indent="-285750">
              <a:buFont typeface="Arial" panose="020B0604020202020204" pitchFamily="34" charset="0"/>
              <a:buChar char="•"/>
            </a:pPr>
            <a:r>
              <a:rPr lang="en-US" sz="1800" dirty="0"/>
              <a:t>Majid, A., Arain, E., Ye, C., Gilbert, E., Xie, M., Lee, J., Churpek, M. M., Durazo-Arvizu, R., Markossian, T., &amp; Joyce, C. (2019). Patient outcomes and cost-effectiveness of a sepsis care quality improvement program in a health system.  </a:t>
            </a:r>
            <a:r>
              <a:rPr lang="en-US" sz="1800" i="1" dirty="0"/>
              <a:t>Critical Care Medicine, 47</a:t>
            </a:r>
            <a:r>
              <a:rPr lang="en-US" sz="1800" dirty="0"/>
              <a:t>(10), 1379–1379. </a:t>
            </a:r>
            <a:r>
              <a:rPr lang="en-US" sz="1800" u="sng" dirty="0">
                <a:hlinkClick r:id="rId9"/>
              </a:rPr>
              <a:t>https://doi.org/10.1097/CCM.0000000000003919</a:t>
            </a:r>
            <a:r>
              <a:rPr lang="en-US" sz="1800" dirty="0"/>
              <a:t> </a:t>
            </a:r>
          </a:p>
          <a:p>
            <a:pPr marL="285750" indent="-285750">
              <a:buFont typeface="Arial" panose="020B0604020202020204" pitchFamily="34" charset="0"/>
              <a:buChar char="•"/>
            </a:pPr>
            <a:r>
              <a:rPr lang="en-US" sz="1800" dirty="0"/>
              <a:t>Rhee, C., Yu, T., Wang, R., Kadri, S. S., Fram, D., Chen, H.-C., &amp; Komplas, M. (2021). Association between implementation of the Severe Sepsis and Septic Shock Early Management Bundle Performance Measure and outcomes with suspected sepsis in US Hospitals. </a:t>
            </a:r>
            <a:r>
              <a:rPr lang="en-US" sz="1800" i="1" dirty="0"/>
              <a:t>JAMA Network Open, 4</a:t>
            </a:r>
            <a:r>
              <a:rPr lang="en-US" sz="1800" dirty="0"/>
              <a:t>(12), e2138596. </a:t>
            </a:r>
            <a:r>
              <a:rPr lang="en-US" sz="1800" u="sng" dirty="0">
                <a:hlinkClick r:id="rId10"/>
              </a:rPr>
              <a:t>https://doi.org/10.1001/jamanetworkopen.2021.38596</a:t>
            </a:r>
            <a:endParaRPr lang="en-US" sz="1800" u="sng" dirty="0"/>
          </a:p>
          <a:p>
            <a:pPr marL="285750" indent="-285750">
              <a:buFont typeface="Arial" panose="020B0604020202020204" pitchFamily="34" charset="0"/>
              <a:buChar char="•"/>
            </a:pPr>
            <a:r>
              <a:rPr lang="en-US" sz="1800" dirty="0"/>
              <a:t>Rodriguez-Homs, L. G., Masoud, S. J., Mosca, M. J., Jawitz, O. K., O’Brien, C., &amp; Mosca, P. J. (2021). Greater compliance with early sepsis management is associated with safer care and shorter hospital stay. </a:t>
            </a:r>
            <a:r>
              <a:rPr lang="en-US" sz="1800" i="1" dirty="0"/>
              <a:t>Journal for Healthcare Quality: Promoting Excellence in Healthcare, 43</a:t>
            </a:r>
            <a:r>
              <a:rPr lang="en-US" sz="1800" dirty="0"/>
              <a:t>(6), 347-354. </a:t>
            </a:r>
            <a:r>
              <a:rPr lang="en-US" sz="1800" u="sng" dirty="0">
                <a:hlinkClick r:id="rId11"/>
              </a:rPr>
              <a:t>https://doi.org/10.1097/JHQ.0000000000000295</a:t>
            </a:r>
            <a:endParaRPr lang="en-US" sz="1800" u="sng" dirty="0"/>
          </a:p>
          <a:p>
            <a:pPr marL="285750" indent="-285750">
              <a:buFont typeface="Arial" panose="020B0604020202020204" pitchFamily="34" charset="0"/>
              <a:buChar char="•"/>
            </a:pPr>
            <a:r>
              <a:rPr lang="en-US" sz="1800" dirty="0"/>
              <a:t>Townsend, S. R., Phillips, G. S., Duseja, R., Tefera, L., Cruikshank, D., Dickerson, R., Nguyen, H. B., Schorr, C. A., Levy, M. M., Dellinger, R. P., Conway, W. S., Browner, W. S., &amp; Rivers, E. P. (2022). Effects of compliance with the Early Management Bundle (SEP-1) on mortality changes among Medicare Beneficiaries with sepsis: a propensity score matched cohort study. </a:t>
            </a:r>
            <a:r>
              <a:rPr lang="en-US" sz="1800" i="1" dirty="0"/>
              <a:t>Chest, 161</a:t>
            </a:r>
            <a:r>
              <a:rPr lang="en-US" sz="1800" dirty="0"/>
              <a:t>(2), 392–406. </a:t>
            </a:r>
            <a:r>
              <a:rPr lang="en-US" sz="1800" u="sng" dirty="0">
                <a:hlinkClick r:id="rId12"/>
              </a:rPr>
              <a:t>https://doi.org/10.1016/j.chest.2021.07.2167</a:t>
            </a:r>
            <a:endParaRPr lang="en-US" sz="1800" u="sng" dirty="0"/>
          </a:p>
          <a:p>
            <a:pPr marL="285750" indent="-285750">
              <a:buFont typeface="Arial" panose="020B0604020202020204" pitchFamily="34" charset="0"/>
              <a:buChar char="•"/>
            </a:pPr>
            <a:r>
              <a:rPr lang="en-US" sz="1800" dirty="0"/>
              <a:t>Truong, T.-T. N., Dunn, A. S., McCardle, K., Glasser, A., Huprikar, S., Poor, H., Raucher, B., Poeran, J. (2019). Adherence to fluid resuscitation guidelines and outcomes in patients with septic shock: Reassessing the “one-size-fits-all” approach.  </a:t>
            </a:r>
            <a:r>
              <a:rPr lang="en-US" sz="1800" i="1" dirty="0"/>
              <a:t>Journal of Critical Care, 51</a:t>
            </a:r>
            <a:r>
              <a:rPr lang="en-US" sz="1800" dirty="0"/>
              <a:t>, 94–98. </a:t>
            </a:r>
            <a:r>
              <a:rPr lang="en-US" sz="1800" u="sng" dirty="0">
                <a:hlinkClick r:id="rId13"/>
              </a:rPr>
              <a:t>https://doi.org/10.1016/j.jcrc.2019.02.006</a:t>
            </a:r>
            <a:endParaRPr lang="en-US" sz="1800" u="sng" dirty="0"/>
          </a:p>
          <a:p>
            <a:pPr marL="285750" indent="-285750">
              <a:buFont typeface="Arial" panose="020B0604020202020204" pitchFamily="34" charset="0"/>
              <a:buChar char="•"/>
            </a:pPr>
            <a:r>
              <a:rPr lang="en-US" sz="1800" dirty="0"/>
              <a:t>Tuttle, E., Wang, X., &amp; Modrykamien, A. (2023). Sepsis mortality and ICU length of stay after the implementation of an intensive care team in the emergency department. </a:t>
            </a:r>
            <a:r>
              <a:rPr lang="en-US" sz="1800" i="1" dirty="0"/>
              <a:t>Internal and Emergency Medicine, 18</a:t>
            </a:r>
            <a:r>
              <a:rPr lang="en-US" sz="1800" dirty="0"/>
              <a:t>(6), 1789-1796. </a:t>
            </a:r>
            <a:r>
              <a:rPr lang="en-US" sz="1800" u="sng" dirty="0">
                <a:hlinkClick r:id="rId14"/>
              </a:rPr>
              <a:t>https://doi.org/10.1007/s11739-023-03265-0</a:t>
            </a:r>
            <a:endParaRPr lang="en-US" sz="1800" u="sng" dirty="0"/>
          </a:p>
          <a:p>
            <a:pPr marL="285750" indent="-285750">
              <a:buFont typeface="Arial" panose="020B0604020202020204" pitchFamily="34" charset="0"/>
              <a:buChar char="•"/>
            </a:pPr>
            <a:r>
              <a:rPr lang="en-US" sz="1800" dirty="0"/>
              <a:t>Whitfield, P. L., Ratliff, P. D., Lockhart, L. L., Andrews, D., Komyathy, K. L., Sloan, M. A., Leslie, J. C., &amp; Judd, W. R. (2020). Implementation of an adult code sepsis protocol and its impact on SEP-1 core measure perfect score attainment in the ED. </a:t>
            </a:r>
            <a:r>
              <a:rPr lang="en-US" sz="1800" i="1" dirty="0"/>
              <a:t>American Journal of Emergency Medicine, 38</a:t>
            </a:r>
            <a:r>
              <a:rPr lang="en-US" sz="1800" dirty="0"/>
              <a:t>(5), 879–882. </a:t>
            </a:r>
            <a:r>
              <a:rPr lang="en-US" sz="1800" u="sng" dirty="0">
                <a:hlinkClick r:id="rId15"/>
              </a:rPr>
              <a:t>https://doi.org/10.1016/j.ajem.2019.07.002</a:t>
            </a:r>
            <a:endParaRPr lang="en-US" sz="1800" dirty="0"/>
          </a:p>
          <a:p>
            <a:r>
              <a:rPr lang="en-US" sz="1900" dirty="0"/>
              <a:t> </a:t>
            </a:r>
          </a:p>
          <a:p>
            <a:pPr>
              <a:lnSpc>
                <a:spcPts val="4000"/>
              </a:lnSpc>
              <a:spcAft>
                <a:spcPts val="1200"/>
              </a:spcAft>
            </a:pPr>
            <a:endParaRPr lang="en-US" sz="1900" dirty="0"/>
          </a:p>
          <a:p>
            <a:pPr marL="457200" indent="-457200">
              <a:buFont typeface="Arial" panose="020B0604020202020204" pitchFamily="34" charset="0"/>
              <a:buChar char="•"/>
            </a:pPr>
            <a:endParaRPr lang="en-US" sz="1400" dirty="0"/>
          </a:p>
        </p:txBody>
      </p:sp>
      <p:sp>
        <p:nvSpPr>
          <p:cNvPr id="19" name="object 107"/>
          <p:cNvSpPr txBox="1"/>
          <p:nvPr/>
        </p:nvSpPr>
        <p:spPr>
          <a:xfrm>
            <a:off x="22652006" y="11619978"/>
            <a:ext cx="9253728" cy="1049852"/>
          </a:xfrm>
          <a:prstGeom prst="rect">
            <a:avLst/>
          </a:prstGeom>
        </p:spPr>
        <p:txBody>
          <a:bodyPr vert="horz" wrap="square" lIns="0" tIns="0" rIns="0" bIns="0" rtlCol="0">
            <a:noAutofit/>
          </a:bodyPr>
          <a:lstStyle/>
          <a:p>
            <a:endParaRPr lang="en-US" sz="2800" b="1" dirty="0"/>
          </a:p>
        </p:txBody>
      </p:sp>
      <p:sp>
        <p:nvSpPr>
          <p:cNvPr id="23" name="object 107"/>
          <p:cNvSpPr txBox="1"/>
          <p:nvPr/>
        </p:nvSpPr>
        <p:spPr>
          <a:xfrm>
            <a:off x="22795079" y="19469271"/>
            <a:ext cx="9313301" cy="772219"/>
          </a:xfrm>
          <a:prstGeom prst="rect">
            <a:avLst/>
          </a:prstGeom>
        </p:spPr>
        <p:txBody>
          <a:bodyPr vert="horz" wrap="square" lIns="0" tIns="0" rIns="0" bIns="0" rtlCol="0">
            <a:noAutofit/>
          </a:bodyPr>
          <a:lstStyle/>
          <a:p>
            <a:pPr>
              <a:lnSpc>
                <a:spcPts val="3200"/>
              </a:lnSpc>
              <a:spcAft>
                <a:spcPts val="1000"/>
              </a:spcAft>
            </a:pPr>
            <a:r>
              <a:rPr lang="en-US" sz="3600" b="1" spc="22" dirty="0">
                <a:solidFill>
                  <a:srgbClr val="231F20"/>
                </a:solidFill>
                <a:latin typeface="Arial"/>
                <a:cs typeface="Arial"/>
              </a:rPr>
              <a:t>Impact of SEP-1 Compliance on Mortality</a:t>
            </a:r>
          </a:p>
          <a:p>
            <a:pPr>
              <a:lnSpc>
                <a:spcPts val="3200"/>
              </a:lnSpc>
              <a:spcAft>
                <a:spcPts val="1000"/>
              </a:spcAft>
            </a:pPr>
            <a:endParaRPr lang="en-US" sz="3600" b="1" spc="22" dirty="0">
              <a:solidFill>
                <a:srgbClr val="231F20"/>
              </a:solidFill>
              <a:latin typeface="Arial"/>
              <a:cs typeface="Arial"/>
            </a:endParaRPr>
          </a:p>
        </p:txBody>
      </p:sp>
      <p:sp>
        <p:nvSpPr>
          <p:cNvPr id="29" name="object 4"/>
          <p:cNvSpPr txBox="1"/>
          <p:nvPr/>
        </p:nvSpPr>
        <p:spPr>
          <a:xfrm>
            <a:off x="21948934" y="16625455"/>
            <a:ext cx="10035463" cy="15492092"/>
          </a:xfrm>
          <a:prstGeom prst="rect">
            <a:avLst/>
          </a:prstGeom>
        </p:spPr>
        <p:txBody>
          <a:bodyPr vert="horz" wrap="square" lIns="0" tIns="0" rIns="0" bIns="0" rtlCol="0" anchor="t" anchorCtr="0">
            <a:noAutofit/>
          </a:bodyPr>
          <a:lstStyle>
            <a:defPPr>
              <a:defRPr lang="en-US"/>
            </a:defPPr>
            <a:lvl1pPr marL="0" algn="l" defTabSz="498988" rtl="0" eaLnBrk="1" latinLnBrk="0" hangingPunct="1">
              <a:defRPr sz="2000" kern="1200">
                <a:solidFill>
                  <a:schemeClr val="tx1"/>
                </a:solidFill>
                <a:latin typeface="+mn-lt"/>
                <a:ea typeface="+mn-ea"/>
                <a:cs typeface="+mn-cs"/>
              </a:defRPr>
            </a:lvl1pPr>
            <a:lvl2pPr marL="498988" algn="l" defTabSz="498988" rtl="0" eaLnBrk="1" latinLnBrk="0" hangingPunct="1">
              <a:defRPr sz="2000" kern="1200">
                <a:solidFill>
                  <a:schemeClr val="tx1"/>
                </a:solidFill>
                <a:latin typeface="+mn-lt"/>
                <a:ea typeface="+mn-ea"/>
                <a:cs typeface="+mn-cs"/>
              </a:defRPr>
            </a:lvl2pPr>
            <a:lvl3pPr marL="997976" algn="l" defTabSz="498988" rtl="0" eaLnBrk="1" latinLnBrk="0" hangingPunct="1">
              <a:defRPr sz="2000" kern="1200">
                <a:solidFill>
                  <a:schemeClr val="tx1"/>
                </a:solidFill>
                <a:latin typeface="+mn-lt"/>
                <a:ea typeface="+mn-ea"/>
                <a:cs typeface="+mn-cs"/>
              </a:defRPr>
            </a:lvl3pPr>
            <a:lvl4pPr marL="1496964" algn="l" defTabSz="498988" rtl="0" eaLnBrk="1" latinLnBrk="0" hangingPunct="1">
              <a:defRPr sz="2000" kern="1200">
                <a:solidFill>
                  <a:schemeClr val="tx1"/>
                </a:solidFill>
                <a:latin typeface="+mn-lt"/>
                <a:ea typeface="+mn-ea"/>
                <a:cs typeface="+mn-cs"/>
              </a:defRPr>
            </a:lvl4pPr>
            <a:lvl5pPr marL="1995952" algn="l" defTabSz="498988" rtl="0" eaLnBrk="1" latinLnBrk="0" hangingPunct="1">
              <a:defRPr sz="2000" kern="1200">
                <a:solidFill>
                  <a:schemeClr val="tx1"/>
                </a:solidFill>
                <a:latin typeface="+mn-lt"/>
                <a:ea typeface="+mn-ea"/>
                <a:cs typeface="+mn-cs"/>
              </a:defRPr>
            </a:lvl5pPr>
            <a:lvl6pPr marL="2494940" algn="l" defTabSz="498988" rtl="0" eaLnBrk="1" latinLnBrk="0" hangingPunct="1">
              <a:defRPr sz="2000" kern="1200">
                <a:solidFill>
                  <a:schemeClr val="tx1"/>
                </a:solidFill>
                <a:latin typeface="+mn-lt"/>
                <a:ea typeface="+mn-ea"/>
                <a:cs typeface="+mn-cs"/>
              </a:defRPr>
            </a:lvl6pPr>
            <a:lvl7pPr marL="2993928" algn="l" defTabSz="498988" rtl="0" eaLnBrk="1" latinLnBrk="0" hangingPunct="1">
              <a:defRPr sz="2000" kern="1200">
                <a:solidFill>
                  <a:schemeClr val="tx1"/>
                </a:solidFill>
                <a:latin typeface="+mn-lt"/>
                <a:ea typeface="+mn-ea"/>
                <a:cs typeface="+mn-cs"/>
              </a:defRPr>
            </a:lvl7pPr>
            <a:lvl8pPr marL="3492917" algn="l" defTabSz="498988" rtl="0" eaLnBrk="1" latinLnBrk="0" hangingPunct="1">
              <a:defRPr sz="2000" kern="1200">
                <a:solidFill>
                  <a:schemeClr val="tx1"/>
                </a:solidFill>
                <a:latin typeface="+mn-lt"/>
                <a:ea typeface="+mn-ea"/>
                <a:cs typeface="+mn-cs"/>
              </a:defRPr>
            </a:lvl8pPr>
            <a:lvl9pPr marL="3991905" algn="l" defTabSz="498988" rtl="0" eaLnBrk="1" latinLnBrk="0" hangingPunct="1">
              <a:defRPr sz="2000" kern="1200">
                <a:solidFill>
                  <a:schemeClr val="tx1"/>
                </a:solidFill>
                <a:latin typeface="+mn-lt"/>
                <a:ea typeface="+mn-ea"/>
                <a:cs typeface="+mn-cs"/>
              </a:defRPr>
            </a:lvl9pPr>
          </a:lstStyle>
          <a:p>
            <a:pPr>
              <a:lnSpc>
                <a:spcPts val="4000"/>
              </a:lnSpc>
              <a:spcAft>
                <a:spcPts val="1600"/>
              </a:spcAft>
            </a:pPr>
            <a:endParaRPr lang="en-US" sz="2800" spc="22" dirty="0">
              <a:solidFill>
                <a:srgbClr val="231F20"/>
              </a:solidFill>
              <a:latin typeface="Arial"/>
              <a:cs typeface="Arial"/>
            </a:endParaRPr>
          </a:p>
        </p:txBody>
      </p:sp>
      <p:sp>
        <p:nvSpPr>
          <p:cNvPr id="31" name="object 4"/>
          <p:cNvSpPr txBox="1"/>
          <p:nvPr/>
        </p:nvSpPr>
        <p:spPr>
          <a:xfrm>
            <a:off x="32793498" y="21047529"/>
            <a:ext cx="10515812" cy="10457707"/>
          </a:xfrm>
          <a:prstGeom prst="rect">
            <a:avLst/>
          </a:prstGeom>
        </p:spPr>
        <p:txBody>
          <a:bodyPr vert="horz" wrap="square" lIns="0" tIns="0" rIns="0" bIns="0" rtlCol="0" anchor="t" anchorCtr="0">
            <a:noAutofit/>
          </a:bodyPr>
          <a:lstStyle>
            <a:defPPr>
              <a:defRPr lang="en-US"/>
            </a:defPPr>
            <a:lvl1pPr marL="0" algn="l" defTabSz="498988" rtl="0" eaLnBrk="1" latinLnBrk="0" hangingPunct="1">
              <a:defRPr sz="2000" kern="1200">
                <a:solidFill>
                  <a:schemeClr val="tx1"/>
                </a:solidFill>
                <a:latin typeface="+mn-lt"/>
                <a:ea typeface="+mn-ea"/>
                <a:cs typeface="+mn-cs"/>
              </a:defRPr>
            </a:lvl1pPr>
            <a:lvl2pPr marL="498988" algn="l" defTabSz="498988" rtl="0" eaLnBrk="1" latinLnBrk="0" hangingPunct="1">
              <a:defRPr sz="2000" kern="1200">
                <a:solidFill>
                  <a:schemeClr val="tx1"/>
                </a:solidFill>
                <a:latin typeface="+mn-lt"/>
                <a:ea typeface="+mn-ea"/>
                <a:cs typeface="+mn-cs"/>
              </a:defRPr>
            </a:lvl2pPr>
            <a:lvl3pPr marL="997976" algn="l" defTabSz="498988" rtl="0" eaLnBrk="1" latinLnBrk="0" hangingPunct="1">
              <a:defRPr sz="2000" kern="1200">
                <a:solidFill>
                  <a:schemeClr val="tx1"/>
                </a:solidFill>
                <a:latin typeface="+mn-lt"/>
                <a:ea typeface="+mn-ea"/>
                <a:cs typeface="+mn-cs"/>
              </a:defRPr>
            </a:lvl3pPr>
            <a:lvl4pPr marL="1496964" algn="l" defTabSz="498988" rtl="0" eaLnBrk="1" latinLnBrk="0" hangingPunct="1">
              <a:defRPr sz="2000" kern="1200">
                <a:solidFill>
                  <a:schemeClr val="tx1"/>
                </a:solidFill>
                <a:latin typeface="+mn-lt"/>
                <a:ea typeface="+mn-ea"/>
                <a:cs typeface="+mn-cs"/>
              </a:defRPr>
            </a:lvl4pPr>
            <a:lvl5pPr marL="1995952" algn="l" defTabSz="498988" rtl="0" eaLnBrk="1" latinLnBrk="0" hangingPunct="1">
              <a:defRPr sz="2000" kern="1200">
                <a:solidFill>
                  <a:schemeClr val="tx1"/>
                </a:solidFill>
                <a:latin typeface="+mn-lt"/>
                <a:ea typeface="+mn-ea"/>
                <a:cs typeface="+mn-cs"/>
              </a:defRPr>
            </a:lvl5pPr>
            <a:lvl6pPr marL="2494940" algn="l" defTabSz="498988" rtl="0" eaLnBrk="1" latinLnBrk="0" hangingPunct="1">
              <a:defRPr sz="2000" kern="1200">
                <a:solidFill>
                  <a:schemeClr val="tx1"/>
                </a:solidFill>
                <a:latin typeface="+mn-lt"/>
                <a:ea typeface="+mn-ea"/>
                <a:cs typeface="+mn-cs"/>
              </a:defRPr>
            </a:lvl6pPr>
            <a:lvl7pPr marL="2993928" algn="l" defTabSz="498988" rtl="0" eaLnBrk="1" latinLnBrk="0" hangingPunct="1">
              <a:defRPr sz="2000" kern="1200">
                <a:solidFill>
                  <a:schemeClr val="tx1"/>
                </a:solidFill>
                <a:latin typeface="+mn-lt"/>
                <a:ea typeface="+mn-ea"/>
                <a:cs typeface="+mn-cs"/>
              </a:defRPr>
            </a:lvl7pPr>
            <a:lvl8pPr marL="3492917" algn="l" defTabSz="498988" rtl="0" eaLnBrk="1" latinLnBrk="0" hangingPunct="1">
              <a:defRPr sz="2000" kern="1200">
                <a:solidFill>
                  <a:schemeClr val="tx1"/>
                </a:solidFill>
                <a:latin typeface="+mn-lt"/>
                <a:ea typeface="+mn-ea"/>
                <a:cs typeface="+mn-cs"/>
              </a:defRPr>
            </a:lvl8pPr>
            <a:lvl9pPr marL="3991905" algn="l" defTabSz="498988" rtl="0" eaLnBrk="1" latinLnBrk="0" hangingPunct="1">
              <a:defRPr sz="2000" kern="1200">
                <a:solidFill>
                  <a:schemeClr val="tx1"/>
                </a:solidFill>
                <a:latin typeface="+mn-lt"/>
                <a:ea typeface="+mn-ea"/>
                <a:cs typeface="+mn-cs"/>
              </a:defRPr>
            </a:lvl9pPr>
          </a:lstStyle>
          <a:p>
            <a:pPr>
              <a:lnSpc>
                <a:spcPts val="3360"/>
              </a:lnSpc>
              <a:spcAft>
                <a:spcPts val="1000"/>
              </a:spcAft>
            </a:pPr>
            <a:endParaRPr lang="en-US" sz="2800" b="1" dirty="0">
              <a:solidFill>
                <a:srgbClr val="000000"/>
              </a:solidFill>
              <a:latin typeface="Arial"/>
              <a:cs typeface="Arial"/>
            </a:endParaRPr>
          </a:p>
          <a:p>
            <a:pPr>
              <a:spcAft>
                <a:spcPts val="1000"/>
              </a:spcAft>
            </a:pPr>
            <a:endParaRPr lang="en-US" sz="1800" i="1" dirty="0">
              <a:solidFill>
                <a:srgbClr val="000000"/>
              </a:solidFill>
              <a:latin typeface="Arial"/>
              <a:cs typeface="Arial"/>
            </a:endParaRPr>
          </a:p>
        </p:txBody>
      </p:sp>
      <p:graphicFrame>
        <p:nvGraphicFramePr>
          <p:cNvPr id="33" name="Chart 32"/>
          <p:cNvGraphicFramePr>
            <a:graphicFrameLocks/>
          </p:cNvGraphicFramePr>
          <p:nvPr>
            <p:extLst>
              <p:ext uri="{D42A27DB-BD31-4B8C-83A1-F6EECF244321}">
                <p14:modId xmlns:p14="http://schemas.microsoft.com/office/powerpoint/2010/main" val="3945009001"/>
              </p:ext>
            </p:extLst>
          </p:nvPr>
        </p:nvGraphicFramePr>
        <p:xfrm>
          <a:off x="11319031" y="25537998"/>
          <a:ext cx="10476582" cy="6003452"/>
        </p:xfrm>
        <a:graphic>
          <a:graphicData uri="http://schemas.openxmlformats.org/drawingml/2006/chart">
            <c:chart xmlns:c="http://schemas.openxmlformats.org/drawingml/2006/chart" xmlns:r="http://schemas.openxmlformats.org/officeDocument/2006/relationships" r:id="rId16"/>
          </a:graphicData>
        </a:graphic>
      </p:graphicFrame>
      <p:graphicFrame>
        <p:nvGraphicFramePr>
          <p:cNvPr id="40" name="Chart 39"/>
          <p:cNvGraphicFramePr>
            <a:graphicFrameLocks/>
          </p:cNvGraphicFramePr>
          <p:nvPr>
            <p:extLst>
              <p:ext uri="{D42A27DB-BD31-4B8C-83A1-F6EECF244321}">
                <p14:modId xmlns:p14="http://schemas.microsoft.com/office/powerpoint/2010/main" val="3337487966"/>
              </p:ext>
            </p:extLst>
          </p:nvPr>
        </p:nvGraphicFramePr>
        <p:xfrm>
          <a:off x="22467400" y="20241490"/>
          <a:ext cx="9526680" cy="5143157"/>
        </p:xfrm>
        <a:graphic>
          <a:graphicData uri="http://schemas.openxmlformats.org/drawingml/2006/chart">
            <c:chart xmlns:c="http://schemas.openxmlformats.org/drawingml/2006/chart" xmlns:r="http://schemas.openxmlformats.org/officeDocument/2006/relationships" r:id="rId17"/>
          </a:graphicData>
        </a:graphic>
      </p:graphicFrame>
      <p:sp>
        <p:nvSpPr>
          <p:cNvPr id="41" name="object 107"/>
          <p:cNvSpPr txBox="1"/>
          <p:nvPr/>
        </p:nvSpPr>
        <p:spPr>
          <a:xfrm>
            <a:off x="22748351" y="25808916"/>
            <a:ext cx="9379680" cy="772219"/>
          </a:xfrm>
          <a:prstGeom prst="rect">
            <a:avLst/>
          </a:prstGeom>
        </p:spPr>
        <p:txBody>
          <a:bodyPr vert="horz" wrap="square" lIns="0" tIns="0" rIns="0" bIns="0" rtlCol="0">
            <a:noAutofit/>
          </a:bodyPr>
          <a:lstStyle/>
          <a:p>
            <a:pPr>
              <a:lnSpc>
                <a:spcPts val="3200"/>
              </a:lnSpc>
              <a:spcAft>
                <a:spcPts val="1000"/>
              </a:spcAft>
            </a:pPr>
            <a:r>
              <a:rPr lang="en-US" sz="3600" b="1" spc="22" dirty="0">
                <a:solidFill>
                  <a:srgbClr val="231F20"/>
                </a:solidFill>
                <a:latin typeface="Arial"/>
                <a:cs typeface="Arial"/>
              </a:rPr>
              <a:t>Impact of Antibiotic Timing on </a:t>
            </a:r>
            <a:r>
              <a:rPr lang="en-US" sz="3600" b="1" spc="22" dirty="0">
                <a:solidFill>
                  <a:srgbClr val="231F20"/>
                </a:solidFill>
                <a:latin typeface="Arial" panose="020B0604020202020204" pitchFamily="34" charset="0"/>
                <a:cs typeface="Arial" panose="020B0604020202020204" pitchFamily="34" charset="0"/>
              </a:rPr>
              <a:t>Mortality</a:t>
            </a:r>
          </a:p>
        </p:txBody>
      </p:sp>
      <p:graphicFrame>
        <p:nvGraphicFramePr>
          <p:cNvPr id="42" name="Chart 41"/>
          <p:cNvGraphicFramePr>
            <a:graphicFrameLocks/>
          </p:cNvGraphicFramePr>
          <p:nvPr>
            <p:extLst>
              <p:ext uri="{D42A27DB-BD31-4B8C-83A1-F6EECF244321}">
                <p14:modId xmlns:p14="http://schemas.microsoft.com/office/powerpoint/2010/main" val="1600820554"/>
              </p:ext>
            </p:extLst>
          </p:nvPr>
        </p:nvGraphicFramePr>
        <p:xfrm>
          <a:off x="22619937" y="26498501"/>
          <a:ext cx="9364459" cy="5066587"/>
        </p:xfrm>
        <a:graphic>
          <a:graphicData uri="http://schemas.openxmlformats.org/drawingml/2006/chart">
            <c:chart xmlns:c="http://schemas.openxmlformats.org/drawingml/2006/chart" xmlns:r="http://schemas.openxmlformats.org/officeDocument/2006/relationships" r:id="rId18"/>
          </a:graphicData>
        </a:graphic>
      </p:graphicFrame>
      <p:sp>
        <p:nvSpPr>
          <p:cNvPr id="11" name="Rectangle 10"/>
          <p:cNvSpPr/>
          <p:nvPr/>
        </p:nvSpPr>
        <p:spPr>
          <a:xfrm>
            <a:off x="28928291" y="219737"/>
            <a:ext cx="914400" cy="914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0072241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4F00AF83DCA604EA35A9588C58BF52F" ma:contentTypeVersion="12" ma:contentTypeDescription="Create a new document." ma:contentTypeScope="" ma:versionID="b4d4d0479e09f0d8d62b1a10033de0a9">
  <xsd:schema xmlns:xsd="http://www.w3.org/2001/XMLSchema" xmlns:xs="http://www.w3.org/2001/XMLSchema" xmlns:p="http://schemas.microsoft.com/office/2006/metadata/properties" xmlns:ns2="d4ab2ec3-2a52-47f9-9a11-c025a7a01941" xmlns:ns3="710a3416-c9ec-433a-8ee9-a9af64f7785e" targetNamespace="http://schemas.microsoft.com/office/2006/metadata/properties" ma:root="true" ma:fieldsID="929a06ee0f7841c76656f6a123def511" ns2:_="" ns3:_="">
    <xsd:import namespace="d4ab2ec3-2a52-47f9-9a11-c025a7a01941"/>
    <xsd:import namespace="710a3416-c9ec-433a-8ee9-a9af64f7785e"/>
    <xsd:element name="properties">
      <xsd:complexType>
        <xsd:sequence>
          <xsd:element name="documentManagement">
            <xsd:complexType>
              <xsd:all>
                <xsd:element ref="ns2:ReferenceId" minOccurs="0"/>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4ab2ec3-2a52-47f9-9a11-c025a7a01941" elementFormDefault="qualified">
    <xsd:import namespace="http://schemas.microsoft.com/office/2006/documentManagement/types"/>
    <xsd:import namespace="http://schemas.microsoft.com/office/infopath/2007/PartnerControls"/>
    <xsd:element name="ReferenceId" ma:index="8" nillable="true" ma:displayName="ReferenceId" ma:indexed="true" ma:internalName="ReferenceId">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09153e1a-6dd8-49b1-99b5-62373a7b7739"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0a3416-c9ec-433a-8ee9-a9af64f7785e"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c659e4a2-e24c-45cd-9259-904a2b13a87b}" ma:internalName="TaxCatchAll" ma:showField="CatchAllData" ma:web="710a3416-c9ec-433a-8ee9-a9af64f7785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710a3416-c9ec-433a-8ee9-a9af64f7785e" xsi:nil="true"/>
    <ReferenceId xmlns="d4ab2ec3-2a52-47f9-9a11-c025a7a01941" xsi:nil="true"/>
    <lcf76f155ced4ddcb4097134ff3c332f xmlns="d4ab2ec3-2a52-47f9-9a11-c025a7a0194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F5DA509-E09E-46B9-86F9-5413471102C9}"/>
</file>

<file path=customXml/itemProps2.xml><?xml version="1.0" encoding="utf-8"?>
<ds:datastoreItem xmlns:ds="http://schemas.openxmlformats.org/officeDocument/2006/customXml" ds:itemID="{0D03E536-A9E2-4E7B-A4EC-7A1C1D5650D5}"/>
</file>

<file path=customXml/itemProps3.xml><?xml version="1.0" encoding="utf-8"?>
<ds:datastoreItem xmlns:ds="http://schemas.openxmlformats.org/officeDocument/2006/customXml" ds:itemID="{D46713E0-E05A-45FD-B318-0E28460891E2}"/>
</file>

<file path=docProps/app.xml><?xml version="1.0" encoding="utf-8"?>
<Properties xmlns="http://schemas.openxmlformats.org/officeDocument/2006/extended-properties" xmlns:vt="http://schemas.openxmlformats.org/officeDocument/2006/docPropsVTypes">
  <TotalTime>2431</TotalTime>
  <Words>1695</Words>
  <Application>Microsoft Macintosh PowerPoint</Application>
  <PresentationFormat>Custom</PresentationFormat>
  <Paragraphs>68</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Balentine</dc:creator>
  <cp:lastModifiedBy>Ramona Whichello</cp:lastModifiedBy>
  <cp:revision>57</cp:revision>
  <dcterms:created xsi:type="dcterms:W3CDTF">2018-03-07T15:08:45Z</dcterms:created>
  <dcterms:modified xsi:type="dcterms:W3CDTF">2026-03-16T01:01:38Z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8d321b5f-a4ea-42e4-9273-2f91b9a1a708_Enabled">
    <vt:lpwstr>true</vt:lpwstr>
  </property>
  <property fmtid="{D5CDD505-2E9C-101B-9397-08002B2CF9AE}" pid="3" name="MSIP_Label_8d321b5f-a4ea-42e4-9273-2f91b9a1a708_SetDate">
    <vt:lpwstr>2026-03-12T20:10:51Z</vt:lpwstr>
  </property>
  <property fmtid="{D5CDD505-2E9C-101B-9397-08002B2CF9AE}" pid="4" name="MSIP_Label_8d321b5f-a4ea-42e4-9273-2f91b9a1a708_Method">
    <vt:lpwstr>Standard</vt:lpwstr>
  </property>
  <property fmtid="{D5CDD505-2E9C-101B-9397-08002B2CF9AE}" pid="5" name="MSIP_Label_8d321b5f-a4ea-42e4-9273-2f91b9a1a708_Name">
    <vt:lpwstr>Low Confidentiality - Green</vt:lpwstr>
  </property>
  <property fmtid="{D5CDD505-2E9C-101B-9397-08002B2CF9AE}" pid="6" name="MSIP_Label_8d321b5f-a4ea-42e4-9273-2f91b9a1a708_SiteId">
    <vt:lpwstr>c5b35b5a-16d5-4414-8ee1-7bde70543f1b</vt:lpwstr>
  </property>
  <property fmtid="{D5CDD505-2E9C-101B-9397-08002B2CF9AE}" pid="7" name="MSIP_Label_8d321b5f-a4ea-42e4-9273-2f91b9a1a708_ActionId">
    <vt:lpwstr>fba1abd4-19f2-412e-84bc-b6c7d5d61664</vt:lpwstr>
  </property>
  <property fmtid="{D5CDD505-2E9C-101B-9397-08002B2CF9AE}" pid="8" name="MSIP_Label_8d321b5f-a4ea-42e4-9273-2f91b9a1a708_ContentBits">
    <vt:lpwstr>0</vt:lpwstr>
  </property>
  <property fmtid="{D5CDD505-2E9C-101B-9397-08002B2CF9AE}" pid="9" name="MSIP_Label_8d321b5f-a4ea-42e4-9273-2f91b9a1a708_Tag">
    <vt:lpwstr>50, 3, 0, 1</vt:lpwstr>
  </property>
  <property fmtid="{D5CDD505-2E9C-101B-9397-08002B2CF9AE}" pid="10" name="ContentTypeId">
    <vt:lpwstr>0x010100A4F00AF83DCA604EA35A9588C58BF52F</vt:lpwstr>
  </property>
</Properties>
</file>