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4">
          <p15:clr>
            <a:srgbClr val="A4A3A4"/>
          </p15:clr>
        </p15:guide>
        <p15:guide id="2" pos="267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5609A0-6F8E-4DE0-B092-ECC1B728BE16}" v="47" dt="2026-03-12T11:23:52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79903" autoAdjust="0"/>
  </p:normalViewPr>
  <p:slideViewPr>
    <p:cSldViewPr snapToGrid="0" snapToObjects="1" showGuides="1">
      <p:cViewPr>
        <p:scale>
          <a:sx n="20" d="100"/>
          <a:sy n="20" d="100"/>
        </p:scale>
        <p:origin x="1098" y="30"/>
      </p:cViewPr>
      <p:guideLst>
        <p:guide orient="horz" pos="18474"/>
        <p:guide pos="267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ey, Lynn L." userId="5b445ce0-3eb8-41f5-8663-e9396d72ea3d" providerId="ADAL" clId="{C5DC7630-C8E3-490B-9D55-7BB74587587B}"/>
    <pc:docChg chg="undo custSel modSld">
      <pc:chgData name="Wiley, Lynn L." userId="5b445ce0-3eb8-41f5-8663-e9396d72ea3d" providerId="ADAL" clId="{C5DC7630-C8E3-490B-9D55-7BB74587587B}" dt="2026-03-12T11:24:29.676" v="996" actId="20577"/>
      <pc:docMkLst>
        <pc:docMk/>
      </pc:docMkLst>
      <pc:sldChg chg="addSp delSp modSp mod">
        <pc:chgData name="Wiley, Lynn L." userId="5b445ce0-3eb8-41f5-8663-e9396d72ea3d" providerId="ADAL" clId="{C5DC7630-C8E3-490B-9D55-7BB74587587B}" dt="2026-03-12T11:24:29.676" v="996" actId="20577"/>
        <pc:sldMkLst>
          <pc:docMk/>
          <pc:sldMk cId="534812587" sldId="258"/>
        </pc:sldMkLst>
        <pc:spChg chg="mod">
          <ac:chgData name="Wiley, Lynn L." userId="5b445ce0-3eb8-41f5-8663-e9396d72ea3d" providerId="ADAL" clId="{C5DC7630-C8E3-490B-9D55-7BB74587587B}" dt="2026-03-12T11:21:24.449" v="970" actId="207"/>
          <ac:spMkLst>
            <pc:docMk/>
            <pc:sldMk cId="534812587" sldId="258"/>
            <ac:spMk id="8" creationId="{9C85BB54-A3E9-50EC-6516-B5CDAEA65E6F}"/>
          </ac:spMkLst>
        </pc:spChg>
        <pc:spChg chg="mod">
          <ac:chgData name="Wiley, Lynn L." userId="5b445ce0-3eb8-41f5-8663-e9396d72ea3d" providerId="ADAL" clId="{C5DC7630-C8E3-490B-9D55-7BB74587587B}" dt="2026-03-11T16:25:18.667" v="852" actId="1076"/>
          <ac:spMkLst>
            <pc:docMk/>
            <pc:sldMk cId="534812587" sldId="258"/>
            <ac:spMk id="9" creationId="{00000000-0000-0000-0000-000000000000}"/>
          </ac:spMkLst>
        </pc:spChg>
        <pc:spChg chg="mod">
          <ac:chgData name="Wiley, Lynn L." userId="5b445ce0-3eb8-41f5-8663-e9396d72ea3d" providerId="ADAL" clId="{C5DC7630-C8E3-490B-9D55-7BB74587587B}" dt="2026-03-11T16:15:50.940" v="666" actId="20577"/>
          <ac:spMkLst>
            <pc:docMk/>
            <pc:sldMk cId="534812587" sldId="258"/>
            <ac:spMk id="10" creationId="{00000000-0000-0000-0000-000000000000}"/>
          </ac:spMkLst>
        </pc:spChg>
        <pc:spChg chg="mod">
          <ac:chgData name="Wiley, Lynn L." userId="5b445ce0-3eb8-41f5-8663-e9396d72ea3d" providerId="ADAL" clId="{C5DC7630-C8E3-490B-9D55-7BB74587587B}" dt="2026-03-12T11:24:29.676" v="996" actId="20577"/>
          <ac:spMkLst>
            <pc:docMk/>
            <pc:sldMk cId="534812587" sldId="258"/>
            <ac:spMk id="13" creationId="{00000000-0000-0000-0000-000000000000}"/>
          </ac:spMkLst>
        </pc:spChg>
        <pc:spChg chg="mod">
          <ac:chgData name="Wiley, Lynn L." userId="5b445ce0-3eb8-41f5-8663-e9396d72ea3d" providerId="ADAL" clId="{C5DC7630-C8E3-490B-9D55-7BB74587587B}" dt="2026-03-12T11:24:08.973" v="995" actId="20577"/>
          <ac:spMkLst>
            <pc:docMk/>
            <pc:sldMk cId="534812587" sldId="258"/>
            <ac:spMk id="17" creationId="{00000000-0000-0000-0000-000000000000}"/>
          </ac:spMkLst>
        </pc:spChg>
        <pc:spChg chg="add del mod ord">
          <ac:chgData name="Wiley, Lynn L." userId="5b445ce0-3eb8-41f5-8663-e9396d72ea3d" providerId="ADAL" clId="{C5DC7630-C8E3-490B-9D55-7BB74587587B}" dt="2026-03-11T16:41:22.992" v="908" actId="478"/>
          <ac:spMkLst>
            <pc:docMk/>
            <pc:sldMk cId="534812587" sldId="258"/>
            <ac:spMk id="18" creationId="{6388E0EA-A7DE-834D-18DC-68F3F9D3EDC6}"/>
          </ac:spMkLst>
        </pc:spChg>
        <pc:spChg chg="mod">
          <ac:chgData name="Wiley, Lynn L." userId="5b445ce0-3eb8-41f5-8663-e9396d72ea3d" providerId="ADAL" clId="{C5DC7630-C8E3-490B-9D55-7BB74587587B}" dt="2026-03-10T15:49:25.042" v="368" actId="20577"/>
          <ac:spMkLst>
            <pc:docMk/>
            <pc:sldMk cId="534812587" sldId="258"/>
            <ac:spMk id="21" creationId="{00000000-0000-0000-0000-000000000000}"/>
          </ac:spMkLst>
        </pc:spChg>
        <pc:spChg chg="mod">
          <ac:chgData name="Wiley, Lynn L." userId="5b445ce0-3eb8-41f5-8663-e9396d72ea3d" providerId="ADAL" clId="{C5DC7630-C8E3-490B-9D55-7BB74587587B}" dt="2026-03-12T11:21:11.943" v="966" actId="207"/>
          <ac:spMkLst>
            <pc:docMk/>
            <pc:sldMk cId="534812587" sldId="258"/>
            <ac:spMk id="26" creationId="{00000000-0000-0000-0000-000000000000}"/>
          </ac:spMkLst>
        </pc:spChg>
        <pc:spChg chg="mod">
          <ac:chgData name="Wiley, Lynn L." userId="5b445ce0-3eb8-41f5-8663-e9396d72ea3d" providerId="ADAL" clId="{C5DC7630-C8E3-490B-9D55-7BB74587587B}" dt="2026-03-11T16:49:27.848" v="934" actId="2711"/>
          <ac:spMkLst>
            <pc:docMk/>
            <pc:sldMk cId="534812587" sldId="258"/>
            <ac:spMk id="27" creationId="{00000000-0000-0000-0000-000000000000}"/>
          </ac:spMkLst>
        </pc:spChg>
        <pc:spChg chg="mod">
          <ac:chgData name="Wiley, Lynn L." userId="5b445ce0-3eb8-41f5-8663-e9396d72ea3d" providerId="ADAL" clId="{C5DC7630-C8E3-490B-9D55-7BB74587587B}" dt="2026-03-10T16:27:31.422" v="458" actId="14100"/>
          <ac:spMkLst>
            <pc:docMk/>
            <pc:sldMk cId="534812587" sldId="258"/>
            <ac:spMk id="28" creationId="{00000000-0000-0000-0000-000000000000}"/>
          </ac:spMkLst>
        </pc:spChg>
        <pc:spChg chg="mod">
          <ac:chgData name="Wiley, Lynn L." userId="5b445ce0-3eb8-41f5-8663-e9396d72ea3d" providerId="ADAL" clId="{C5DC7630-C8E3-490B-9D55-7BB74587587B}" dt="2026-03-11T16:25:44.419" v="858" actId="20577"/>
          <ac:spMkLst>
            <pc:docMk/>
            <pc:sldMk cId="534812587" sldId="258"/>
            <ac:spMk id="30" creationId="{00000000-0000-0000-0000-000000000000}"/>
          </ac:spMkLst>
        </pc:spChg>
        <pc:spChg chg="mod">
          <ac:chgData name="Wiley, Lynn L." userId="5b445ce0-3eb8-41f5-8663-e9396d72ea3d" providerId="ADAL" clId="{C5DC7630-C8E3-490B-9D55-7BB74587587B}" dt="2026-03-11T16:42:06.063" v="912" actId="1076"/>
          <ac:spMkLst>
            <pc:docMk/>
            <pc:sldMk cId="534812587" sldId="258"/>
            <ac:spMk id="31" creationId="{00000000-0000-0000-0000-000000000000}"/>
          </ac:spMkLst>
        </pc:spChg>
        <pc:picChg chg="add mod ord">
          <ac:chgData name="Wiley, Lynn L." userId="5b445ce0-3eb8-41f5-8663-e9396d72ea3d" providerId="ADAL" clId="{C5DC7630-C8E3-490B-9D55-7BB74587587B}" dt="2026-03-11T16:25:28.451" v="854" actId="14100"/>
          <ac:picMkLst>
            <pc:docMk/>
            <pc:sldMk cId="534812587" sldId="258"/>
            <ac:picMk id="2" creationId="{FF48A46F-94CF-572F-29A7-401828949DC8}"/>
          </ac:picMkLst>
        </pc:picChg>
        <pc:picChg chg="add mod">
          <ac:chgData name="Wiley, Lynn L." userId="5b445ce0-3eb8-41f5-8663-e9396d72ea3d" providerId="ADAL" clId="{C5DC7630-C8E3-490B-9D55-7BB74587587B}" dt="2026-03-11T16:40:27.264" v="900" actId="14100"/>
          <ac:picMkLst>
            <pc:docMk/>
            <pc:sldMk cId="534812587" sldId="258"/>
            <ac:picMk id="3" creationId="{7B89F5C3-3428-E337-BDCB-C5C1F2F6E1BB}"/>
          </ac:picMkLst>
        </pc:picChg>
        <pc:picChg chg="add mod">
          <ac:chgData name="Wiley, Lynn L." userId="5b445ce0-3eb8-41f5-8663-e9396d72ea3d" providerId="ADAL" clId="{C5DC7630-C8E3-490B-9D55-7BB74587587B}" dt="2026-03-11T16:40:16.700" v="897" actId="1076"/>
          <ac:picMkLst>
            <pc:docMk/>
            <pc:sldMk cId="534812587" sldId="258"/>
            <ac:picMk id="4" creationId="{A87A7052-B873-B899-593F-4DD6F1F41836}"/>
          </ac:picMkLst>
        </pc:picChg>
        <pc:picChg chg="add mod ord">
          <ac:chgData name="Wiley, Lynn L." userId="5b445ce0-3eb8-41f5-8663-e9396d72ea3d" providerId="ADAL" clId="{C5DC7630-C8E3-490B-9D55-7BB74587587B}" dt="2026-03-11T16:41:51.889" v="911" actId="167"/>
          <ac:picMkLst>
            <pc:docMk/>
            <pc:sldMk cId="534812587" sldId="258"/>
            <ac:picMk id="7" creationId="{1793E87D-B862-9EFE-02D1-D568AD2F4510}"/>
          </ac:picMkLst>
        </pc:picChg>
        <pc:picChg chg="mod">
          <ac:chgData name="Wiley, Lynn L." userId="5b445ce0-3eb8-41f5-8663-e9396d72ea3d" providerId="ADAL" clId="{C5DC7630-C8E3-490B-9D55-7BB74587587B}" dt="2026-03-11T16:21:21.777" v="778" actId="1076"/>
          <ac:picMkLst>
            <pc:docMk/>
            <pc:sldMk cId="534812587" sldId="258"/>
            <ac:picMk id="12" creationId="{00000000-0000-0000-0000-000000000000}"/>
          </ac:picMkLst>
        </pc:picChg>
        <pc:picChg chg="add mod">
          <ac:chgData name="Wiley, Lynn L." userId="5b445ce0-3eb8-41f5-8663-e9396d72ea3d" providerId="ADAL" clId="{C5DC7630-C8E3-490B-9D55-7BB74587587B}" dt="2026-03-11T16:47:09.682" v="928" actId="14100"/>
          <ac:picMkLst>
            <pc:docMk/>
            <pc:sldMk cId="534812587" sldId="258"/>
            <ac:picMk id="19" creationId="{BAFF198E-8A27-24E9-3A51-5A6B12FFDB0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93D61-9BD8-459D-85BD-E38B6C845DAF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3CC6D-FE99-4534-AFCE-8DBAF3B533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3CC6D-FE99-4534-AFCE-8DBAF3B5333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20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5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4"/>
            <a:ext cx="987552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4"/>
            <a:ext cx="2889504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0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1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2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6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6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3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3"/>
            <a:ext cx="19392902" cy="3070858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600" b="1"/>
            </a:lvl4pPr>
            <a:lvl5pPr marL="8778240" indent="0">
              <a:buNone/>
              <a:defRPr sz="7600" b="1"/>
            </a:lvl5pPr>
            <a:lvl6pPr marL="10972800" indent="0">
              <a:buNone/>
              <a:defRPr sz="7600" b="1"/>
            </a:lvl6pPr>
            <a:lvl7pPr marL="13167360" indent="0">
              <a:buNone/>
              <a:defRPr sz="7600" b="1"/>
            </a:lvl7pPr>
            <a:lvl8pPr marL="15361920" indent="0">
              <a:buNone/>
              <a:defRPr sz="7600" b="1"/>
            </a:lvl8pPr>
            <a:lvl9pPr marL="17556480" indent="0">
              <a:buNone/>
              <a:defRPr sz="7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401"/>
            <a:ext cx="19392902" cy="18966182"/>
          </a:xfrm>
        </p:spPr>
        <p:txBody>
          <a:bodyPr/>
          <a:lstStyle>
            <a:lvl1pPr>
              <a:defRPr sz="11600"/>
            </a:lvl1pPr>
            <a:lvl2pPr>
              <a:defRPr sz="9600"/>
            </a:lvl2pPr>
            <a:lvl3pPr>
              <a:defRPr sz="86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3"/>
            <a:ext cx="19400520" cy="3070858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600" b="1"/>
            </a:lvl4pPr>
            <a:lvl5pPr marL="8778240" indent="0">
              <a:buNone/>
              <a:defRPr sz="7600" b="1"/>
            </a:lvl5pPr>
            <a:lvl6pPr marL="10972800" indent="0">
              <a:buNone/>
              <a:defRPr sz="7600" b="1"/>
            </a:lvl6pPr>
            <a:lvl7pPr marL="13167360" indent="0">
              <a:buNone/>
              <a:defRPr sz="7600" b="1"/>
            </a:lvl7pPr>
            <a:lvl8pPr marL="15361920" indent="0">
              <a:buNone/>
              <a:defRPr sz="7600" b="1"/>
            </a:lvl8pPr>
            <a:lvl9pPr marL="17556480" indent="0">
              <a:buNone/>
              <a:defRPr sz="7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1"/>
            <a:ext cx="19400520" cy="18966182"/>
          </a:xfrm>
        </p:spPr>
        <p:txBody>
          <a:bodyPr/>
          <a:lstStyle>
            <a:lvl1pPr>
              <a:defRPr sz="11600"/>
            </a:lvl1pPr>
            <a:lvl2pPr>
              <a:defRPr sz="9600"/>
            </a:lvl2pPr>
            <a:lvl3pPr>
              <a:defRPr sz="86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4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3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1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6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8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400"/>
            </a:lvl4pPr>
            <a:lvl5pPr marL="8778240" indent="0">
              <a:buNone/>
              <a:defRPr sz="4400"/>
            </a:lvl5pPr>
            <a:lvl6pPr marL="10972800" indent="0">
              <a:buNone/>
              <a:defRPr sz="4400"/>
            </a:lvl6pPr>
            <a:lvl7pPr marL="13167360" indent="0">
              <a:buNone/>
              <a:defRPr sz="4400"/>
            </a:lvl7pPr>
            <a:lvl8pPr marL="15361920" indent="0">
              <a:buNone/>
              <a:defRPr sz="4400"/>
            </a:lvl8pPr>
            <a:lvl9pPr marL="17556480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0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1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6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3"/>
            <a:ext cx="26334720" cy="3863338"/>
          </a:xfrm>
        </p:spPr>
        <p:txBody>
          <a:bodyPr/>
          <a:lstStyle>
            <a:lvl1pPr marL="0" indent="0">
              <a:buNone/>
              <a:defRPr sz="68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400"/>
            </a:lvl4pPr>
            <a:lvl5pPr marL="8778240" indent="0">
              <a:buNone/>
              <a:defRPr sz="4400"/>
            </a:lvl5pPr>
            <a:lvl6pPr marL="10972800" indent="0">
              <a:buNone/>
              <a:defRPr sz="4400"/>
            </a:lvl6pPr>
            <a:lvl7pPr marL="13167360" indent="0">
              <a:buNone/>
              <a:defRPr sz="4400"/>
            </a:lvl7pPr>
            <a:lvl8pPr marL="15361920" indent="0">
              <a:buNone/>
              <a:defRPr sz="4400"/>
            </a:lvl8pPr>
            <a:lvl9pPr marL="17556480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94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D7564-EFFA-A944-A1A7-83D830D96081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C1767-5E94-FB4E-B4C4-872BBD8B6F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4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hyperlink" Target="https://www.flickr.com/photos/diabetescare/14358499248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octor holding a tablet&#10;&#10;AI-generated content may be incorrect.">
            <a:extLst>
              <a:ext uri="{FF2B5EF4-FFF2-40B4-BE49-F238E27FC236}">
                <a16:creationId xmlns:a16="http://schemas.microsoft.com/office/drawing/2014/main" id="{1793E87D-B862-9EFE-02D1-D568AD2F4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09405" y="26774130"/>
            <a:ext cx="7494727" cy="34010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48A46F-94CF-572F-29A7-401828949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31446" y="309260"/>
            <a:ext cx="5700526" cy="41444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0175200"/>
            <a:ext cx="438912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591" y="30810256"/>
            <a:ext cx="3609975" cy="1476375"/>
          </a:xfrm>
          <a:prstGeom prst="rect">
            <a:avLst/>
          </a:prstGeom>
        </p:spPr>
      </p:pic>
      <p:sp>
        <p:nvSpPr>
          <p:cNvPr id="9" name="object 2"/>
          <p:cNvSpPr txBox="1">
            <a:spLocks/>
          </p:cNvSpPr>
          <p:nvPr/>
        </p:nvSpPr>
        <p:spPr>
          <a:xfrm>
            <a:off x="843057" y="-157034"/>
            <a:ext cx="41646975" cy="192712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5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1828800">
              <a:lnSpc>
                <a:spcPts val="9000"/>
              </a:lnSpc>
              <a:defRPr/>
            </a:pPr>
            <a:r>
              <a:rPr lang="en-US" sz="9600" kern="0" dirty="0">
                <a:solidFill>
                  <a:schemeClr val="tx1"/>
                </a:solidFill>
                <a:latin typeface="Ariel"/>
              </a:rPr>
              <a:t>Transition to Practice in Nursing: An Integrative Literature Review</a:t>
            </a:r>
          </a:p>
        </p:txBody>
      </p:sp>
      <p:sp>
        <p:nvSpPr>
          <p:cNvPr id="10" name="object 3"/>
          <p:cNvSpPr txBox="1"/>
          <p:nvPr/>
        </p:nvSpPr>
        <p:spPr>
          <a:xfrm>
            <a:off x="1377950" y="1962381"/>
            <a:ext cx="32918400" cy="301152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6024"/>
              </a:lnSpc>
            </a:pPr>
            <a:r>
              <a:rPr lang="en-US" sz="5000" spc="-142" dirty="0">
                <a:latin typeface="Ariel"/>
                <a:cs typeface="Arial"/>
              </a:rPr>
              <a:t>Vickie M Wiley, BSN, RN, MSN Nurse Educator Student</a:t>
            </a:r>
          </a:p>
          <a:p>
            <a:pPr>
              <a:lnSpc>
                <a:spcPts val="6024"/>
              </a:lnSpc>
            </a:pPr>
            <a:r>
              <a:rPr lang="en-US" sz="5000" dirty="0">
                <a:latin typeface="Ariel"/>
                <a:cs typeface="Arial"/>
              </a:rPr>
              <a:t>Chair: Amy Putnam DNP, RN, CNE </a:t>
            </a:r>
          </a:p>
          <a:p>
            <a:pPr>
              <a:lnSpc>
                <a:spcPts val="6024"/>
              </a:lnSpc>
            </a:pPr>
            <a:r>
              <a:rPr lang="en-US" sz="5000" dirty="0">
                <a:latin typeface="Ariel"/>
                <a:cs typeface="Arial"/>
              </a:rPr>
              <a:t>Committee: Candice Laney DNP, RN, CNE</a:t>
            </a:r>
          </a:p>
          <a:p>
            <a:pPr>
              <a:lnSpc>
                <a:spcPts val="6024"/>
              </a:lnSpc>
            </a:pPr>
            <a:endParaRPr lang="en-US" sz="5000" dirty="0">
              <a:latin typeface="Ariel"/>
              <a:cs typeface="Arial"/>
            </a:endParaRPr>
          </a:p>
          <a:p>
            <a:pPr>
              <a:lnSpc>
                <a:spcPts val="6024"/>
              </a:lnSpc>
            </a:pPr>
            <a:endParaRPr lang="en-US" sz="5000" dirty="0">
              <a:latin typeface="Ariel"/>
              <a:cs typeface="Arial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1481330" y="4892778"/>
            <a:ext cx="9253728" cy="2203887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898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7976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6964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5952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9494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392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2917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1905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z="4800" b="1" dirty="0">
                <a:solidFill>
                  <a:srgbClr val="7030A0"/>
                </a:solidFill>
                <a:latin typeface="Arial Black" panose="020B0A04020102020204" pitchFamily="34" charset="0"/>
                <a:cs typeface="Arial"/>
              </a:rPr>
              <a:t>ABSTRACT</a:t>
            </a:r>
          </a:p>
          <a:p>
            <a:pPr>
              <a:spcAft>
                <a:spcPts val="1200"/>
              </a:spcAft>
            </a:pPr>
            <a:r>
              <a:rPr lang="en-US" sz="4300" b="1">
                <a:latin typeface="Ariel"/>
                <a:cs typeface="Arial"/>
              </a:rPr>
              <a:t>Abstract</a:t>
            </a:r>
            <a:endParaRPr lang="en-US" sz="4400" b="1" dirty="0">
              <a:latin typeface="Arial Black" panose="020B0A04020102020204" pitchFamily="34" charset="0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sz="4200" dirty="0">
                <a:latin typeface="Ariel"/>
                <a:cs typeface="Arial"/>
              </a:rPr>
              <a:t>•	Integrative review examining evidence on transition‑to‑practice (TTP) programs for new graduate nurses.</a:t>
            </a:r>
          </a:p>
          <a:p>
            <a:pPr>
              <a:spcAft>
                <a:spcPts val="1200"/>
              </a:spcAft>
            </a:pPr>
            <a:r>
              <a:rPr lang="en-US" sz="4200" dirty="0">
                <a:latin typeface="Ariel"/>
                <a:cs typeface="Arial"/>
              </a:rPr>
              <a:t>•	Four themes identified: structured transition programs, preceptorship/mentorship, competency development, and psychosocial support.</a:t>
            </a:r>
          </a:p>
          <a:p>
            <a:pPr>
              <a:spcAft>
                <a:spcPts val="1200"/>
              </a:spcAft>
            </a:pPr>
            <a:r>
              <a:rPr lang="en-US" sz="4200" dirty="0">
                <a:latin typeface="Ariel"/>
                <a:cs typeface="Arial"/>
              </a:rPr>
              <a:t>•	TTP programs improve confidence, clinical judgment, and role adaptation while reducing transition shock and early turnover.</a:t>
            </a:r>
          </a:p>
          <a:p>
            <a:pPr>
              <a:spcAft>
                <a:spcPts val="1200"/>
              </a:spcAft>
            </a:pPr>
            <a:r>
              <a:rPr lang="en-US" sz="4200" dirty="0">
                <a:latin typeface="Ariel"/>
                <a:cs typeface="Arial"/>
              </a:rPr>
              <a:t>•	Comprehensive models, especially within federal systems, strengthen professional identity and support a more stable nursing workforce.</a:t>
            </a:r>
          </a:p>
          <a:p>
            <a:pPr>
              <a:spcAft>
                <a:spcPts val="1200"/>
              </a:spcAft>
            </a:pPr>
            <a:r>
              <a:rPr lang="en-US" sz="4300" b="1" dirty="0">
                <a:latin typeface="Ariel"/>
                <a:cs typeface="Arial"/>
              </a:rPr>
              <a:t>Purpose</a:t>
            </a:r>
          </a:p>
          <a:p>
            <a:pPr>
              <a:spcAft>
                <a:spcPts val="1200"/>
              </a:spcAft>
            </a:pPr>
            <a:r>
              <a:rPr lang="en-US" sz="4200" dirty="0">
                <a:latin typeface="Ariel"/>
                <a:cs typeface="Arial"/>
              </a:rPr>
              <a:t>•	To evaluate the impact of structured TTP programs on competency, retention, and professional identity in new graduate nurses.</a:t>
            </a:r>
          </a:p>
          <a:p>
            <a:pPr>
              <a:spcAft>
                <a:spcPts val="1200"/>
              </a:spcAft>
            </a:pPr>
            <a:r>
              <a:rPr lang="en-US" sz="4300" b="1" dirty="0">
                <a:latin typeface="Ariel"/>
                <a:cs typeface="Arial"/>
              </a:rPr>
              <a:t>Research Questions</a:t>
            </a:r>
          </a:p>
          <a:p>
            <a:pPr>
              <a:spcAft>
                <a:spcPts val="1200"/>
              </a:spcAft>
            </a:pPr>
            <a:r>
              <a:rPr lang="en-US" sz="4200" dirty="0">
                <a:latin typeface="Ariel"/>
                <a:cs typeface="Arial"/>
              </a:rPr>
              <a:t>•	What federally structured TTP models support new nurse transition</a:t>
            </a:r>
          </a:p>
          <a:p>
            <a:pPr>
              <a:spcAft>
                <a:spcPts val="1200"/>
              </a:spcAft>
            </a:pPr>
            <a:r>
              <a:rPr lang="en-US" sz="4200" dirty="0">
                <a:latin typeface="Ariel"/>
                <a:cs typeface="Arial"/>
              </a:rPr>
              <a:t>•	How do preceptorship and mentorship influence outcomes</a:t>
            </a:r>
          </a:p>
          <a:p>
            <a:pPr>
              <a:spcAft>
                <a:spcPts val="1200"/>
              </a:spcAft>
            </a:pPr>
            <a:r>
              <a:rPr lang="en-US" sz="4200" dirty="0">
                <a:latin typeface="Ariel"/>
                <a:cs typeface="Arial"/>
              </a:rPr>
              <a:t>•	How do TTP programs support clinical competency development</a:t>
            </a:r>
          </a:p>
          <a:p>
            <a:pPr>
              <a:spcAft>
                <a:spcPts val="1200"/>
              </a:spcAft>
            </a:pPr>
            <a:r>
              <a:rPr lang="en-US" sz="4200" dirty="0">
                <a:latin typeface="Ariel"/>
                <a:cs typeface="Arial"/>
              </a:rPr>
              <a:t>•	What strategies improve psychosocial adjustment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000" spc="22" dirty="0">
              <a:latin typeface="Arie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1088">
              <a:lnSpc>
                <a:spcPts val="4000"/>
              </a:lnSpc>
              <a:spcAft>
                <a:spcPts val="1200"/>
              </a:spcAft>
            </a:pPr>
            <a:endParaRPr lang="en-US" sz="4000" b="1" spc="22" dirty="0">
              <a:solidFill>
                <a:srgbClr val="231F20"/>
              </a:solidFill>
              <a:latin typeface="Arial"/>
              <a:cs typeface="Arial"/>
            </a:endParaRPr>
          </a:p>
          <a:p>
            <a:pPr marR="11088">
              <a:lnSpc>
                <a:spcPts val="3600"/>
              </a:lnSpc>
              <a:spcAft>
                <a:spcPts val="1600"/>
              </a:spcAft>
            </a:pPr>
            <a:endParaRPr sz="2800" spc="22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273431" y="5545967"/>
            <a:ext cx="21272502" cy="23781508"/>
            <a:chOff x="11309348" y="6007774"/>
            <a:chExt cx="21272502" cy="25379740"/>
          </a:xfrm>
        </p:grpSpPr>
        <p:sp>
          <p:nvSpPr>
            <p:cNvPr id="14" name="object 140"/>
            <p:cNvSpPr/>
            <p:nvPr/>
          </p:nvSpPr>
          <p:spPr>
            <a:xfrm>
              <a:off x="11309348" y="6007774"/>
              <a:ext cx="0" cy="25379740"/>
            </a:xfrm>
            <a:custGeom>
              <a:avLst/>
              <a:gdLst/>
              <a:ahLst/>
              <a:cxnLst/>
              <a:rect l="l" t="t" r="r" b="b"/>
              <a:pathLst>
                <a:path h="11627485">
                  <a:moveTo>
                    <a:pt x="0" y="0"/>
                  </a:moveTo>
                  <a:lnTo>
                    <a:pt x="0" y="11626894"/>
                  </a:lnTo>
                </a:path>
              </a:pathLst>
            </a:custGeom>
            <a:ln w="581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41"/>
            <p:cNvSpPr/>
            <p:nvPr/>
          </p:nvSpPr>
          <p:spPr>
            <a:xfrm>
              <a:off x="21939250" y="6007774"/>
              <a:ext cx="0" cy="25379740"/>
            </a:xfrm>
            <a:custGeom>
              <a:avLst/>
              <a:gdLst/>
              <a:ahLst/>
              <a:cxnLst/>
              <a:rect l="l" t="t" r="r" b="b"/>
              <a:pathLst>
                <a:path h="11627485">
                  <a:moveTo>
                    <a:pt x="0" y="0"/>
                  </a:moveTo>
                  <a:lnTo>
                    <a:pt x="0" y="11626894"/>
                  </a:lnTo>
                </a:path>
              </a:pathLst>
            </a:custGeom>
            <a:ln w="581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42"/>
            <p:cNvSpPr/>
            <p:nvPr/>
          </p:nvSpPr>
          <p:spPr>
            <a:xfrm>
              <a:off x="32581850" y="6007774"/>
              <a:ext cx="0" cy="25379740"/>
            </a:xfrm>
            <a:custGeom>
              <a:avLst/>
              <a:gdLst/>
              <a:ahLst/>
              <a:cxnLst/>
              <a:rect l="l" t="t" r="r" b="b"/>
              <a:pathLst>
                <a:path h="11627485">
                  <a:moveTo>
                    <a:pt x="0" y="0"/>
                  </a:moveTo>
                  <a:lnTo>
                    <a:pt x="0" y="11626894"/>
                  </a:lnTo>
                </a:path>
              </a:pathLst>
            </a:custGeom>
            <a:ln w="5817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1" name="object 4"/>
          <p:cNvSpPr txBox="1"/>
          <p:nvPr/>
        </p:nvSpPr>
        <p:spPr>
          <a:xfrm>
            <a:off x="11754514" y="24264782"/>
            <a:ext cx="9253728" cy="548655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898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7976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6964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5952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9494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392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2917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1905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000"/>
              </a:lnSpc>
              <a:spcAft>
                <a:spcPts val="1200"/>
              </a:spcAft>
            </a:pPr>
            <a:endParaRPr lang="en-US" sz="4400" b="1" spc="22" dirty="0">
              <a:latin typeface="Ariel"/>
              <a:cs typeface="Arial"/>
            </a:endParaRPr>
          </a:p>
          <a:p>
            <a:pPr>
              <a:lnSpc>
                <a:spcPts val="4000"/>
              </a:lnSpc>
              <a:spcAft>
                <a:spcPts val="1200"/>
              </a:spcAft>
            </a:pPr>
            <a:endParaRPr lang="en-US" sz="4400" b="1" spc="22" dirty="0">
              <a:latin typeface="Arial"/>
              <a:cs typeface="Arial"/>
            </a:endParaRPr>
          </a:p>
        </p:txBody>
      </p:sp>
      <p:sp>
        <p:nvSpPr>
          <p:cNvPr id="26" name="object 4"/>
          <p:cNvSpPr txBox="1"/>
          <p:nvPr/>
        </p:nvSpPr>
        <p:spPr>
          <a:xfrm>
            <a:off x="22791046" y="6989528"/>
            <a:ext cx="9253728" cy="1557153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898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7976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6964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5952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9494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392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2917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1905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latin typeface="Ariel"/>
              </a:rPr>
              <a:t>Electronic Databases</a:t>
            </a:r>
            <a:endParaRPr lang="en-US" sz="4400" dirty="0">
              <a:latin typeface="Ariel"/>
            </a:endParaRPr>
          </a:p>
          <a:p>
            <a:r>
              <a:rPr lang="en-US" sz="4400" dirty="0">
                <a:latin typeface="Ariel"/>
              </a:rPr>
              <a:t>• CINAHL Complete</a:t>
            </a:r>
          </a:p>
          <a:p>
            <a:r>
              <a:rPr lang="en-US" sz="4400" dirty="0">
                <a:latin typeface="Ariel"/>
              </a:rPr>
              <a:t>• MEDLINE</a:t>
            </a:r>
          </a:p>
          <a:p>
            <a:r>
              <a:rPr lang="en-US" sz="4400" dirty="0">
                <a:latin typeface="Ariel"/>
              </a:rPr>
              <a:t>• PubMed</a:t>
            </a:r>
          </a:p>
          <a:p>
            <a:r>
              <a:rPr lang="en-US" sz="4400" dirty="0">
                <a:latin typeface="Ariel"/>
              </a:rPr>
              <a:t>• Academic Search Complete</a:t>
            </a:r>
          </a:p>
          <a:p>
            <a:r>
              <a:rPr lang="en-US" sz="4400" dirty="0">
                <a:latin typeface="Ariel"/>
              </a:rPr>
              <a:t> </a:t>
            </a:r>
          </a:p>
          <a:p>
            <a:r>
              <a:rPr lang="en-US" sz="4400" b="1" dirty="0">
                <a:latin typeface="Ariel"/>
              </a:rPr>
              <a:t>Inclusion Criteria</a:t>
            </a:r>
          </a:p>
          <a:p>
            <a:r>
              <a:rPr lang="en-US" sz="4400" dirty="0">
                <a:latin typeface="Ariel"/>
              </a:rPr>
              <a:t>•	Peer reviewed journals</a:t>
            </a:r>
          </a:p>
          <a:p>
            <a:r>
              <a:rPr lang="en-US" sz="4400" dirty="0">
                <a:latin typeface="Ariel"/>
              </a:rPr>
              <a:t>•	English language</a:t>
            </a:r>
          </a:p>
          <a:p>
            <a:r>
              <a:rPr lang="en-US" sz="4400" dirty="0">
                <a:latin typeface="Ariel"/>
              </a:rPr>
              <a:t>•	New graduate RN TTP focus</a:t>
            </a:r>
          </a:p>
          <a:p>
            <a:r>
              <a:rPr lang="en-US" sz="4400" dirty="0">
                <a:latin typeface="Ariel"/>
              </a:rPr>
              <a:t>•	Mentorship, preceptorship, or competency content</a:t>
            </a:r>
          </a:p>
          <a:p>
            <a:endParaRPr lang="en-US" sz="4400" dirty="0">
              <a:latin typeface="Ariel"/>
            </a:endParaRPr>
          </a:p>
          <a:p>
            <a:r>
              <a:rPr lang="en-US" sz="4400" b="1" dirty="0">
                <a:latin typeface="Ariel"/>
              </a:rPr>
              <a:t>Article Selection</a:t>
            </a:r>
          </a:p>
          <a:p>
            <a:r>
              <a:rPr lang="en-US" sz="4400" dirty="0">
                <a:latin typeface="Ariel"/>
              </a:rPr>
              <a:t>•	Initial search: 312</a:t>
            </a:r>
          </a:p>
          <a:p>
            <a:r>
              <a:rPr lang="en-US" sz="4400" dirty="0">
                <a:latin typeface="Ariel"/>
              </a:rPr>
              <a:t>•	After duplicates: 248</a:t>
            </a:r>
          </a:p>
          <a:p>
            <a:r>
              <a:rPr lang="en-US" sz="4400" dirty="0">
                <a:latin typeface="Ariel"/>
              </a:rPr>
              <a:t>•	Abstracts screened: 41</a:t>
            </a:r>
          </a:p>
          <a:p>
            <a:r>
              <a:rPr lang="en-US" sz="4400" dirty="0">
                <a:latin typeface="Ariel"/>
              </a:rPr>
              <a:t>•	Full text included: 27</a:t>
            </a:r>
          </a:p>
          <a:p>
            <a:endParaRPr lang="en-US" sz="4400" dirty="0">
              <a:latin typeface="Ariel"/>
            </a:endParaRPr>
          </a:p>
          <a:p>
            <a:r>
              <a:rPr lang="en-US" sz="4400" b="1" dirty="0">
                <a:latin typeface="Ariel"/>
              </a:rPr>
              <a:t>Analytic Approach</a:t>
            </a:r>
          </a:p>
          <a:p>
            <a:r>
              <a:rPr lang="en-US" sz="4400" dirty="0">
                <a:latin typeface="Ariel"/>
              </a:rPr>
              <a:t>•	Thematic synthesis</a:t>
            </a:r>
          </a:p>
          <a:p>
            <a:r>
              <a:rPr lang="en-US" sz="4400" dirty="0">
                <a:latin typeface="Ariel"/>
              </a:rPr>
              <a:t>•	Extraction of recurrent outcomes</a:t>
            </a:r>
          </a:p>
          <a:p>
            <a:r>
              <a:rPr lang="en-US" sz="4400" dirty="0">
                <a:latin typeface="Ariel"/>
              </a:rPr>
              <a:t>•	Coding into four major themes</a:t>
            </a:r>
          </a:p>
        </p:txBody>
      </p:sp>
      <p:sp>
        <p:nvSpPr>
          <p:cNvPr id="27" name="object 107"/>
          <p:cNvSpPr txBox="1"/>
          <p:nvPr/>
        </p:nvSpPr>
        <p:spPr>
          <a:xfrm>
            <a:off x="22478313" y="5397768"/>
            <a:ext cx="9253728" cy="80717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ts val="3200"/>
              </a:lnSpc>
              <a:spcAft>
                <a:spcPts val="1000"/>
              </a:spcAft>
            </a:pPr>
            <a:r>
              <a:rPr lang="en-US" sz="4800" b="1" spc="22" dirty="0">
                <a:solidFill>
                  <a:srgbClr val="7030A0"/>
                </a:solidFill>
                <a:latin typeface="Arial Black" panose="020B0A04020102020204" pitchFamily="34" charset="0"/>
                <a:cs typeface="Arial"/>
              </a:rPr>
              <a:t>METHODOLOGY</a:t>
            </a:r>
            <a:endParaRPr sz="4800" dirty="0">
              <a:solidFill>
                <a:srgbClr val="7030A0"/>
              </a:solidFill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28" name="object 4"/>
          <p:cNvSpPr txBox="1"/>
          <p:nvPr/>
        </p:nvSpPr>
        <p:spPr>
          <a:xfrm>
            <a:off x="22384416" y="25818568"/>
            <a:ext cx="9253728" cy="367368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898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7976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6964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5952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9494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392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2917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1905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000"/>
              </a:lnSpc>
              <a:spcAft>
                <a:spcPts val="1200"/>
              </a:spcAft>
            </a:pPr>
            <a:endParaRPr lang="en-US" sz="4400" dirty="0">
              <a:effectLst/>
              <a:latin typeface="Arie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  <a:spcAft>
                <a:spcPts val="1200"/>
              </a:spcAft>
            </a:pPr>
            <a:endParaRPr lang="en-US" sz="4000" b="1" spc="22" dirty="0">
              <a:solidFill>
                <a:srgbClr val="231F20"/>
              </a:solidFill>
              <a:latin typeface="Arial"/>
              <a:cs typeface="Arial"/>
            </a:endParaRPr>
          </a:p>
          <a:p>
            <a:pPr>
              <a:lnSpc>
                <a:spcPts val="4000"/>
              </a:lnSpc>
              <a:spcAft>
                <a:spcPts val="1200"/>
              </a:spcAft>
            </a:pPr>
            <a:endParaRPr lang="en-US" sz="4000" b="1" spc="22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17" name="object 4"/>
          <p:cNvSpPr txBox="1"/>
          <p:nvPr/>
        </p:nvSpPr>
        <p:spPr>
          <a:xfrm>
            <a:off x="33453723" y="5061557"/>
            <a:ext cx="9253728" cy="2226453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898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7976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6964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5952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9494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392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2917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1905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n-US" sz="4800" b="1" dirty="0">
                <a:solidFill>
                  <a:srgbClr val="7030A0"/>
                </a:solidFill>
                <a:latin typeface="Arial Black" panose="020B0A04020102020204" pitchFamily="34" charset="0"/>
              </a:rPr>
              <a:t>IMPACT, IMPLICATIONS &amp; CONCLUSION</a:t>
            </a:r>
          </a:p>
          <a:p>
            <a:pPr algn="ctr" fontAlgn="base"/>
            <a:endParaRPr lang="en-US" sz="4500" b="1" dirty="0">
              <a:latin typeface="Ariel"/>
            </a:endParaRPr>
          </a:p>
          <a:p>
            <a:pPr fontAlgn="base"/>
            <a:r>
              <a:rPr lang="en-US" sz="4400" b="1" dirty="0">
                <a:latin typeface="Ariel"/>
              </a:rPr>
              <a:t>Impact &amp; Summary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latin typeface="Ariel"/>
              </a:rPr>
              <a:t>TTP programs improve new nurse confidence, clinical readiness, and judgment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latin typeface="Ariel"/>
              </a:rPr>
              <a:t>Structured onboarding reduces transition shock and early burnout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latin typeface="Ariel"/>
              </a:rPr>
              <a:t>Mentorship and preceptorship strengthen role adaptation and skill development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latin typeface="Ariel"/>
              </a:rPr>
              <a:t>Competency scaffolding supports safe, independent practice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latin typeface="Ariel"/>
              </a:rPr>
              <a:t>Supportive learning environments enhance resilience and identity formation</a:t>
            </a:r>
          </a:p>
          <a:p>
            <a:pPr fontAlgn="base"/>
            <a:endParaRPr lang="en-US" sz="4000" b="1" dirty="0">
              <a:latin typeface="Ariel"/>
            </a:endParaRPr>
          </a:p>
          <a:p>
            <a:pPr fontAlgn="base"/>
            <a:r>
              <a:rPr lang="en-US" sz="4400" b="1" dirty="0">
                <a:latin typeface="Ariel"/>
              </a:rPr>
              <a:t>Implications for Nursing Practice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latin typeface="Ariel"/>
              </a:rPr>
              <a:t>Retention: Investment in TTP reduces turnover and stabilizes the workforce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latin typeface="Ariel"/>
              </a:rPr>
              <a:t>Integration: Mentorship should be embedded as a formal part of onboarding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latin typeface="Ariel"/>
              </a:rPr>
              <a:t>Safety: Competency‑based progression enhances safe patient care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latin typeface="Ariel"/>
              </a:rPr>
              <a:t>Culture: Leadership must cultivate a supportive, learning‑focused environment</a:t>
            </a:r>
          </a:p>
          <a:p>
            <a:pPr fontAlgn="base"/>
            <a:endParaRPr lang="en-US" sz="4000" dirty="0">
              <a:latin typeface="Ariel"/>
            </a:endParaRPr>
          </a:p>
          <a:p>
            <a:pPr fontAlgn="base"/>
            <a:r>
              <a:rPr lang="en-US" sz="4400" b="1" dirty="0">
                <a:latin typeface="Ariel"/>
              </a:rPr>
              <a:t>Conclusion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r>
              <a:rPr lang="en-US" sz="4000" dirty="0">
                <a:latin typeface="Ariel"/>
              </a:rPr>
              <a:t>Comprehensive TTP programs are essential to:</a:t>
            </a:r>
          </a:p>
          <a:p>
            <a:pPr marL="1241938" lvl="1" indent="-742950" fontAlgn="base">
              <a:buFont typeface="Arial" panose="020B0604020202020204" pitchFamily="34" charset="0"/>
              <a:buChar char="•"/>
            </a:pPr>
            <a:r>
              <a:rPr lang="en-US" sz="4000" dirty="0">
                <a:latin typeface="Ariel"/>
              </a:rPr>
              <a:t>Equip novice nurses with strong clinical competence</a:t>
            </a:r>
          </a:p>
          <a:p>
            <a:pPr marL="1241938" lvl="1" indent="-742950" fontAlgn="base">
              <a:buFont typeface="Arial" panose="020B0604020202020204" pitchFamily="34" charset="0"/>
              <a:buChar char="•"/>
            </a:pPr>
            <a:r>
              <a:rPr lang="en-US" sz="4000" dirty="0">
                <a:latin typeface="Ariel"/>
              </a:rPr>
              <a:t>Strengthen long‑term retention and workforce stability</a:t>
            </a:r>
          </a:p>
          <a:p>
            <a:pPr marL="1241938" lvl="1" indent="-742950" fontAlgn="base">
              <a:buFont typeface="Arial" panose="020B0604020202020204" pitchFamily="34" charset="0"/>
              <a:buChar char="•"/>
            </a:pPr>
            <a:r>
              <a:rPr lang="en-US" sz="4000" dirty="0">
                <a:latin typeface="Ariel"/>
              </a:rPr>
              <a:t>Promote professional identity formation and resilience</a:t>
            </a:r>
          </a:p>
          <a:p>
            <a:pPr marL="1241938" lvl="1" indent="-742950" fontAlgn="base">
              <a:buFont typeface="Arial" panose="020B0604020202020204" pitchFamily="34" charset="0"/>
              <a:buChar char="•"/>
            </a:pPr>
            <a:r>
              <a:rPr lang="en-US" sz="4000" dirty="0">
                <a:latin typeface="Ariel"/>
              </a:rPr>
              <a:t>Improve patient care outcomes across healthcare settings</a:t>
            </a:r>
          </a:p>
          <a:p>
            <a:pPr marL="571500" indent="-571500" fontAlgn="base">
              <a:buFont typeface="Arial" panose="020B0604020202020204" pitchFamily="34" charset="0"/>
              <a:buChar char="•"/>
            </a:pPr>
            <a:endParaRPr lang="en-US" sz="4000" b="1" dirty="0">
              <a:latin typeface="Ariel"/>
            </a:endParaRPr>
          </a:p>
          <a:p>
            <a:pPr marL="685800" indent="-685800" fontAlgn="base">
              <a:buFont typeface="Arial" panose="020B0604020202020204" pitchFamily="34" charset="0"/>
              <a:buChar char="•"/>
            </a:pPr>
            <a:endParaRPr lang="en-US" sz="4500" b="1" dirty="0">
              <a:latin typeface="Ariel"/>
            </a:endParaRPr>
          </a:p>
          <a:p>
            <a:pPr>
              <a:lnSpc>
                <a:spcPts val="4000"/>
              </a:lnSpc>
              <a:spcAft>
                <a:spcPts val="1200"/>
              </a:spcAft>
            </a:pPr>
            <a:endParaRPr lang="en-US" sz="4400" spc="22" dirty="0">
              <a:solidFill>
                <a:srgbClr val="231F20"/>
              </a:solidFill>
              <a:effectLst/>
              <a:latin typeface="Ariel"/>
              <a:ea typeface="Calibri" panose="020F0502020204030204" pitchFamily="34" charset="0"/>
              <a:cs typeface="Arial"/>
            </a:endParaRPr>
          </a:p>
          <a:p>
            <a:pPr>
              <a:lnSpc>
                <a:spcPts val="4000"/>
              </a:lnSpc>
              <a:spcAft>
                <a:spcPts val="1200"/>
              </a:spcAft>
            </a:pPr>
            <a:endParaRPr lang="en-US" sz="4000" b="1" spc="22" dirty="0">
              <a:solidFill>
                <a:srgbClr val="231F20"/>
              </a:solidFill>
              <a:latin typeface="Arial"/>
              <a:cs typeface="Arial"/>
            </a:endParaRPr>
          </a:p>
          <a:p>
            <a:pPr>
              <a:lnSpc>
                <a:spcPts val="4000"/>
              </a:lnSpc>
              <a:spcAft>
                <a:spcPts val="1200"/>
              </a:spcAft>
            </a:pPr>
            <a:endParaRPr lang="en-US" sz="4000" b="1" spc="22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23" name="object 107"/>
          <p:cNvSpPr txBox="1"/>
          <p:nvPr/>
        </p:nvSpPr>
        <p:spPr>
          <a:xfrm>
            <a:off x="22616089" y="11861667"/>
            <a:ext cx="9253728" cy="64513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3200"/>
              </a:lnSpc>
              <a:spcAft>
                <a:spcPts val="1000"/>
              </a:spcAft>
            </a:pPr>
            <a:endParaRPr lang="en-US" sz="2800" b="1" spc="22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31" name="object 4"/>
          <p:cNvSpPr txBox="1"/>
          <p:nvPr/>
        </p:nvSpPr>
        <p:spPr>
          <a:xfrm>
            <a:off x="33453723" y="28426718"/>
            <a:ext cx="9253728" cy="141612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898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7976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6964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5952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9494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392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2917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1905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sz="3600" b="1" dirty="0">
                <a:latin typeface="Ariel"/>
                <a:cs typeface="Arial"/>
              </a:rPr>
              <a:t>REFERENCES</a:t>
            </a:r>
          </a:p>
          <a:p>
            <a:pPr>
              <a:spcAft>
                <a:spcPts val="1000"/>
              </a:spcAft>
            </a:pPr>
            <a:r>
              <a:rPr lang="en-US" sz="4400" dirty="0">
                <a:latin typeface="Ariel"/>
                <a:cs typeface="Arial"/>
              </a:rPr>
              <a:t>References are provided on handout.</a:t>
            </a:r>
          </a:p>
          <a:p>
            <a:pPr>
              <a:spcAft>
                <a:spcPts val="1000"/>
              </a:spcAft>
            </a:pPr>
            <a:endParaRPr lang="en-US" sz="18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object 140"/>
          <p:cNvSpPr/>
          <p:nvPr/>
        </p:nvSpPr>
        <p:spPr>
          <a:xfrm rot="5400000" flipH="1">
            <a:off x="21893173" y="-16059458"/>
            <a:ext cx="45719" cy="41147999"/>
          </a:xfrm>
          <a:custGeom>
            <a:avLst/>
            <a:gdLst/>
            <a:ahLst/>
            <a:cxnLst/>
            <a:rect l="l" t="t" r="r" b="b"/>
            <a:pathLst>
              <a:path h="11627485">
                <a:moveTo>
                  <a:pt x="0" y="0"/>
                </a:moveTo>
                <a:lnTo>
                  <a:pt x="0" y="11626894"/>
                </a:lnTo>
              </a:path>
            </a:pathLst>
          </a:custGeom>
          <a:ln w="5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"/>
          <p:cNvSpPr txBox="1"/>
          <p:nvPr/>
        </p:nvSpPr>
        <p:spPr>
          <a:xfrm>
            <a:off x="9607549" y="30677068"/>
            <a:ext cx="32918400" cy="176509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r">
              <a:lnSpc>
                <a:spcPts val="4322"/>
              </a:lnSpc>
            </a:pPr>
            <a:r>
              <a:rPr lang="en-US" sz="4800" b="1" i="1" spc="-22" dirty="0">
                <a:solidFill>
                  <a:srgbClr val="C1A775"/>
                </a:solidFill>
                <a:latin typeface="Arial"/>
                <a:cs typeface="Arial"/>
              </a:rPr>
              <a:t>WCU School of Nursing </a:t>
            </a:r>
            <a:endParaRPr sz="4800" b="1" dirty="0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85BB54-A3E9-50EC-6516-B5CDAEA65E6F}"/>
              </a:ext>
            </a:extLst>
          </p:cNvPr>
          <p:cNvSpPr txBox="1"/>
          <p:nvPr/>
        </p:nvSpPr>
        <p:spPr>
          <a:xfrm>
            <a:off x="12123929" y="5013580"/>
            <a:ext cx="8721460" cy="1308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Arial Black" panose="020B0A04020102020204" pitchFamily="34" charset="0"/>
              </a:rPr>
              <a:t>KEY FINDINGS: FOUR MAJOR THEMES</a:t>
            </a:r>
          </a:p>
          <a:p>
            <a:endParaRPr lang="en-US" sz="4400" dirty="0">
              <a:solidFill>
                <a:schemeClr val="bg2">
                  <a:lumMod val="50000"/>
                </a:schemeClr>
              </a:solidFill>
              <a:latin typeface="Ariel"/>
            </a:endParaRPr>
          </a:p>
          <a:p>
            <a:r>
              <a:rPr lang="en-US" sz="4400" b="1" dirty="0">
                <a:latin typeface="Ariel"/>
              </a:rPr>
              <a:t>Structured Transition Programs</a:t>
            </a:r>
          </a:p>
          <a:p>
            <a:r>
              <a:rPr lang="en-US" sz="4400" dirty="0">
                <a:latin typeface="Ariel"/>
              </a:rPr>
              <a:t>• Formal onboarding reduces transition shock</a:t>
            </a:r>
          </a:p>
          <a:p>
            <a:endParaRPr lang="en-US" sz="4400" dirty="0">
              <a:solidFill>
                <a:schemeClr val="bg2">
                  <a:lumMod val="50000"/>
                </a:schemeClr>
              </a:solidFill>
              <a:latin typeface="Ariel"/>
            </a:endParaRPr>
          </a:p>
          <a:p>
            <a:r>
              <a:rPr lang="en-US" sz="4400" b="1" dirty="0">
                <a:latin typeface="Ariel"/>
              </a:rPr>
              <a:t>Preceptorship &amp; Mentorship</a:t>
            </a:r>
          </a:p>
          <a:p>
            <a:r>
              <a:rPr lang="en-US" sz="4400" dirty="0">
                <a:latin typeface="Ariel"/>
              </a:rPr>
              <a:t>• Preceptors support clinical skill development</a:t>
            </a:r>
          </a:p>
          <a:p>
            <a:endParaRPr lang="en-US" sz="4400" dirty="0">
              <a:latin typeface="Ariel"/>
            </a:endParaRPr>
          </a:p>
          <a:p>
            <a:r>
              <a:rPr lang="en-US" sz="4400" b="1" dirty="0">
                <a:latin typeface="Ariel"/>
              </a:rPr>
              <a:t>Competency Development</a:t>
            </a:r>
          </a:p>
          <a:p>
            <a:r>
              <a:rPr lang="en-US" sz="4400" dirty="0">
                <a:latin typeface="Ariel"/>
              </a:rPr>
              <a:t>• Scaffolding enables gradual, intentional skill mastery</a:t>
            </a:r>
          </a:p>
          <a:p>
            <a:endParaRPr lang="en-US" sz="4400" dirty="0">
              <a:latin typeface="Ariel"/>
            </a:endParaRPr>
          </a:p>
          <a:p>
            <a:r>
              <a:rPr lang="en-US" sz="4400" b="1" dirty="0">
                <a:latin typeface="Ariel"/>
              </a:rPr>
              <a:t>Psychosocial Adjustment</a:t>
            </a:r>
          </a:p>
          <a:p>
            <a:r>
              <a:rPr lang="en-US" sz="4400" dirty="0">
                <a:latin typeface="Ariel"/>
              </a:rPr>
              <a:t>• Emotional support promotes resilience</a:t>
            </a:r>
          </a:p>
          <a:p>
            <a:endParaRPr lang="en-US" sz="4400" b="1" dirty="0">
              <a:latin typeface="Ariel"/>
            </a:endParaRPr>
          </a:p>
        </p:txBody>
      </p:sp>
      <p:pic>
        <p:nvPicPr>
          <p:cNvPr id="3" name="Picture 2" descr="Chart, line chart">
            <a:extLst>
              <a:ext uri="{FF2B5EF4-FFF2-40B4-BE49-F238E27FC236}">
                <a16:creationId xmlns:a16="http://schemas.microsoft.com/office/drawing/2014/main" id="{7B89F5C3-3428-E337-BDCB-C5C1F2F6E1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92999" y="17787728"/>
            <a:ext cx="8809571" cy="4295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7A7052-B873-B899-593F-4DD6F1F418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64331" y="22451241"/>
            <a:ext cx="6751290" cy="6932470"/>
          </a:xfrm>
          <a:prstGeom prst="rect">
            <a:avLst/>
          </a:prstGeom>
        </p:spPr>
      </p:pic>
      <p:pic>
        <p:nvPicPr>
          <p:cNvPr id="19" name="Picture 18" descr="Chart, sunburst chart">
            <a:extLst>
              <a:ext uri="{FF2B5EF4-FFF2-40B4-BE49-F238E27FC236}">
                <a16:creationId xmlns:a16="http://schemas.microsoft.com/office/drawing/2014/main" id="{BAFF198E-8A27-24E9-3A51-5A6B12FFDB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180539" y="23037302"/>
            <a:ext cx="7714053" cy="666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12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F00AF83DCA604EA35A9588C58BF52F" ma:contentTypeVersion="12" ma:contentTypeDescription="Create a new document." ma:contentTypeScope="" ma:versionID="b4d4d0479e09f0d8d62b1a10033de0a9">
  <xsd:schema xmlns:xsd="http://www.w3.org/2001/XMLSchema" xmlns:xs="http://www.w3.org/2001/XMLSchema" xmlns:p="http://schemas.microsoft.com/office/2006/metadata/properties" xmlns:ns2="d4ab2ec3-2a52-47f9-9a11-c025a7a01941" xmlns:ns3="710a3416-c9ec-433a-8ee9-a9af64f7785e" targetNamespace="http://schemas.microsoft.com/office/2006/metadata/properties" ma:root="true" ma:fieldsID="929a06ee0f7841c76656f6a123def511" ns2:_="" ns3:_="">
    <xsd:import namespace="d4ab2ec3-2a52-47f9-9a11-c025a7a01941"/>
    <xsd:import namespace="710a3416-c9ec-433a-8ee9-a9af64f7785e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ab2ec3-2a52-47f9-9a11-c025a7a01941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09153e1a-6dd8-49b1-99b5-62373a7b77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a3416-c9ec-433a-8ee9-a9af64f7785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659e4a2-e24c-45cd-9259-904a2b13a87b}" ma:internalName="TaxCatchAll" ma:showField="CatchAllData" ma:web="710a3416-c9ec-433a-8ee9-a9af64f778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10a3416-c9ec-433a-8ee9-a9af64f7785e" xsi:nil="true"/>
    <ReferenceId xmlns="d4ab2ec3-2a52-47f9-9a11-c025a7a01941" xsi:nil="true"/>
    <lcf76f155ced4ddcb4097134ff3c332f xmlns="d4ab2ec3-2a52-47f9-9a11-c025a7a019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1D7233-DEA9-43FA-8AF9-3F201740C7D8}"/>
</file>

<file path=customXml/itemProps2.xml><?xml version="1.0" encoding="utf-8"?>
<ds:datastoreItem xmlns:ds="http://schemas.openxmlformats.org/officeDocument/2006/customXml" ds:itemID="{89F4BE67-61F4-4D0F-B64C-35CA24284943}"/>
</file>

<file path=customXml/itemProps3.xml><?xml version="1.0" encoding="utf-8"?>
<ds:datastoreItem xmlns:ds="http://schemas.openxmlformats.org/officeDocument/2006/customXml" ds:itemID="{A4F52E77-0A21-47BC-8E99-F413C0CAF423}"/>
</file>

<file path=docProps/app.xml><?xml version="1.0" encoding="utf-8"?>
<Properties xmlns="http://schemas.openxmlformats.org/officeDocument/2006/extended-properties" xmlns:vt="http://schemas.openxmlformats.org/officeDocument/2006/docPropsVTypes">
  <TotalTime>4103</TotalTime>
  <Words>467</Words>
  <Application>Microsoft Office PowerPoint</Application>
  <PresentationFormat>Custom</PresentationFormat>
  <Paragraphs>83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Ariel</vt:lpstr>
      <vt:lpstr>Calibri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John Balentine</dc:creator>
  <cp:keywords/>
  <dc:description/>
  <cp:lastModifiedBy>Wiley, Lynn L.</cp:lastModifiedBy>
  <cp:revision>35</cp:revision>
  <dcterms:created xsi:type="dcterms:W3CDTF">2018-03-07T15:08:45Z</dcterms:created>
  <dcterms:modified xsi:type="dcterms:W3CDTF">2026-03-12T11:24:38Z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d321b5f-a4ea-42e4-9273-2f91b9a1a708_Enabled">
    <vt:lpwstr>true</vt:lpwstr>
  </property>
  <property fmtid="{D5CDD505-2E9C-101B-9397-08002B2CF9AE}" pid="3" name="MSIP_Label_8d321b5f-a4ea-42e4-9273-2f91b9a1a708_SetDate">
    <vt:lpwstr>2024-02-25T12:29:05Z</vt:lpwstr>
  </property>
  <property fmtid="{D5CDD505-2E9C-101B-9397-08002B2CF9AE}" pid="4" name="MSIP_Label_8d321b5f-a4ea-42e4-9273-2f91b9a1a708_Method">
    <vt:lpwstr>Standard</vt:lpwstr>
  </property>
  <property fmtid="{D5CDD505-2E9C-101B-9397-08002B2CF9AE}" pid="5" name="MSIP_Label_8d321b5f-a4ea-42e4-9273-2f91b9a1a708_Name">
    <vt:lpwstr>Low Confidentiality - Green</vt:lpwstr>
  </property>
  <property fmtid="{D5CDD505-2E9C-101B-9397-08002B2CF9AE}" pid="6" name="MSIP_Label_8d321b5f-a4ea-42e4-9273-2f91b9a1a708_SiteId">
    <vt:lpwstr>c5b35b5a-16d5-4414-8ee1-7bde70543f1b</vt:lpwstr>
  </property>
  <property fmtid="{D5CDD505-2E9C-101B-9397-08002B2CF9AE}" pid="7" name="MSIP_Label_8d321b5f-a4ea-42e4-9273-2f91b9a1a708_ActionId">
    <vt:lpwstr>f4f81a3b-424f-48c2-a93f-7e9bd300bc29</vt:lpwstr>
  </property>
  <property fmtid="{D5CDD505-2E9C-101B-9397-08002B2CF9AE}" pid="8" name="MSIP_Label_8d321b5f-a4ea-42e4-9273-2f91b9a1a708_ContentBits">
    <vt:lpwstr>0</vt:lpwstr>
  </property>
  <property fmtid="{D5CDD505-2E9C-101B-9397-08002B2CF9AE}" pid="9" name="ContentTypeId">
    <vt:lpwstr>0x010100A4F00AF83DCA604EA35A9588C58BF52F</vt:lpwstr>
  </property>
</Properties>
</file>