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6238" autoAdjust="0"/>
  </p:normalViewPr>
  <p:slideViewPr>
    <p:cSldViewPr snapToGrid="0" snapToObjects="1" showGuides="1">
      <p:cViewPr>
        <p:scale>
          <a:sx n="39" d="100"/>
          <a:sy n="39" d="100"/>
        </p:scale>
        <p:origin x="-7398" y="-3006"/>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3/16/2026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7768/1948-5123.1042" TargetMode="External"/><Relationship Id="rId13" Type="http://schemas.openxmlformats.org/officeDocument/2006/relationships/image" Target="../media/image4.JPG"/><Relationship Id="rId3" Type="http://schemas.openxmlformats.org/officeDocument/2006/relationships/hyperlink" Target="https://animalequality.org/blog/dairy-industry-hurts-cows/#:~:text=Each%20time%20she%20gives%20birth,machine%20several%20times%20per%20day" TargetMode="External"/><Relationship Id="rId7" Type="http://schemas.openxmlformats.org/officeDocument/2006/relationships/hyperlink" Target="https://www.foodallergy.org/resources/facts-and-statistics" TargetMode="External"/><Relationship Id="rId12"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doi.org/10.1002/jad.12197" TargetMode="External"/><Relationship Id="rId11" Type="http://schemas.openxmlformats.org/officeDocument/2006/relationships/image" Target="../media/image2.emf"/><Relationship Id="rId5" Type="http://schemas.openxmlformats.org/officeDocument/2006/relationships/hyperlink" Target="https://doi.org/10.3390/su11154110" TargetMode="External"/><Relationship Id="rId15" Type="http://schemas.openxmlformats.org/officeDocument/2006/relationships/image" Target="../media/image6.png"/><Relationship Id="rId10" Type="http://schemas.openxmlformats.org/officeDocument/2006/relationships/hyperlink" Target="https://doi.org/10.1111/spc3.12748" TargetMode="External"/><Relationship Id="rId4" Type="http://schemas.openxmlformats.org/officeDocument/2006/relationships/hyperlink" Target="https://aldf.org/article/lawsuit-seeks-to-protect-pigs-from-cruel-high-speed-slaughter/" TargetMode="External"/><Relationship Id="rId9" Type="http://schemas.openxmlformats.org/officeDocument/2006/relationships/hyperlink" Target="https://doi.org/10.1542/peds.2012-1180"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E21E3C18-AE87-F5D7-9A62-E6A32B8AA827}"/>
              </a:ext>
            </a:extLst>
          </p:cNvPr>
          <p:cNvPicPr>
            <a:picLocks noChangeAspect="1"/>
          </p:cNvPicPr>
          <p:nvPr/>
        </p:nvPicPr>
        <p:blipFill>
          <a:blip r:embed="rId2">
            <a:duotone>
              <a:schemeClr val="accent5">
                <a:shade val="45000"/>
                <a:satMod val="135000"/>
              </a:schemeClr>
              <a:prstClr val="white"/>
            </a:duotone>
          </a:blip>
          <a:stretch>
            <a:fillRect/>
          </a:stretch>
        </p:blipFill>
        <p:spPr>
          <a:xfrm rot="21369520">
            <a:off x="-6107186" y="-9666443"/>
            <a:ext cx="76315099" cy="14371996"/>
          </a:xfrm>
          <a:prstGeom prst="rect">
            <a:avLst/>
          </a:prstGeom>
        </p:spPr>
      </p:pic>
      <p:pic>
        <p:nvPicPr>
          <p:cNvPr id="30" name="Picture 29">
            <a:extLst>
              <a:ext uri="{FF2B5EF4-FFF2-40B4-BE49-F238E27FC236}">
                <a16:creationId xmlns:a16="http://schemas.microsoft.com/office/drawing/2014/main" id="{991D4463-FA6B-380B-FAEF-8CE83A856D80}"/>
              </a:ext>
            </a:extLst>
          </p:cNvPr>
          <p:cNvPicPr>
            <a:picLocks noChangeAspect="1"/>
          </p:cNvPicPr>
          <p:nvPr/>
        </p:nvPicPr>
        <p:blipFill>
          <a:blip r:embed="rId2"/>
          <a:stretch>
            <a:fillRect/>
          </a:stretch>
        </p:blipFill>
        <p:spPr>
          <a:xfrm rot="21160642">
            <a:off x="7936941" y="30514977"/>
            <a:ext cx="46726773" cy="8799792"/>
          </a:xfrm>
          <a:prstGeom prst="rect">
            <a:avLst/>
          </a:prstGeom>
        </p:spPr>
      </p:pic>
      <p:pic>
        <p:nvPicPr>
          <p:cNvPr id="18" name="Picture 17">
            <a:extLst>
              <a:ext uri="{FF2B5EF4-FFF2-40B4-BE49-F238E27FC236}">
                <a16:creationId xmlns:a16="http://schemas.microsoft.com/office/drawing/2014/main" id="{ADC0477F-D26D-0823-4F0D-816B9020A418}"/>
              </a:ext>
            </a:extLst>
          </p:cNvPr>
          <p:cNvPicPr>
            <a:picLocks noChangeAspect="1"/>
          </p:cNvPicPr>
          <p:nvPr/>
        </p:nvPicPr>
        <p:blipFill>
          <a:blip r:embed="rId2">
            <a:duotone>
              <a:prstClr val="black"/>
              <a:schemeClr val="accent5">
                <a:lumMod val="60000"/>
                <a:lumOff val="40000"/>
                <a:tint val="45000"/>
                <a:satMod val="400000"/>
              </a:schemeClr>
            </a:duotone>
          </a:blip>
          <a:stretch>
            <a:fillRect/>
          </a:stretch>
        </p:blipFill>
        <p:spPr>
          <a:xfrm rot="21241940">
            <a:off x="-6251816" y="-11167290"/>
            <a:ext cx="76315099" cy="14371996"/>
          </a:xfrm>
          <a:prstGeom prst="rect">
            <a:avLst/>
          </a:prstGeom>
        </p:spPr>
      </p:pic>
      <p:pic>
        <p:nvPicPr>
          <p:cNvPr id="4" name="Picture 3"/>
          <p:cNvPicPr>
            <a:picLocks noChangeAspect="1"/>
          </p:cNvPicPr>
          <p:nvPr/>
        </p:nvPicPr>
        <p:blipFill>
          <a:blip r:embed="rId2">
            <a:duotone>
              <a:schemeClr val="accent5">
                <a:shade val="45000"/>
                <a:satMod val="135000"/>
              </a:schemeClr>
              <a:prstClr val="white"/>
            </a:duotone>
          </a:blip>
          <a:stretch>
            <a:fillRect/>
          </a:stretch>
        </p:blipFill>
        <p:spPr>
          <a:xfrm rot="21039623">
            <a:off x="-3239905" y="-7180844"/>
            <a:ext cx="46726773" cy="8799792"/>
          </a:xfrm>
          <a:prstGeom prst="rect">
            <a:avLst/>
          </a:prstGeom>
        </p:spPr>
      </p:pic>
      <p:sp>
        <p:nvSpPr>
          <p:cNvPr id="9" name="object 2"/>
          <p:cNvSpPr txBox="1">
            <a:spLocks/>
          </p:cNvSpPr>
          <p:nvPr/>
        </p:nvSpPr>
        <p:spPr>
          <a:xfrm rot="21039391">
            <a:off x="938856" y="-142281"/>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10000" kern="0" dirty="0">
                <a:solidFill>
                  <a:sysClr val="window" lastClr="FFFFFF"/>
                </a:solidFill>
              </a:rPr>
              <a:t>Do You </a:t>
            </a:r>
          </a:p>
          <a:p>
            <a:pPr defTabSz="1828800">
              <a:lnSpc>
                <a:spcPts val="9000"/>
              </a:lnSpc>
              <a:defRPr/>
            </a:pPr>
            <a:r>
              <a:rPr lang="en-US" sz="10000" kern="0" dirty="0">
                <a:solidFill>
                  <a:sysClr val="window" lastClr="FFFFFF"/>
                </a:solidFill>
              </a:rPr>
              <a:t>Feed Groups</a:t>
            </a:r>
          </a:p>
          <a:p>
            <a:pPr defTabSz="1828800">
              <a:lnSpc>
                <a:spcPts val="9000"/>
              </a:lnSpc>
              <a:defRPr/>
            </a:pPr>
            <a:r>
              <a:rPr lang="en-US" sz="10000" kern="0" dirty="0">
                <a:solidFill>
                  <a:sysClr val="window" lastClr="FFFFFF"/>
                </a:solidFill>
              </a:rPr>
              <a:t>In the Outdoors?</a:t>
            </a:r>
          </a:p>
        </p:txBody>
      </p:sp>
      <p:sp>
        <p:nvSpPr>
          <p:cNvPr id="10" name="object 3"/>
          <p:cNvSpPr txBox="1"/>
          <p:nvPr/>
        </p:nvSpPr>
        <p:spPr>
          <a:xfrm rot="21154705">
            <a:off x="1961537" y="3037818"/>
            <a:ext cx="32918400" cy="1420893"/>
          </a:xfrm>
          <a:prstGeom prst="rect">
            <a:avLst/>
          </a:prstGeom>
        </p:spPr>
        <p:txBody>
          <a:bodyPr vert="horz" wrap="square" lIns="0" tIns="0" rIns="0" bIns="0" rtlCol="0">
            <a:noAutofit/>
          </a:bodyPr>
          <a:lstStyle/>
          <a:p>
            <a:pPr>
              <a:lnSpc>
                <a:spcPts val="6024"/>
              </a:lnSpc>
            </a:pPr>
            <a:r>
              <a:rPr lang="en-US" sz="7200" spc="-142" dirty="0">
                <a:solidFill>
                  <a:srgbClr val="FFFFFF"/>
                </a:solidFill>
                <a:latin typeface="Arial"/>
                <a:cs typeface="Arial"/>
              </a:rPr>
              <a:t>You Should Consider Vegan and Allergy Inclusive Meal Planning</a:t>
            </a:r>
            <a:endParaRPr sz="7200" dirty="0">
              <a:latin typeface="Arial"/>
              <a:cs typeface="Arial"/>
            </a:endParaRPr>
          </a:p>
        </p:txBody>
      </p:sp>
      <p:sp>
        <p:nvSpPr>
          <p:cNvPr id="13" name="object 4"/>
          <p:cNvSpPr txBox="1"/>
          <p:nvPr/>
        </p:nvSpPr>
        <p:spPr>
          <a:xfrm>
            <a:off x="1377950" y="8010144"/>
            <a:ext cx="9253728" cy="2538374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R="11088">
              <a:lnSpc>
                <a:spcPts val="3600"/>
              </a:lnSpc>
              <a:spcAft>
                <a:spcPts val="1600"/>
              </a:spcAft>
            </a:pPr>
            <a:r>
              <a:rPr lang="en-US" sz="4000" b="1" spc="22" dirty="0">
                <a:solidFill>
                  <a:srgbClr val="231F20"/>
                </a:solidFill>
                <a:latin typeface="Arial"/>
                <a:cs typeface="Arial"/>
              </a:rPr>
              <a:t>Why is this important?</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The act of eating offers an opportunity to express and affirm bonds with others and plays an important part in defining a culture (Woolley &amp; Lim, 2023). </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People with food allergies often report that their allergy is a source of loneliness, as they are unable to share reaction-triggering meals that many others eat (Shemesh et al., 2013). </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1 in 10 adults in the US have a food allergy (FARE Health, 2025)</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It takes approximately 100 times less water to produce one kilogram of plant-based protein than animal-based protein (Chai et al., 2019). </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Animals raised for human consumption are treated inhumanely during their short lives before slaughter (Animal Equality, 2024; Animal Legal Defense Fund, 2020). </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Outdoor Adventure Education (OAE) Programs aim to promote personal development and education (Down et al., 2023; Mateer et al., 2022). To accomplish this, participants are presented with challenges to work through together, and group cohesion is an important part of program success (Mateer et al., 2022). </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With food being an important component in building and expressing community, it is important for Outdoor Programmers to provide a menu that makes all participants feel included.</a:t>
            </a:r>
          </a:p>
          <a:p>
            <a:pPr marR="11088">
              <a:lnSpc>
                <a:spcPts val="4000"/>
              </a:lnSpc>
              <a:spcAft>
                <a:spcPts val="1200"/>
              </a:spcAft>
            </a:pPr>
            <a:endParaRPr lang="en-US" sz="2800" spc="22" dirty="0">
              <a:solidFill>
                <a:srgbClr val="231F20"/>
              </a:solidFill>
              <a:latin typeface="Arial"/>
              <a:cs typeface="Arial"/>
            </a:endParaRPr>
          </a:p>
          <a:p>
            <a:pPr marL="0" marR="11088" lvl="0" indent="0" algn="l" defTabSz="2194560" rtl="0" eaLnBrk="1" fontAlgn="auto" latinLnBrk="0" hangingPunct="1">
              <a:lnSpc>
                <a:spcPts val="3600"/>
              </a:lnSpc>
              <a:spcBef>
                <a:spcPts val="0"/>
              </a:spcBef>
              <a:spcAft>
                <a:spcPts val="1600"/>
              </a:spcAft>
              <a:buClrTx/>
              <a:buSzTx/>
              <a:buFontTx/>
              <a:buNone/>
              <a:tabLst/>
              <a:defRPr/>
            </a:pPr>
            <a:r>
              <a:rPr kumimoji="0" lang="en-US" sz="4000" b="1" i="0" u="none" strike="noStrike" kern="1200" cap="none" spc="22" normalizeH="0" baseline="0" noProof="0" dirty="0">
                <a:ln>
                  <a:noFill/>
                </a:ln>
                <a:solidFill>
                  <a:srgbClr val="231F20"/>
                </a:solidFill>
                <a:effectLst/>
                <a:uLnTx/>
                <a:uFillTx/>
                <a:latin typeface="Arial"/>
                <a:ea typeface="+mn-ea"/>
                <a:cs typeface="Arial"/>
              </a:rPr>
              <a:t>Goals</a:t>
            </a:r>
            <a:r>
              <a:rPr kumimoji="0" lang="en-US" sz="2800" b="0" i="0" u="none" strike="noStrike" kern="1200" cap="none" spc="22" normalizeH="0" baseline="0" noProof="0" dirty="0">
                <a:ln>
                  <a:noFill/>
                </a:ln>
                <a:solidFill>
                  <a:srgbClr val="231F20"/>
                </a:solidFill>
                <a:effectLst/>
                <a:uLnTx/>
                <a:uFillTx/>
                <a:latin typeface="Arial"/>
                <a:ea typeface="+mn-ea"/>
                <a:cs typeface="Arial"/>
              </a:rPr>
              <a:t> </a:t>
            </a:r>
            <a:endParaRPr lang="en-US" sz="2800" spc="22" dirty="0">
              <a:solidFill>
                <a:srgbClr val="231F20"/>
              </a:solidFill>
              <a:latin typeface="Arial"/>
              <a:cs typeface="Arial"/>
            </a:endParaRPr>
          </a:p>
          <a:p>
            <a:pPr marR="11088">
              <a:lnSpc>
                <a:spcPts val="3600"/>
              </a:lnSpc>
              <a:spcAft>
                <a:spcPts val="1600"/>
              </a:spcAft>
            </a:pPr>
            <a:r>
              <a:rPr lang="en-US" sz="2800" spc="22" dirty="0">
                <a:solidFill>
                  <a:srgbClr val="231F20"/>
                </a:solidFill>
                <a:latin typeface="Arial"/>
                <a:cs typeface="Arial"/>
              </a:rPr>
              <a:t>Leading resources available to plan food for OAE programs are geared towards unrestricted diets. To fill this gap, I created a gluten and nut-free vegan meal planning tool that contains recipes appealing to all eaters and streamlines the food preparation process for outdoor programmers working to feed large groups. The three goals of this project were as follows:</a:t>
            </a:r>
          </a:p>
          <a:p>
            <a:pPr marR="11088">
              <a:lnSpc>
                <a:spcPts val="3600"/>
              </a:lnSpc>
              <a:spcAft>
                <a:spcPts val="1600"/>
              </a:spcAft>
            </a:pPr>
            <a:r>
              <a:rPr lang="en-US" sz="2800" spc="22" dirty="0">
                <a:solidFill>
                  <a:srgbClr val="231F20"/>
                </a:solidFill>
                <a:latin typeface="Arial"/>
                <a:cs typeface="Arial"/>
              </a:rPr>
              <a:t>●      </a:t>
            </a:r>
            <a:r>
              <a:rPr lang="en-US" sz="2800" b="1" spc="22" dirty="0">
                <a:solidFill>
                  <a:srgbClr val="231F20"/>
                </a:solidFill>
                <a:latin typeface="Arial"/>
                <a:cs typeface="Arial"/>
              </a:rPr>
              <a:t>Goal 1: </a:t>
            </a:r>
            <a:r>
              <a:rPr lang="en-US" sz="2800" spc="22" dirty="0">
                <a:solidFill>
                  <a:srgbClr val="231F20"/>
                </a:solidFill>
                <a:latin typeface="Arial"/>
                <a:cs typeface="Arial"/>
              </a:rPr>
              <a:t>Design a gluten-free and nut-free vegan  cookbook and meal planning tool for use in both </a:t>
            </a:r>
            <a:r>
              <a:rPr lang="en-US" sz="2800" spc="22" dirty="0" err="1">
                <a:solidFill>
                  <a:srgbClr val="231F20"/>
                </a:solidFill>
                <a:latin typeface="Arial"/>
                <a:cs typeface="Arial"/>
              </a:rPr>
              <a:t>frontcountry</a:t>
            </a:r>
            <a:r>
              <a:rPr lang="en-US" sz="2800" spc="22" dirty="0">
                <a:solidFill>
                  <a:srgbClr val="231F20"/>
                </a:solidFill>
                <a:latin typeface="Arial"/>
                <a:cs typeface="Arial"/>
              </a:rPr>
              <a:t> and backcountry outdoor programs</a:t>
            </a:r>
          </a:p>
          <a:p>
            <a:pPr marR="11088">
              <a:lnSpc>
                <a:spcPts val="3600"/>
              </a:lnSpc>
              <a:spcAft>
                <a:spcPts val="1600"/>
              </a:spcAft>
            </a:pPr>
            <a:r>
              <a:rPr lang="en-US" sz="2800" spc="22" dirty="0">
                <a:solidFill>
                  <a:srgbClr val="231F20"/>
                </a:solidFill>
                <a:latin typeface="Arial"/>
                <a:cs typeface="Arial"/>
              </a:rPr>
              <a:t>●      </a:t>
            </a:r>
            <a:r>
              <a:rPr lang="en-US" sz="2800" b="1" spc="22" dirty="0">
                <a:solidFill>
                  <a:srgbClr val="231F20"/>
                </a:solidFill>
                <a:latin typeface="Arial"/>
                <a:cs typeface="Arial"/>
              </a:rPr>
              <a:t>Goal 2</a:t>
            </a:r>
            <a:r>
              <a:rPr lang="en-US" sz="2800" spc="22" dirty="0">
                <a:solidFill>
                  <a:srgbClr val="231F20"/>
                </a:solidFill>
                <a:latin typeface="Arial"/>
                <a:cs typeface="Arial"/>
              </a:rPr>
              <a:t>: Implement the cookbook and menu planning tool on a 4-day </a:t>
            </a:r>
            <a:r>
              <a:rPr lang="en-US" sz="2800" spc="22" dirty="0" err="1">
                <a:solidFill>
                  <a:srgbClr val="231F20"/>
                </a:solidFill>
                <a:latin typeface="Arial"/>
                <a:cs typeface="Arial"/>
              </a:rPr>
              <a:t>frontcountry</a:t>
            </a:r>
            <a:r>
              <a:rPr lang="en-US" sz="2800" spc="22" dirty="0">
                <a:solidFill>
                  <a:srgbClr val="231F20"/>
                </a:solidFill>
                <a:latin typeface="Arial"/>
                <a:cs typeface="Arial"/>
              </a:rPr>
              <a:t> trip with college student participants</a:t>
            </a:r>
          </a:p>
          <a:p>
            <a:pPr marR="11088">
              <a:lnSpc>
                <a:spcPts val="3600"/>
              </a:lnSpc>
              <a:spcAft>
                <a:spcPts val="1600"/>
              </a:spcAft>
            </a:pPr>
            <a:r>
              <a:rPr lang="en-US" sz="2800" spc="22" dirty="0">
                <a:solidFill>
                  <a:srgbClr val="231F20"/>
                </a:solidFill>
                <a:latin typeface="Arial"/>
                <a:cs typeface="Arial"/>
              </a:rPr>
              <a:t>●       </a:t>
            </a:r>
            <a:r>
              <a:rPr lang="en-US" sz="2800" b="1" spc="22" dirty="0">
                <a:solidFill>
                  <a:srgbClr val="231F20"/>
                </a:solidFill>
                <a:latin typeface="Arial"/>
                <a:cs typeface="Arial"/>
              </a:rPr>
              <a:t>Goal 3: </a:t>
            </a:r>
            <a:r>
              <a:rPr lang="en-US" sz="2800" spc="22" dirty="0">
                <a:solidFill>
                  <a:srgbClr val="231F20"/>
                </a:solidFill>
                <a:latin typeface="Arial"/>
                <a:cs typeface="Arial"/>
              </a:rPr>
              <a:t>Evaluate participant and outdoor program facilitator satisfaction with the cookbook and meal planning tool</a:t>
            </a:r>
          </a:p>
        </p:txBody>
      </p:sp>
      <p:sp>
        <p:nvSpPr>
          <p:cNvPr id="14" name="object 140"/>
          <p:cNvSpPr/>
          <p:nvPr/>
        </p:nvSpPr>
        <p:spPr>
          <a:xfrm>
            <a:off x="11309348" y="6951426"/>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5" name="object 141"/>
          <p:cNvSpPr/>
          <p:nvPr/>
        </p:nvSpPr>
        <p:spPr>
          <a:xfrm>
            <a:off x="21939250" y="5829198"/>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6" name="object 142"/>
          <p:cNvSpPr/>
          <p:nvPr/>
        </p:nvSpPr>
        <p:spPr>
          <a:xfrm>
            <a:off x="32581849" y="5288867"/>
            <a:ext cx="45719" cy="24502574"/>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21" name="object 4"/>
          <p:cNvSpPr txBox="1"/>
          <p:nvPr/>
        </p:nvSpPr>
        <p:spPr>
          <a:xfrm>
            <a:off x="12161172" y="6301619"/>
            <a:ext cx="8977305" cy="6776987"/>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Project Design</a:t>
            </a:r>
            <a:endParaRPr kumimoji="0" lang="en-US" sz="2800" b="0" i="0" u="none" strike="noStrike" kern="1200" cap="none" spc="22" normalizeH="0" baseline="0" noProof="0" dirty="0">
              <a:ln>
                <a:noFill/>
              </a:ln>
              <a:solidFill>
                <a:srgbClr val="231F20"/>
              </a:solidFill>
              <a:effectLst/>
              <a:uLnTx/>
              <a:uFillTx/>
              <a:latin typeface="Arial"/>
              <a:ea typeface="+mn-ea"/>
              <a:cs typeface="Arial"/>
            </a:endParaRPr>
          </a:p>
          <a:p>
            <a:pPr marL="457200" marR="11088" lvl="0" indent="-457200" algn="l" defTabSz="2194560" rtl="0" eaLnBrk="1" fontAlgn="auto" latinLnBrk="0" hangingPunct="1">
              <a:lnSpc>
                <a:spcPts val="3600"/>
              </a:lnSpc>
              <a:spcBef>
                <a:spcPts val="0"/>
              </a:spcBef>
              <a:spcAft>
                <a:spcPts val="1600"/>
              </a:spcAft>
              <a:buClrTx/>
              <a:buSzTx/>
              <a:buFont typeface="Arial" panose="020B0604020202020204" pitchFamily="34" charset="0"/>
              <a:buChar char="•"/>
              <a:tabLst/>
              <a:defRPr/>
            </a:pPr>
            <a:r>
              <a:rPr lang="en-US" sz="2800" b="1" spc="22" dirty="0">
                <a:solidFill>
                  <a:srgbClr val="231F20"/>
                </a:solidFill>
                <a:latin typeface="Arial"/>
                <a:cs typeface="Arial"/>
              </a:rPr>
              <a:t>Creation: </a:t>
            </a:r>
            <a:r>
              <a:rPr lang="en-US" sz="2800" spc="22" dirty="0">
                <a:solidFill>
                  <a:srgbClr val="231F20"/>
                </a:solidFill>
                <a:latin typeface="Arial"/>
                <a:cs typeface="Arial"/>
              </a:rPr>
              <a:t>Make vegan and gluten-free and nut-free backpacking recipes, and a meal planning spreadsheet to adjust portions based on group need.</a:t>
            </a:r>
            <a:endParaRPr lang="en-US" sz="2800" b="1" spc="22" dirty="0">
              <a:solidFill>
                <a:srgbClr val="231F20"/>
              </a:solidFill>
              <a:latin typeface="Arial"/>
              <a:cs typeface="Arial"/>
            </a:endParaRPr>
          </a:p>
          <a:p>
            <a:pPr marL="457200" marR="11088" lvl="0" indent="-457200" algn="l" defTabSz="2194560" rtl="0" eaLnBrk="1" fontAlgn="auto" latinLnBrk="0" hangingPunct="1">
              <a:lnSpc>
                <a:spcPts val="3600"/>
              </a:lnSpc>
              <a:spcBef>
                <a:spcPts val="0"/>
              </a:spcBef>
              <a:spcAft>
                <a:spcPts val="1600"/>
              </a:spcAft>
              <a:buClrTx/>
              <a:buSzTx/>
              <a:buFont typeface="Arial" panose="020B0604020202020204" pitchFamily="34" charset="0"/>
              <a:buChar char="•"/>
              <a:tabLst/>
              <a:defRPr/>
            </a:pPr>
            <a:r>
              <a:rPr lang="en-US" sz="2800" b="1" spc="22" dirty="0">
                <a:solidFill>
                  <a:srgbClr val="231F20"/>
                </a:solidFill>
                <a:latin typeface="Arial"/>
                <a:cs typeface="Arial"/>
              </a:rPr>
              <a:t>Implementation: </a:t>
            </a:r>
            <a:r>
              <a:rPr lang="en-US" sz="2800" spc="22" dirty="0">
                <a:solidFill>
                  <a:srgbClr val="231F20"/>
                </a:solidFill>
                <a:latin typeface="Arial"/>
                <a:cs typeface="Arial"/>
              </a:rPr>
              <a:t>Two UNCA students used the inclusive meal planning tool to prepare a 4-day backpacking trip, and 12 participants used the cooking directions to prepare and eat the food.</a:t>
            </a:r>
          </a:p>
          <a:p>
            <a:pPr marL="457200" marR="11088" lvl="0" indent="-457200" defTabSz="2194560">
              <a:lnSpc>
                <a:spcPts val="3600"/>
              </a:lnSpc>
              <a:spcAft>
                <a:spcPts val="1600"/>
              </a:spcAft>
              <a:buFont typeface="Arial" panose="020B0604020202020204" pitchFamily="34" charset="0"/>
              <a:buChar char="•"/>
              <a:defRPr/>
            </a:pPr>
            <a:r>
              <a:rPr lang="en-US" sz="2800" b="1" spc="22" dirty="0">
                <a:solidFill>
                  <a:srgbClr val="231F20"/>
                </a:solidFill>
                <a:latin typeface="Arial"/>
                <a:cs typeface="Arial"/>
              </a:rPr>
              <a:t>Evaluation:</a:t>
            </a:r>
            <a:r>
              <a:rPr lang="en-US" sz="2800" spc="22" dirty="0">
                <a:solidFill>
                  <a:srgbClr val="231F20"/>
                </a:solidFill>
                <a:latin typeface="Arial"/>
                <a:cs typeface="Arial"/>
              </a:rPr>
              <a:t> Using group debrief in the style of focus group interviews and participant observations, I determined the effectiveness of the meal planning tool and themes describing the role food plays in outdoor programming (Saldana, 2013; Guest et al, 2013). </a:t>
            </a:r>
            <a:endParaRPr lang="en-US" sz="2800" b="1" spc="22" dirty="0">
              <a:solidFill>
                <a:srgbClr val="231F20"/>
              </a:solidFill>
              <a:latin typeface="Arial"/>
              <a:cs typeface="Arial"/>
            </a:endParaRPr>
          </a:p>
          <a:p>
            <a:pPr marL="457200" marR="11088" lvl="0" indent="-457200" algn="l" defTabSz="2194560" rtl="0" eaLnBrk="1" fontAlgn="auto" latinLnBrk="0" hangingPunct="1">
              <a:lnSpc>
                <a:spcPts val="3600"/>
              </a:lnSpc>
              <a:spcBef>
                <a:spcPts val="0"/>
              </a:spcBef>
              <a:spcAft>
                <a:spcPts val="1600"/>
              </a:spcAft>
              <a:buClrTx/>
              <a:buSzTx/>
              <a:buFont typeface="Arial" panose="020B0604020202020204" pitchFamily="34" charset="0"/>
              <a:buChar char="•"/>
              <a:tabLst/>
              <a:defRPr/>
            </a:pPr>
            <a:endParaRPr lang="en-US" sz="2800" spc="22" dirty="0">
              <a:solidFill>
                <a:srgbClr val="231F20"/>
              </a:solidFill>
              <a:latin typeface="Arial"/>
              <a:cs typeface="Arial"/>
            </a:endParaRPr>
          </a:p>
          <a:p>
            <a:pPr>
              <a:lnSpc>
                <a:spcPts val="4000"/>
              </a:lnSpc>
              <a:spcAft>
                <a:spcPts val="1200"/>
              </a:spcAft>
            </a:pPr>
            <a:endParaRPr lang="en-US" sz="4000" b="1" spc="22" dirty="0">
              <a:solidFill>
                <a:srgbClr val="231F20"/>
              </a:solidFill>
              <a:latin typeface="Arial"/>
              <a:cs typeface="Arial"/>
            </a:endParaRPr>
          </a:p>
          <a:p>
            <a:pPr>
              <a:lnSpc>
                <a:spcPts val="4000"/>
              </a:lnSpc>
              <a:spcAft>
                <a:spcPts val="1200"/>
              </a:spcAft>
            </a:pPr>
            <a:endParaRPr lang="en-US" sz="4000" b="1" spc="22" dirty="0">
              <a:solidFill>
                <a:srgbClr val="231F20"/>
              </a:solidFill>
              <a:latin typeface="Arial"/>
              <a:cs typeface="Arial"/>
            </a:endParaRPr>
          </a:p>
          <a:p>
            <a:pPr>
              <a:lnSpc>
                <a:spcPts val="4000"/>
              </a:lnSpc>
              <a:spcAft>
                <a:spcPts val="1200"/>
              </a:spcAft>
            </a:pPr>
            <a:endParaRPr lang="en-US" sz="4000" b="1" spc="22" dirty="0">
              <a:solidFill>
                <a:srgbClr val="231F20"/>
              </a:solidFill>
              <a:latin typeface="Arial"/>
              <a:cs typeface="Arial"/>
            </a:endParaRPr>
          </a:p>
        </p:txBody>
      </p:sp>
      <p:sp>
        <p:nvSpPr>
          <p:cNvPr id="24" name="object 58"/>
          <p:cNvSpPr txBox="1"/>
          <p:nvPr/>
        </p:nvSpPr>
        <p:spPr>
          <a:xfrm>
            <a:off x="11972767" y="20495122"/>
            <a:ext cx="9253728" cy="413788"/>
          </a:xfrm>
          <a:prstGeom prst="rect">
            <a:avLst/>
          </a:prstGeom>
        </p:spPr>
        <p:txBody>
          <a:bodyPr vert="horz" wrap="square" lIns="0" tIns="0" rIns="0" bIns="0" rtlCol="0">
            <a:noAutofit/>
          </a:bodyPr>
          <a:lstStyle/>
          <a:p>
            <a:pPr marR="11088">
              <a:lnSpc>
                <a:spcPts val="2200"/>
              </a:lnSpc>
            </a:pPr>
            <a:r>
              <a:rPr lang="en-US" sz="1800" i="1" dirty="0">
                <a:solidFill>
                  <a:srgbClr val="000000"/>
                </a:solidFill>
                <a:latin typeface="Arial"/>
                <a:cs typeface="Arial"/>
              </a:rPr>
              <a:t>Dramatic recreation of UNCA students cooking vegan food on a 4-day backpacking trip </a:t>
            </a:r>
            <a:endParaRPr sz="1400" dirty="0">
              <a:latin typeface="Arial"/>
              <a:cs typeface="Arial"/>
            </a:endParaRPr>
          </a:p>
        </p:txBody>
      </p:sp>
      <p:sp>
        <p:nvSpPr>
          <p:cNvPr id="28" name="object 4"/>
          <p:cNvSpPr txBox="1"/>
          <p:nvPr/>
        </p:nvSpPr>
        <p:spPr>
          <a:xfrm>
            <a:off x="22647434" y="6181346"/>
            <a:ext cx="9253728" cy="7468735"/>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Deliverables – Themes Around Food</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All dinners were completely vegan and were unanimously enjoyed by all participants, none of whom were vegan.</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Participants were either skeptical or neutral towards a plant-based and allergy inclusive menu, and all expressed an improved perception of vegan food.</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Food created unique moments for people to connect with one another.</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Preconceptions of what kind of food should be served during a program and individuals limited experience with inclusive meal planning can be barriers to generating buy-in from facilitators and participants</a:t>
            </a:r>
          </a:p>
          <a:p>
            <a:pPr marR="11088">
              <a:lnSpc>
                <a:spcPts val="3600"/>
              </a:lnSpc>
              <a:spcAft>
                <a:spcPts val="1600"/>
              </a:spcAft>
            </a:pPr>
            <a:endParaRPr lang="en-US" sz="2800" spc="22" dirty="0">
              <a:solidFill>
                <a:srgbClr val="231F20"/>
              </a:solidFill>
              <a:latin typeface="Arial"/>
              <a:cs typeface="Arial"/>
            </a:endParaRPr>
          </a:p>
          <a:p>
            <a:pPr marR="11088">
              <a:lnSpc>
                <a:spcPts val="3600"/>
              </a:lnSpc>
              <a:spcAft>
                <a:spcPts val="1600"/>
              </a:spcAft>
            </a:pPr>
            <a:endParaRPr lang="en-US" sz="2800" spc="22" dirty="0">
              <a:solidFill>
                <a:srgbClr val="231F20"/>
              </a:solidFill>
              <a:latin typeface="Arial"/>
              <a:cs typeface="Arial"/>
            </a:endParaRPr>
          </a:p>
        </p:txBody>
      </p:sp>
      <p:sp>
        <p:nvSpPr>
          <p:cNvPr id="17" name="object 4"/>
          <p:cNvSpPr txBox="1"/>
          <p:nvPr/>
        </p:nvSpPr>
        <p:spPr>
          <a:xfrm>
            <a:off x="33290033" y="5031612"/>
            <a:ext cx="9482156" cy="14837008"/>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Discussion</a:t>
            </a:r>
            <a:endParaRPr lang="en-US" sz="2800" spc="22" dirty="0">
              <a:solidFill>
                <a:srgbClr val="231F20"/>
              </a:solidFill>
              <a:latin typeface="Arial"/>
              <a:cs typeface="Arial"/>
            </a:endParaRP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When done intentionally, an inclusive menu provides restricted participants that same experience as the group, without detracting from the group's overall happiness.</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It is inadequate customer service to not meet the dietary needs of a participant and to create circumstances where they feel excluded from the group. </a:t>
            </a:r>
          </a:p>
          <a:p>
            <a:pPr marL="457200" marR="11088" indent="-457200">
              <a:lnSpc>
                <a:spcPts val="3600"/>
              </a:lnSpc>
              <a:spcAft>
                <a:spcPts val="1600"/>
              </a:spcAft>
              <a:buFont typeface="Arial" panose="020B0604020202020204" pitchFamily="34" charset="0"/>
              <a:buChar char="•"/>
            </a:pPr>
            <a:endParaRPr lang="en-US" sz="2800" spc="22" dirty="0">
              <a:solidFill>
                <a:srgbClr val="231F20"/>
              </a:solidFill>
              <a:latin typeface="Arial"/>
              <a:cs typeface="Arial"/>
            </a:endParaRPr>
          </a:p>
          <a:p>
            <a:pPr marR="11088">
              <a:lnSpc>
                <a:spcPts val="3600"/>
              </a:lnSpc>
              <a:spcAft>
                <a:spcPts val="1600"/>
              </a:spcAft>
            </a:pPr>
            <a:r>
              <a:rPr kumimoji="0" lang="en-US" sz="4000" b="1" i="0" u="none" strike="noStrike" kern="1200" cap="none" spc="22" normalizeH="0" baseline="0" noProof="0" dirty="0">
                <a:ln>
                  <a:noFill/>
                </a:ln>
                <a:solidFill>
                  <a:srgbClr val="231F20"/>
                </a:solidFill>
                <a:effectLst/>
                <a:uLnTx/>
                <a:uFillTx/>
                <a:latin typeface="Arial"/>
                <a:ea typeface="+mn-ea"/>
                <a:cs typeface="Arial"/>
              </a:rPr>
              <a:t>Recommendations</a:t>
            </a:r>
            <a:endParaRPr lang="en-US" sz="2800" spc="22" dirty="0">
              <a:solidFill>
                <a:srgbClr val="231F20"/>
              </a:solidFill>
              <a:latin typeface="Arial"/>
              <a:cs typeface="Arial"/>
            </a:endParaRPr>
          </a:p>
          <a:p>
            <a:pPr marL="571500" marR="11088" indent="-571500">
              <a:lnSpc>
                <a:spcPts val="3600"/>
              </a:lnSpc>
              <a:spcAft>
                <a:spcPts val="1600"/>
              </a:spcAft>
              <a:buFont typeface="Arial"/>
              <a:buChar char="•"/>
            </a:pPr>
            <a:r>
              <a:rPr lang="en-US" sz="2800" b="1" spc="22" dirty="0">
                <a:solidFill>
                  <a:srgbClr val="231F20"/>
                </a:solidFill>
                <a:latin typeface="Arial"/>
                <a:cs typeface="Arial"/>
              </a:rPr>
              <a:t>Emphasize Eating Together</a:t>
            </a:r>
          </a:p>
          <a:p>
            <a:pPr marR="11088" lvl="1">
              <a:lnSpc>
                <a:spcPts val="3600"/>
              </a:lnSpc>
              <a:spcAft>
                <a:spcPts val="1600"/>
              </a:spcAft>
            </a:pPr>
            <a:r>
              <a:rPr lang="en-US" sz="2800" b="0" i="0" u="none" strike="noStrike" dirty="0">
                <a:solidFill>
                  <a:srgbClr val="000000"/>
                </a:solidFill>
                <a:effectLst/>
                <a:latin typeface="Arial" panose="020B0604020202020204" pitchFamily="34" charset="0"/>
                <a:cs typeface="Arial" panose="020B0604020202020204" pitchFamily="34" charset="0"/>
              </a:rPr>
              <a:t>Programs should emphasize the importance of eating together. Participants that sit apart during a meal miss a valuable moment to connect with one another.</a:t>
            </a:r>
            <a:endParaRPr lang="en-US" sz="2800" b="1" spc="22" dirty="0">
              <a:solidFill>
                <a:srgbClr val="231F20"/>
              </a:solidFill>
              <a:latin typeface="Arial" panose="020B0604020202020204" pitchFamily="34" charset="0"/>
              <a:cs typeface="Arial" panose="020B0604020202020204" pitchFamily="34" charset="0"/>
            </a:endParaRPr>
          </a:p>
          <a:p>
            <a:pPr marL="571500" marR="11088" indent="-571500">
              <a:lnSpc>
                <a:spcPts val="3600"/>
              </a:lnSpc>
              <a:spcAft>
                <a:spcPts val="1600"/>
              </a:spcAft>
              <a:buFont typeface="Arial"/>
              <a:buChar char="•"/>
            </a:pPr>
            <a:r>
              <a:rPr lang="en-US" sz="2800" b="1" spc="22" dirty="0">
                <a:solidFill>
                  <a:srgbClr val="231F20"/>
                </a:solidFill>
                <a:latin typeface="Arial"/>
                <a:cs typeface="Arial"/>
              </a:rPr>
              <a:t>Reframe Restriction</a:t>
            </a:r>
          </a:p>
          <a:p>
            <a:pPr marR="11088" lvl="1">
              <a:lnSpc>
                <a:spcPts val="3600"/>
              </a:lnSpc>
              <a:spcAft>
                <a:spcPts val="1600"/>
              </a:spcAft>
            </a:pPr>
            <a:r>
              <a:rPr lang="en-US" sz="2800" spc="22" dirty="0">
                <a:solidFill>
                  <a:srgbClr val="231F20"/>
                </a:solidFill>
                <a:latin typeface="Arial"/>
                <a:cs typeface="Arial"/>
              </a:rPr>
              <a:t>Pivot ingredients instead of removing. Serve meals that don’t depend on substitutions. </a:t>
            </a:r>
          </a:p>
          <a:p>
            <a:pPr marL="571500" marR="11088" indent="-571500">
              <a:lnSpc>
                <a:spcPts val="3600"/>
              </a:lnSpc>
              <a:spcAft>
                <a:spcPts val="1600"/>
              </a:spcAft>
              <a:buFont typeface="Arial"/>
              <a:buChar char="•"/>
            </a:pPr>
            <a:r>
              <a:rPr lang="en-US" sz="2800" b="1" spc="22" dirty="0">
                <a:solidFill>
                  <a:srgbClr val="231F20"/>
                </a:solidFill>
                <a:latin typeface="Arial"/>
                <a:cs typeface="Arial"/>
              </a:rPr>
              <a:t>Market Strategically</a:t>
            </a:r>
          </a:p>
          <a:p>
            <a:pPr marR="11088" lvl="1">
              <a:lnSpc>
                <a:spcPts val="3600"/>
              </a:lnSpc>
              <a:spcAft>
                <a:spcPts val="1600"/>
              </a:spcAft>
            </a:pPr>
            <a:r>
              <a:rPr lang="en-US" sz="2800" spc="22" dirty="0">
                <a:solidFill>
                  <a:srgbClr val="231F20"/>
                </a:solidFill>
                <a:latin typeface="Arial"/>
                <a:cs typeface="Arial"/>
              </a:rPr>
              <a:t>If food is delicious and nutritious, details about an inclusive menu do not need to be included in marketing.</a:t>
            </a:r>
          </a:p>
          <a:p>
            <a:pPr marL="571500" marR="11088" indent="-571500">
              <a:lnSpc>
                <a:spcPts val="3600"/>
              </a:lnSpc>
              <a:spcAft>
                <a:spcPts val="1600"/>
              </a:spcAft>
              <a:buFont typeface="Arial"/>
              <a:buChar char="•"/>
            </a:pPr>
            <a:r>
              <a:rPr lang="en-US" sz="2800" b="1" spc="22" dirty="0">
                <a:solidFill>
                  <a:srgbClr val="231F20"/>
                </a:solidFill>
                <a:latin typeface="Arial"/>
                <a:cs typeface="Arial"/>
              </a:rPr>
              <a:t>Take Opportunities for Education</a:t>
            </a:r>
          </a:p>
          <a:p>
            <a:pPr marR="11088" lvl="1">
              <a:lnSpc>
                <a:spcPts val="3600"/>
              </a:lnSpc>
              <a:spcAft>
                <a:spcPts val="1600"/>
              </a:spcAft>
            </a:pPr>
            <a:r>
              <a:rPr lang="en-US" sz="2800" spc="22" dirty="0">
                <a:solidFill>
                  <a:srgbClr val="231F20"/>
                </a:solidFill>
                <a:latin typeface="Arial"/>
                <a:cs typeface="Arial"/>
              </a:rPr>
              <a:t>Once on a program, food can be a conversation starter about program values and group impact.</a:t>
            </a:r>
          </a:p>
        </p:txBody>
      </p:sp>
      <p:sp>
        <p:nvSpPr>
          <p:cNvPr id="19" name="object 107"/>
          <p:cNvSpPr txBox="1"/>
          <p:nvPr/>
        </p:nvSpPr>
        <p:spPr>
          <a:xfrm>
            <a:off x="22196773" y="15963708"/>
            <a:ext cx="9253728" cy="572100"/>
          </a:xfrm>
          <a:prstGeom prst="rect">
            <a:avLst/>
          </a:prstGeom>
        </p:spPr>
        <p:txBody>
          <a:bodyPr vert="horz" wrap="square" lIns="0" tIns="0" rIns="0" bIns="0" rtlCol="0">
            <a:noAutofit/>
          </a:bodyPr>
          <a:lstStyle/>
          <a:p>
            <a:pPr>
              <a:lnSpc>
                <a:spcPts val="3200"/>
              </a:lnSpc>
              <a:spcAft>
                <a:spcPts val="1000"/>
              </a:spcAft>
            </a:pPr>
            <a:r>
              <a:rPr lang="en-US" sz="2800" b="1" spc="22" dirty="0">
                <a:solidFill>
                  <a:srgbClr val="231F20"/>
                </a:solidFill>
                <a:latin typeface="Arial"/>
                <a:cs typeface="Arial"/>
              </a:rPr>
              <a:t>Calorie Calculator</a:t>
            </a:r>
            <a:endParaRPr sz="2800" dirty="0">
              <a:latin typeface="Arial"/>
              <a:cs typeface="Arial"/>
            </a:endParaRPr>
          </a:p>
        </p:txBody>
      </p:sp>
      <p:sp>
        <p:nvSpPr>
          <p:cNvPr id="31" name="object 4"/>
          <p:cNvSpPr txBox="1"/>
          <p:nvPr/>
        </p:nvSpPr>
        <p:spPr>
          <a:xfrm>
            <a:off x="33338000" y="19741428"/>
            <a:ext cx="9253728" cy="11405921"/>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000"/>
              </a:spcAft>
            </a:pPr>
            <a:r>
              <a:rPr lang="en-US" sz="2800" b="1" dirty="0">
                <a:solidFill>
                  <a:srgbClr val="000000"/>
                </a:solidFill>
                <a:latin typeface="Arial"/>
                <a:cs typeface="Arial"/>
              </a:rPr>
              <a:t>References</a:t>
            </a:r>
          </a:p>
          <a:p>
            <a:pPr marL="457200" indent="-457200" rtl="0">
              <a:spcAft>
                <a:spcPts val="1200"/>
              </a:spcAft>
              <a:buNone/>
            </a:pPr>
            <a:r>
              <a:rPr lang="en-US" sz="1800" b="0" i="0" u="none" strike="noStrike" dirty="0">
                <a:solidFill>
                  <a:srgbClr val="000000"/>
                </a:solidFill>
                <a:effectLst/>
                <a:latin typeface="Arial" panose="020B0604020202020204" pitchFamily="34" charset="0"/>
                <a:cs typeface="Arial" panose="020B0604020202020204" pitchFamily="34" charset="0"/>
              </a:rPr>
              <a:t>Animal Equality. (2024, August 19). 5 photos proving the dairy industry is cruel. </a:t>
            </a:r>
            <a:r>
              <a:rPr lang="en-US" sz="1800" b="0" i="1" u="none" strike="noStrike" dirty="0">
                <a:solidFill>
                  <a:srgbClr val="000000"/>
                </a:solidFill>
                <a:effectLst/>
                <a:latin typeface="Arial" panose="020B0604020202020204" pitchFamily="34" charset="0"/>
                <a:cs typeface="Arial" panose="020B0604020202020204" pitchFamily="34" charset="0"/>
              </a:rPr>
              <a:t>Animal Equality</a:t>
            </a:r>
            <a:r>
              <a:rPr lang="en-US" sz="1800" b="0" i="0" u="none" strike="noStrike" dirty="0">
                <a:solidFill>
                  <a:srgbClr val="000000"/>
                </a:solidFill>
                <a:effectLst/>
                <a:latin typeface="Arial" panose="020B0604020202020204" pitchFamily="34" charset="0"/>
                <a:cs typeface="Arial" panose="020B0604020202020204" pitchFamily="34" charset="0"/>
              </a:rPr>
              <a:t>.</a:t>
            </a:r>
            <a:r>
              <a:rPr lang="en-US" sz="1800" b="0" i="0" u="none" strike="noStrike" dirty="0">
                <a:solidFill>
                  <a:srgbClr val="000000"/>
                </a:solidFill>
                <a:effectLst/>
                <a:latin typeface="Arial" panose="020B0604020202020204" pitchFamily="34" charset="0"/>
                <a:cs typeface="Arial" panose="020B0604020202020204" pitchFamily="34" charset="0"/>
                <a:hlinkClick r:id="rId3"/>
              </a:rPr>
              <a:t> </a:t>
            </a:r>
            <a:r>
              <a:rPr lang="en-US" sz="1800" b="0" i="0" u="sng" strike="noStrike" dirty="0">
                <a:solidFill>
                  <a:srgbClr val="1155CC"/>
                </a:solidFill>
                <a:effectLst/>
                <a:latin typeface="Arial" panose="020B0604020202020204" pitchFamily="34" charset="0"/>
                <a:cs typeface="Arial" panose="020B0604020202020204" pitchFamily="34" charset="0"/>
                <a:hlinkClick r:id="rId3"/>
              </a:rPr>
              <a:t>https://animalequality.org/blog/dairy-industry-hurts-cows/#:~:text=Each%20time%20she%20gives%20birth,machine%20several%20times%20per%20day</a:t>
            </a:r>
            <a:r>
              <a:rPr lang="en-US" sz="1800" b="0" i="0" u="none" strike="noStrike" dirty="0">
                <a:solidFill>
                  <a:srgbClr val="000000"/>
                </a:solidFill>
                <a:effectLst/>
                <a:latin typeface="Arial" panose="020B0604020202020204" pitchFamily="34" charset="0"/>
                <a:cs typeface="Arial" panose="020B0604020202020204" pitchFamily="34" charset="0"/>
              </a:rPr>
              <a:t>.</a:t>
            </a:r>
            <a:endParaRPr lang="en-US" sz="1600" b="0" dirty="0">
              <a:effectLst/>
              <a:latin typeface="Arial" panose="020B0604020202020204" pitchFamily="34" charset="0"/>
              <a:cs typeface="Arial" panose="020B0604020202020204" pitchFamily="34" charset="0"/>
            </a:endParaRPr>
          </a:p>
          <a:p>
            <a:pPr marL="457200" indent="-457200" rtl="0">
              <a:spcAft>
                <a:spcPts val="1200"/>
              </a:spcAft>
              <a:buNone/>
            </a:pPr>
            <a:r>
              <a:rPr lang="en-US" sz="1800" b="0" i="0" u="none" strike="noStrike" dirty="0">
                <a:solidFill>
                  <a:srgbClr val="000000"/>
                </a:solidFill>
                <a:effectLst/>
                <a:latin typeface="Arial" panose="020B0604020202020204" pitchFamily="34" charset="0"/>
                <a:cs typeface="Arial" panose="020B0604020202020204" pitchFamily="34" charset="0"/>
              </a:rPr>
              <a:t> Animal Legal </a:t>
            </a:r>
            <a:r>
              <a:rPr lang="en-US" sz="1800" b="0" i="0" u="none" strike="noStrike" dirty="0" err="1">
                <a:solidFill>
                  <a:srgbClr val="000000"/>
                </a:solidFill>
                <a:effectLst/>
                <a:latin typeface="Arial" panose="020B0604020202020204" pitchFamily="34" charset="0"/>
                <a:cs typeface="Arial" panose="020B0604020202020204" pitchFamily="34" charset="0"/>
              </a:rPr>
              <a:t>Defence</a:t>
            </a:r>
            <a:r>
              <a:rPr lang="en-US" sz="1800" b="0" i="0" u="none" strike="noStrike" dirty="0">
                <a:solidFill>
                  <a:srgbClr val="000000"/>
                </a:solidFill>
                <a:effectLst/>
                <a:latin typeface="Arial" panose="020B0604020202020204" pitchFamily="34" charset="0"/>
                <a:cs typeface="Arial" panose="020B0604020202020204" pitchFamily="34" charset="0"/>
              </a:rPr>
              <a:t> Fund. (2020, January 13).</a:t>
            </a:r>
            <a:r>
              <a:rPr lang="en-US" sz="1800" b="0" i="1" u="none" strike="noStrike" dirty="0">
                <a:solidFill>
                  <a:srgbClr val="000000"/>
                </a:solidFill>
                <a:effectLst/>
                <a:latin typeface="Arial" panose="020B0604020202020204" pitchFamily="34" charset="0"/>
                <a:cs typeface="Arial" panose="020B0604020202020204" pitchFamily="34" charset="0"/>
              </a:rPr>
              <a:t> Lawsuit Seeks to Protect Pigs from Cruel High-Speed Slaughter. </a:t>
            </a:r>
            <a:r>
              <a:rPr lang="en-US" sz="1800" b="0" i="0" u="none" strike="noStrike" dirty="0">
                <a:solidFill>
                  <a:srgbClr val="000000"/>
                </a:solidFill>
                <a:effectLst/>
                <a:latin typeface="Arial" panose="020B0604020202020204" pitchFamily="34" charset="0"/>
                <a:cs typeface="Arial" panose="020B0604020202020204" pitchFamily="34" charset="0"/>
              </a:rPr>
              <a:t>Animal Legal </a:t>
            </a:r>
            <a:r>
              <a:rPr lang="en-US" sz="1800" b="0" i="0" u="none" strike="noStrike" dirty="0" err="1">
                <a:solidFill>
                  <a:srgbClr val="000000"/>
                </a:solidFill>
                <a:effectLst/>
                <a:latin typeface="Arial" panose="020B0604020202020204" pitchFamily="34" charset="0"/>
                <a:cs typeface="Arial" panose="020B0604020202020204" pitchFamily="34" charset="0"/>
              </a:rPr>
              <a:t>Defence</a:t>
            </a:r>
            <a:r>
              <a:rPr lang="en-US" sz="1800" b="0" i="0" u="none" strike="noStrike" dirty="0">
                <a:solidFill>
                  <a:srgbClr val="000000"/>
                </a:solidFill>
                <a:effectLst/>
                <a:latin typeface="Arial" panose="020B0604020202020204" pitchFamily="34" charset="0"/>
                <a:cs typeface="Arial" panose="020B0604020202020204" pitchFamily="34" charset="0"/>
              </a:rPr>
              <a:t> Fund.</a:t>
            </a:r>
            <a:r>
              <a:rPr lang="en-US" sz="1800" b="0" i="0" u="none" strike="noStrike" dirty="0">
                <a:solidFill>
                  <a:srgbClr val="000000"/>
                </a:solidFill>
                <a:effectLst/>
                <a:latin typeface="Arial" panose="020B0604020202020204" pitchFamily="34" charset="0"/>
                <a:cs typeface="Arial" panose="020B0604020202020204" pitchFamily="34" charset="0"/>
                <a:hlinkClick r:id="rId4"/>
              </a:rPr>
              <a:t> </a:t>
            </a:r>
            <a:r>
              <a:rPr lang="en-US" sz="1800" b="0" i="0" u="sng" strike="noStrike" dirty="0">
                <a:solidFill>
                  <a:srgbClr val="1155CC"/>
                </a:solidFill>
                <a:effectLst/>
                <a:latin typeface="Arial" panose="020B0604020202020204" pitchFamily="34" charset="0"/>
                <a:cs typeface="Arial" panose="020B0604020202020204" pitchFamily="34" charset="0"/>
                <a:hlinkClick r:id="rId4"/>
              </a:rPr>
              <a:t>https://aldf.org/article/lawsuit-seeks-to-protect-pigs-from-cruel-high-speed-slaughter/</a:t>
            </a:r>
            <a:endParaRPr lang="en-US" sz="1600" b="0" dirty="0">
              <a:effectLst/>
              <a:latin typeface="Arial" panose="020B0604020202020204" pitchFamily="34" charset="0"/>
              <a:cs typeface="Arial" panose="020B0604020202020204" pitchFamily="34" charset="0"/>
            </a:endParaRPr>
          </a:p>
          <a:p>
            <a:pPr marL="457200" indent="-457200" rtl="0">
              <a:spcAft>
                <a:spcPts val="1200"/>
              </a:spcAft>
              <a:buNone/>
            </a:pPr>
            <a:r>
              <a:rPr lang="en-US" sz="1800" b="0" i="0" u="none" strike="noStrike" dirty="0">
                <a:solidFill>
                  <a:srgbClr val="000000"/>
                </a:solidFill>
                <a:effectLst/>
                <a:latin typeface="Arial" panose="020B0604020202020204" pitchFamily="34" charset="0"/>
                <a:cs typeface="Arial" panose="020B0604020202020204" pitchFamily="34" charset="0"/>
              </a:rPr>
              <a:t>Chai, B. C., van der Voort, J.R., </a:t>
            </a:r>
            <a:r>
              <a:rPr lang="en-US" sz="1800" b="0" i="0" u="none" strike="noStrike" dirty="0" err="1">
                <a:solidFill>
                  <a:srgbClr val="000000"/>
                </a:solidFill>
                <a:effectLst/>
                <a:latin typeface="Arial" panose="020B0604020202020204" pitchFamily="34" charset="0"/>
                <a:cs typeface="Arial" panose="020B0604020202020204" pitchFamily="34" charset="0"/>
              </a:rPr>
              <a:t>Grofelnik</a:t>
            </a:r>
            <a:r>
              <a:rPr lang="en-US" sz="1800" b="0" i="0" u="none" strike="noStrike" dirty="0">
                <a:solidFill>
                  <a:srgbClr val="000000"/>
                </a:solidFill>
                <a:effectLst/>
                <a:latin typeface="Arial" panose="020B0604020202020204" pitchFamily="34" charset="0"/>
                <a:cs typeface="Arial" panose="020B0604020202020204" pitchFamily="34" charset="0"/>
              </a:rPr>
              <a:t>, K., Eliasdottir, H. G., &amp; </a:t>
            </a:r>
            <a:r>
              <a:rPr lang="en-US" sz="1800" b="0" i="0" u="none" strike="noStrike" dirty="0" err="1">
                <a:solidFill>
                  <a:srgbClr val="000000"/>
                </a:solidFill>
                <a:effectLst/>
                <a:latin typeface="Arial" panose="020B0604020202020204" pitchFamily="34" charset="0"/>
                <a:cs typeface="Arial" panose="020B0604020202020204" pitchFamily="34" charset="0"/>
              </a:rPr>
              <a:t>Klöss</a:t>
            </a:r>
            <a:r>
              <a:rPr lang="en-US" sz="1800" b="0" i="0" u="none" strike="noStrike" dirty="0">
                <a:solidFill>
                  <a:srgbClr val="000000"/>
                </a:solidFill>
                <a:effectLst/>
                <a:latin typeface="Arial" panose="020B0604020202020204" pitchFamily="34" charset="0"/>
                <a:cs typeface="Arial" panose="020B0604020202020204" pitchFamily="34" charset="0"/>
              </a:rPr>
              <a:t>, I. (2019). Which diet has the least environmental impact on our planet? A systematic review of vegan, vegetarian and omnivorous diets. </a:t>
            </a:r>
            <a:r>
              <a:rPr lang="en-US" sz="1800" b="0" i="1" u="none" strike="noStrike" dirty="0">
                <a:solidFill>
                  <a:srgbClr val="000000"/>
                </a:solidFill>
                <a:effectLst/>
                <a:latin typeface="Arial" panose="020B0604020202020204" pitchFamily="34" charset="0"/>
                <a:cs typeface="Arial" panose="020B0604020202020204" pitchFamily="34" charset="0"/>
              </a:rPr>
              <a:t>Sustainability</a:t>
            </a:r>
            <a:r>
              <a:rPr lang="en-US" sz="1800" b="0" i="0" u="none" strike="noStrike" dirty="0">
                <a:solidFill>
                  <a:srgbClr val="000000"/>
                </a:solidFill>
                <a:effectLst/>
                <a:latin typeface="Arial" panose="020B0604020202020204" pitchFamily="34" charset="0"/>
                <a:cs typeface="Arial" panose="020B0604020202020204" pitchFamily="34" charset="0"/>
              </a:rPr>
              <a:t> I(15), 4110.</a:t>
            </a:r>
            <a:r>
              <a:rPr lang="en-US" sz="1800" b="0" i="0" u="none" strike="noStrike" dirty="0">
                <a:solidFill>
                  <a:srgbClr val="000000"/>
                </a:solidFill>
                <a:effectLst/>
                <a:latin typeface="Arial" panose="020B0604020202020204" pitchFamily="34" charset="0"/>
                <a:cs typeface="Arial" panose="020B0604020202020204" pitchFamily="34" charset="0"/>
                <a:hlinkClick r:id="rId5"/>
              </a:rPr>
              <a:t> </a:t>
            </a:r>
            <a:r>
              <a:rPr lang="en-US" sz="1800" b="0" i="0" u="sng" strike="noStrike" dirty="0">
                <a:solidFill>
                  <a:srgbClr val="1155CC"/>
                </a:solidFill>
                <a:effectLst/>
                <a:latin typeface="Arial" panose="020B0604020202020204" pitchFamily="34" charset="0"/>
                <a:cs typeface="Arial" panose="020B0604020202020204" pitchFamily="34" charset="0"/>
                <a:hlinkClick r:id="rId5"/>
              </a:rPr>
              <a:t>https://doi.org/10.3390/su11154110</a:t>
            </a:r>
            <a:r>
              <a:rPr lang="en-US" sz="1800" b="0" i="0" u="none" strike="noStrike" dirty="0">
                <a:solidFill>
                  <a:srgbClr val="000000"/>
                </a:solidFill>
                <a:effectLst/>
                <a:latin typeface="Arial" panose="020B0604020202020204" pitchFamily="34" charset="0"/>
                <a:cs typeface="Arial" panose="020B0604020202020204" pitchFamily="34" charset="0"/>
              </a:rPr>
              <a:t>.</a:t>
            </a:r>
            <a:endParaRPr lang="en-US" sz="1600" b="0" dirty="0">
              <a:effectLst/>
              <a:latin typeface="Arial" panose="020B0604020202020204" pitchFamily="34" charset="0"/>
              <a:cs typeface="Arial" panose="020B0604020202020204" pitchFamily="34" charset="0"/>
            </a:endParaRPr>
          </a:p>
          <a:p>
            <a:pPr marL="457200" indent="-457200" rtl="0">
              <a:spcAft>
                <a:spcPts val="1200"/>
              </a:spcAft>
              <a:buNone/>
            </a:pPr>
            <a:r>
              <a:rPr lang="en-US" sz="1800" b="0" i="0" u="none" strike="noStrike" dirty="0">
                <a:solidFill>
                  <a:srgbClr val="000000"/>
                </a:solidFill>
                <a:effectLst/>
                <a:latin typeface="Arial" panose="020B0604020202020204" pitchFamily="34" charset="0"/>
                <a:cs typeface="Arial" panose="020B0604020202020204" pitchFamily="34" charset="0"/>
              </a:rPr>
              <a:t>Down, M., </a:t>
            </a:r>
            <a:r>
              <a:rPr lang="en-US" sz="1800" b="0" i="0" u="none" strike="noStrike" dirty="0" err="1">
                <a:solidFill>
                  <a:srgbClr val="000000"/>
                </a:solidFill>
                <a:effectLst/>
                <a:latin typeface="Arial" panose="020B0604020202020204" pitchFamily="34" charset="0"/>
                <a:cs typeface="Arial" panose="020B0604020202020204" pitchFamily="34" charset="0"/>
              </a:rPr>
              <a:t>Picknoll</a:t>
            </a:r>
            <a:r>
              <a:rPr lang="en-US" sz="1800" b="0" i="0" u="none" strike="noStrike" dirty="0">
                <a:solidFill>
                  <a:srgbClr val="000000"/>
                </a:solidFill>
                <a:effectLst/>
                <a:latin typeface="Arial" panose="020B0604020202020204" pitchFamily="34" charset="0"/>
                <a:cs typeface="Arial" panose="020B0604020202020204" pitchFamily="34" charset="0"/>
              </a:rPr>
              <a:t>, D., Piggott, B., Hoyne, G., &amp; Bulsara, C. (2023). “I love being in the outdoors”: A qualitative descriptive study of outdoor adventure education program components for adolescent wellbeing. </a:t>
            </a:r>
            <a:r>
              <a:rPr lang="en-US" sz="1800" b="0" i="1" u="none" strike="noStrike" dirty="0">
                <a:solidFill>
                  <a:srgbClr val="000000"/>
                </a:solidFill>
                <a:effectLst/>
                <a:latin typeface="Arial" panose="020B0604020202020204" pitchFamily="34" charset="0"/>
                <a:cs typeface="Arial" panose="020B0604020202020204" pitchFamily="34" charset="0"/>
              </a:rPr>
              <a:t>Journal of Adolescence</a:t>
            </a:r>
            <a:r>
              <a:rPr lang="en-US" sz="1800" b="0" i="0" u="none" strike="noStrike" dirty="0">
                <a:solidFill>
                  <a:srgbClr val="000000"/>
                </a:solidFill>
                <a:effectLst/>
                <a:latin typeface="Arial" panose="020B0604020202020204" pitchFamily="34" charset="0"/>
                <a:cs typeface="Arial" panose="020B0604020202020204" pitchFamily="34" charset="0"/>
              </a:rPr>
              <a:t>, </a:t>
            </a:r>
            <a:r>
              <a:rPr lang="en-US" sz="1800" b="0" i="1" u="none" strike="noStrike" dirty="0">
                <a:solidFill>
                  <a:srgbClr val="000000"/>
                </a:solidFill>
                <a:effectLst/>
                <a:latin typeface="Arial" panose="020B0604020202020204" pitchFamily="34" charset="0"/>
                <a:cs typeface="Arial" panose="020B0604020202020204" pitchFamily="34" charset="0"/>
              </a:rPr>
              <a:t>95</a:t>
            </a:r>
            <a:r>
              <a:rPr lang="en-US" sz="1800" b="0" i="0" u="none" strike="noStrike" dirty="0">
                <a:solidFill>
                  <a:srgbClr val="000000"/>
                </a:solidFill>
                <a:effectLst/>
                <a:latin typeface="Arial" panose="020B0604020202020204" pitchFamily="34" charset="0"/>
                <a:cs typeface="Arial" panose="020B0604020202020204" pitchFamily="34" charset="0"/>
              </a:rPr>
              <a:t>(6), 1232–1244.</a:t>
            </a:r>
            <a:r>
              <a:rPr lang="en-US" sz="1800" b="0" i="0" u="none" strike="noStrike" dirty="0">
                <a:solidFill>
                  <a:srgbClr val="000000"/>
                </a:solidFill>
                <a:effectLst/>
                <a:latin typeface="Arial" panose="020B0604020202020204" pitchFamily="34" charset="0"/>
                <a:cs typeface="Arial" panose="020B0604020202020204" pitchFamily="34" charset="0"/>
                <a:hlinkClick r:id="rId6"/>
              </a:rPr>
              <a:t> </a:t>
            </a:r>
            <a:r>
              <a:rPr lang="en-US" sz="1800" b="0" i="0" u="sng" strike="noStrike" dirty="0">
                <a:solidFill>
                  <a:srgbClr val="1155CC"/>
                </a:solidFill>
                <a:effectLst/>
                <a:latin typeface="Arial" panose="020B0604020202020204" pitchFamily="34" charset="0"/>
                <a:cs typeface="Arial" panose="020B0604020202020204" pitchFamily="34" charset="0"/>
                <a:hlinkClick r:id="rId6"/>
              </a:rPr>
              <a:t>https://doi.org/10.1002/jad.12197</a:t>
            </a:r>
            <a:endParaRPr lang="en-US" sz="1600" b="0" dirty="0">
              <a:effectLst/>
              <a:latin typeface="Arial" panose="020B0604020202020204" pitchFamily="34" charset="0"/>
              <a:cs typeface="Arial" panose="020B0604020202020204" pitchFamily="34" charset="0"/>
            </a:endParaRPr>
          </a:p>
          <a:p>
            <a:pPr marL="457200" indent="-457200" rtl="0">
              <a:spcAft>
                <a:spcPts val="1200"/>
              </a:spcAft>
              <a:buNone/>
            </a:pPr>
            <a:r>
              <a:rPr lang="en-US" sz="1800" b="0" i="0" u="none" strike="noStrike" dirty="0">
                <a:solidFill>
                  <a:srgbClr val="000000"/>
                </a:solidFill>
                <a:effectLst/>
                <a:latin typeface="Arial" panose="020B0604020202020204" pitchFamily="34" charset="0"/>
                <a:cs typeface="Arial" panose="020B0604020202020204" pitchFamily="34" charset="0"/>
              </a:rPr>
              <a:t>FoodAllergy.org. (2025). </a:t>
            </a:r>
            <a:r>
              <a:rPr lang="en-US" sz="1800" b="0" i="1" u="none" strike="noStrike" dirty="0">
                <a:solidFill>
                  <a:srgbClr val="000000"/>
                </a:solidFill>
                <a:effectLst/>
                <a:latin typeface="Arial" panose="020B0604020202020204" pitchFamily="34" charset="0"/>
                <a:cs typeface="Arial" panose="020B0604020202020204" pitchFamily="34" charset="0"/>
              </a:rPr>
              <a:t>Facts and Statistics </a:t>
            </a:r>
            <a:r>
              <a:rPr lang="en-US" sz="1800" b="0" i="0" u="none" strike="noStrike" dirty="0">
                <a:solidFill>
                  <a:srgbClr val="000000"/>
                </a:solidFill>
                <a:effectLst/>
                <a:latin typeface="Arial" panose="020B0604020202020204" pitchFamily="34" charset="0"/>
                <a:cs typeface="Arial" panose="020B0604020202020204" pitchFamily="34" charset="0"/>
              </a:rPr>
              <a:t>Retrieved August 14, 2025, from</a:t>
            </a:r>
            <a:r>
              <a:rPr lang="en-US" sz="1800" b="0" i="0" u="none" strike="noStrike" dirty="0">
                <a:solidFill>
                  <a:srgbClr val="000000"/>
                </a:solidFill>
                <a:effectLst/>
                <a:latin typeface="Arial" panose="020B0604020202020204" pitchFamily="34" charset="0"/>
                <a:cs typeface="Arial" panose="020B0604020202020204" pitchFamily="34" charset="0"/>
                <a:hlinkClick r:id="rId7"/>
              </a:rPr>
              <a:t> </a:t>
            </a:r>
            <a:r>
              <a:rPr lang="en-US" sz="1800" b="0" i="0" u="sng" strike="noStrike" dirty="0">
                <a:solidFill>
                  <a:srgbClr val="1155CC"/>
                </a:solidFill>
                <a:effectLst/>
                <a:latin typeface="Arial" panose="020B0604020202020204" pitchFamily="34" charset="0"/>
                <a:cs typeface="Arial" panose="020B0604020202020204" pitchFamily="34" charset="0"/>
                <a:hlinkClick r:id="rId7"/>
              </a:rPr>
              <a:t>https://www.foodallergy.org/resources/facts-and-statistics</a:t>
            </a:r>
            <a:endParaRPr lang="en-US" sz="1600" b="0" dirty="0">
              <a:effectLst/>
              <a:latin typeface="Arial" panose="020B0604020202020204" pitchFamily="34" charset="0"/>
              <a:cs typeface="Arial" panose="020B0604020202020204" pitchFamily="34" charset="0"/>
            </a:endParaRPr>
          </a:p>
          <a:p>
            <a:pPr marL="457200" indent="-457200">
              <a:spcAft>
                <a:spcPts val="1200"/>
              </a:spcAft>
            </a:pPr>
            <a:r>
              <a:rPr lang="en-US" sz="1800" b="0" i="0" u="none" strike="noStrike" dirty="0">
                <a:solidFill>
                  <a:srgbClr val="000000"/>
                </a:solidFill>
                <a:effectLst/>
                <a:latin typeface="Arial" panose="020B0604020202020204" pitchFamily="34" charset="0"/>
                <a:cs typeface="Arial" panose="020B0604020202020204" pitchFamily="34" charset="0"/>
              </a:rPr>
              <a:t>McNeff Troy, M., &amp; Phipps, M. L. (2010). The Validity of Petzoldt’s Energy Mile Theory. </a:t>
            </a:r>
            <a:r>
              <a:rPr lang="en-US" sz="1800" b="0" i="1" u="none" strike="noStrike" dirty="0">
                <a:solidFill>
                  <a:srgbClr val="000000"/>
                </a:solidFill>
                <a:effectLst/>
                <a:latin typeface="Arial" panose="020B0604020202020204" pitchFamily="34" charset="0"/>
                <a:cs typeface="Arial" panose="020B0604020202020204" pitchFamily="34" charset="0"/>
              </a:rPr>
              <a:t>Journal of Outdoor Recreation, Education, and Leadership</a:t>
            </a:r>
            <a:r>
              <a:rPr lang="en-US" sz="1800" b="0" i="0" u="none" strike="noStrike" dirty="0">
                <a:solidFill>
                  <a:srgbClr val="000000"/>
                </a:solidFill>
                <a:effectLst/>
                <a:latin typeface="Arial" panose="020B0604020202020204" pitchFamily="34" charset="0"/>
                <a:cs typeface="Arial" panose="020B0604020202020204" pitchFamily="34" charset="0"/>
              </a:rPr>
              <a:t>, </a:t>
            </a:r>
            <a:r>
              <a:rPr lang="en-US" sz="1800" b="0" i="1" u="none" strike="noStrike" dirty="0">
                <a:solidFill>
                  <a:srgbClr val="000000"/>
                </a:solidFill>
                <a:effectLst/>
                <a:latin typeface="Arial" panose="020B0604020202020204" pitchFamily="34" charset="0"/>
                <a:cs typeface="Arial" panose="020B0604020202020204" pitchFamily="34" charset="0"/>
              </a:rPr>
              <a:t>2</a:t>
            </a:r>
            <a:r>
              <a:rPr lang="en-US" sz="1800" b="0" i="0" u="none" strike="noStrike" dirty="0">
                <a:solidFill>
                  <a:srgbClr val="000000"/>
                </a:solidFill>
                <a:effectLst/>
                <a:latin typeface="Arial" panose="020B0604020202020204" pitchFamily="34" charset="0"/>
                <a:cs typeface="Arial" panose="020B0604020202020204" pitchFamily="34" charset="0"/>
              </a:rPr>
              <a:t>(3).</a:t>
            </a:r>
            <a:r>
              <a:rPr lang="en-US" sz="1800" b="0" i="0" u="none" strike="noStrike" dirty="0">
                <a:solidFill>
                  <a:srgbClr val="000000"/>
                </a:solidFill>
                <a:effectLst/>
                <a:latin typeface="Arial" panose="020B0604020202020204" pitchFamily="34" charset="0"/>
                <a:cs typeface="Arial" panose="020B0604020202020204" pitchFamily="34" charset="0"/>
                <a:hlinkClick r:id="rId8"/>
              </a:rPr>
              <a:t> </a:t>
            </a:r>
            <a:r>
              <a:rPr lang="en-US" sz="1800" b="0" i="0" u="sng" strike="noStrike" dirty="0">
                <a:solidFill>
                  <a:srgbClr val="1155CC"/>
                </a:solidFill>
                <a:effectLst/>
                <a:latin typeface="Arial" panose="020B0604020202020204" pitchFamily="34" charset="0"/>
                <a:cs typeface="Arial" panose="020B0604020202020204" pitchFamily="34" charset="0"/>
                <a:hlinkClick r:id="rId8"/>
              </a:rPr>
              <a:t>https://d</a:t>
            </a:r>
            <a:r>
              <a:rPr lang="en-US" sz="1800" dirty="0">
                <a:latin typeface="Arial" panose="020B0604020202020204" pitchFamily="34" charset="0"/>
                <a:cs typeface="Arial" panose="020B0604020202020204" pitchFamily="34" charset="0"/>
              </a:rPr>
              <a:t>Saldana, J. (2013). The coding manual for qualitative researchers. Sage Publications Ltd</a:t>
            </a:r>
          </a:p>
          <a:p>
            <a:pPr marL="457200" indent="-457200" rtl="0">
              <a:spcAft>
                <a:spcPts val="1200"/>
              </a:spcAft>
              <a:buNone/>
            </a:pPr>
            <a:r>
              <a:rPr lang="en-US" sz="1800" b="0" i="0" u="sng" strike="noStrike" dirty="0">
                <a:solidFill>
                  <a:srgbClr val="1155CC"/>
                </a:solidFill>
                <a:effectLst/>
                <a:latin typeface="Arial" panose="020B0604020202020204" pitchFamily="34" charset="0"/>
                <a:cs typeface="Arial" panose="020B0604020202020204" pitchFamily="34" charset="0"/>
                <a:hlinkClick r:id="rId8"/>
              </a:rPr>
              <a:t>oi.org/10.7768/1948-5123.1042</a:t>
            </a:r>
            <a:endParaRPr lang="en-US" sz="1800" b="0" i="0" u="sng" strike="noStrike" dirty="0">
              <a:solidFill>
                <a:srgbClr val="1155CC"/>
              </a:solidFill>
              <a:effectLst/>
              <a:latin typeface="Arial" panose="020B0604020202020204" pitchFamily="34" charset="0"/>
              <a:cs typeface="Arial" panose="020B0604020202020204" pitchFamily="34" charset="0"/>
            </a:endParaRPr>
          </a:p>
          <a:p>
            <a:pPr marL="457200" indent="-457200" rtl="0">
              <a:spcAft>
                <a:spcPts val="1200"/>
              </a:spcAft>
              <a:buNone/>
            </a:pPr>
            <a:r>
              <a:rPr lang="en-US" sz="1800" b="0" i="0" u="none" strike="noStrike" dirty="0">
                <a:solidFill>
                  <a:srgbClr val="000000"/>
                </a:solidFill>
                <a:effectLst/>
                <a:latin typeface="Arial" panose="020B0604020202020204" pitchFamily="34" charset="0"/>
                <a:cs typeface="Arial" panose="020B0604020202020204" pitchFamily="34" charset="0"/>
              </a:rPr>
              <a:t>Shemesh, E., Annunziato, R. A., Ambrose, M. A., Ravid, N. L., Mullarkey, C., Rubes, M., Chuang, K., Sicherer, M., &amp; Sicherer, S. H. (2013). Child and Parental Reports of Bullying in a Consecutive Sample of Children With Food Allergy. </a:t>
            </a:r>
            <a:r>
              <a:rPr lang="en-US" sz="1800" b="0" i="1" u="none" strike="noStrike" dirty="0">
                <a:solidFill>
                  <a:srgbClr val="000000"/>
                </a:solidFill>
                <a:effectLst/>
                <a:latin typeface="Arial" panose="020B0604020202020204" pitchFamily="34" charset="0"/>
                <a:cs typeface="Arial" panose="020B0604020202020204" pitchFamily="34" charset="0"/>
              </a:rPr>
              <a:t>Pediatrics</a:t>
            </a:r>
            <a:r>
              <a:rPr lang="en-US" sz="1800" b="0" i="0" u="none" strike="noStrike" dirty="0">
                <a:solidFill>
                  <a:srgbClr val="000000"/>
                </a:solidFill>
                <a:effectLst/>
                <a:latin typeface="Arial" panose="020B0604020202020204" pitchFamily="34" charset="0"/>
                <a:cs typeface="Arial" panose="020B0604020202020204" pitchFamily="34" charset="0"/>
              </a:rPr>
              <a:t>, </a:t>
            </a:r>
            <a:r>
              <a:rPr lang="en-US" sz="1800" b="0" i="1" u="none" strike="noStrike" dirty="0">
                <a:solidFill>
                  <a:srgbClr val="000000"/>
                </a:solidFill>
                <a:effectLst/>
                <a:latin typeface="Arial" panose="020B0604020202020204" pitchFamily="34" charset="0"/>
                <a:cs typeface="Arial" panose="020B0604020202020204" pitchFamily="34" charset="0"/>
              </a:rPr>
              <a:t>131</a:t>
            </a:r>
            <a:r>
              <a:rPr lang="en-US" sz="1800" b="0" i="0" u="none" strike="noStrike" dirty="0">
                <a:solidFill>
                  <a:srgbClr val="000000"/>
                </a:solidFill>
                <a:effectLst/>
                <a:latin typeface="Arial" panose="020B0604020202020204" pitchFamily="34" charset="0"/>
                <a:cs typeface="Arial" panose="020B0604020202020204" pitchFamily="34" charset="0"/>
              </a:rPr>
              <a:t>(1), e10–e17.</a:t>
            </a:r>
            <a:r>
              <a:rPr lang="en-US" sz="1800" b="0" i="0" u="none" strike="noStrike" dirty="0">
                <a:solidFill>
                  <a:srgbClr val="000000"/>
                </a:solidFill>
                <a:effectLst/>
                <a:latin typeface="Arial" panose="020B0604020202020204" pitchFamily="34" charset="0"/>
                <a:cs typeface="Arial" panose="020B0604020202020204" pitchFamily="34" charset="0"/>
                <a:hlinkClick r:id="rId9"/>
              </a:rPr>
              <a:t> </a:t>
            </a:r>
            <a:r>
              <a:rPr lang="en-US" sz="1800" b="0" i="0" u="sng" strike="noStrike" dirty="0">
                <a:solidFill>
                  <a:srgbClr val="1155CC"/>
                </a:solidFill>
                <a:effectLst/>
                <a:latin typeface="Arial" panose="020B0604020202020204" pitchFamily="34" charset="0"/>
                <a:cs typeface="Arial" panose="020B0604020202020204" pitchFamily="34" charset="0"/>
                <a:hlinkClick r:id="rId9"/>
              </a:rPr>
              <a:t>https://doi.org/10.1542/peds.2012-1180</a:t>
            </a:r>
            <a:endParaRPr lang="en-US" sz="1600" b="0" dirty="0">
              <a:effectLst/>
              <a:latin typeface="Arial" panose="020B0604020202020204" pitchFamily="34" charset="0"/>
              <a:cs typeface="Arial" panose="020B0604020202020204" pitchFamily="34" charset="0"/>
            </a:endParaRPr>
          </a:p>
          <a:p>
            <a:pPr>
              <a:buNone/>
            </a:pPr>
            <a:r>
              <a:rPr lang="en-US" sz="1800" b="0" i="0" u="none" strike="noStrike" dirty="0">
                <a:solidFill>
                  <a:srgbClr val="000000"/>
                </a:solidFill>
                <a:effectLst/>
                <a:latin typeface="Arial" panose="020B0604020202020204" pitchFamily="34" charset="0"/>
                <a:cs typeface="Arial" panose="020B0604020202020204" pitchFamily="34" charset="0"/>
              </a:rPr>
              <a:t>Woolley, K., &amp; Lim, S. (2023). Interpersonal consequences of joint food consumption for connection and conflict. </a:t>
            </a:r>
            <a:r>
              <a:rPr lang="en-US" sz="1800" b="0" i="1" u="none" strike="noStrike" dirty="0">
                <a:solidFill>
                  <a:srgbClr val="000000"/>
                </a:solidFill>
                <a:effectLst/>
                <a:latin typeface="Arial" panose="020B0604020202020204" pitchFamily="34" charset="0"/>
                <a:cs typeface="Arial" panose="020B0604020202020204" pitchFamily="34" charset="0"/>
              </a:rPr>
              <a:t>Social and Personality Psychology Compass</a:t>
            </a:r>
            <a:r>
              <a:rPr lang="en-US" sz="1800" b="0" i="0" u="none" strike="noStrike" dirty="0">
                <a:solidFill>
                  <a:srgbClr val="000000"/>
                </a:solidFill>
                <a:effectLst/>
                <a:latin typeface="Arial" panose="020B0604020202020204" pitchFamily="34" charset="0"/>
                <a:cs typeface="Arial" panose="020B0604020202020204" pitchFamily="34" charset="0"/>
              </a:rPr>
              <a:t>, </a:t>
            </a:r>
            <a:r>
              <a:rPr lang="en-US" sz="1800" b="0" i="1" u="none" strike="noStrike" dirty="0">
                <a:solidFill>
                  <a:srgbClr val="000000"/>
                </a:solidFill>
                <a:effectLst/>
                <a:latin typeface="Arial" panose="020B0604020202020204" pitchFamily="34" charset="0"/>
                <a:cs typeface="Arial" panose="020B0604020202020204" pitchFamily="34" charset="0"/>
              </a:rPr>
              <a:t>17</a:t>
            </a:r>
            <a:r>
              <a:rPr lang="en-US" sz="1800" b="0" i="0" u="none" strike="noStrike" dirty="0">
                <a:solidFill>
                  <a:srgbClr val="000000"/>
                </a:solidFill>
                <a:effectLst/>
                <a:latin typeface="Arial" panose="020B0604020202020204" pitchFamily="34" charset="0"/>
                <a:cs typeface="Arial" panose="020B0604020202020204" pitchFamily="34" charset="0"/>
              </a:rPr>
              <a:t>(6), e12748.</a:t>
            </a:r>
            <a:r>
              <a:rPr lang="en-US" sz="1800" b="0" i="0" u="none" strike="noStrike" dirty="0">
                <a:solidFill>
                  <a:srgbClr val="000000"/>
                </a:solidFill>
                <a:effectLst/>
                <a:latin typeface="Arial" panose="020B0604020202020204" pitchFamily="34" charset="0"/>
                <a:cs typeface="Arial" panose="020B0604020202020204" pitchFamily="34" charset="0"/>
                <a:hlinkClick r:id="rId10"/>
              </a:rPr>
              <a:t> </a:t>
            </a:r>
            <a:r>
              <a:rPr lang="en-US" sz="1800" b="0" i="0" u="sng" strike="noStrike" dirty="0">
                <a:solidFill>
                  <a:srgbClr val="1155CC"/>
                </a:solidFill>
                <a:effectLst/>
                <a:latin typeface="Arial" panose="020B0604020202020204" pitchFamily="34" charset="0"/>
                <a:cs typeface="Arial" panose="020B0604020202020204" pitchFamily="34" charset="0"/>
                <a:hlinkClick r:id="rId10"/>
              </a:rPr>
              <a:t>https://doi.org/10.1111/spc3.12748</a:t>
            </a:r>
            <a:endParaRPr lang="en-US" sz="2800" b="1" dirty="0">
              <a:solidFill>
                <a:srgbClr val="000000"/>
              </a:solidFill>
              <a:latin typeface="Arial" panose="020B0604020202020204" pitchFamily="34" charset="0"/>
              <a:cs typeface="Arial" panose="020B0604020202020204" pitchFamily="34" charset="0"/>
            </a:endParaRPr>
          </a:p>
          <a:p>
            <a:pPr lvl="0" defTabSz="2194560">
              <a:lnSpc>
                <a:spcPts val="3360"/>
              </a:lnSpc>
              <a:spcAft>
                <a:spcPts val="1000"/>
              </a:spcAft>
            </a:pPr>
            <a:endParaRPr lang="en-US" sz="2800" b="1" dirty="0">
              <a:solidFill>
                <a:srgbClr val="000000"/>
              </a:solidFill>
              <a:latin typeface="Arial"/>
              <a:cs typeface="Arial"/>
            </a:endParaRPr>
          </a:p>
          <a:p>
            <a:pPr>
              <a:spcAft>
                <a:spcPts val="1000"/>
              </a:spcAft>
            </a:pPr>
            <a:endParaRPr lang="en-US" sz="1800" i="1" dirty="0">
              <a:solidFill>
                <a:srgbClr val="000000"/>
              </a:solidFill>
              <a:latin typeface="Arial"/>
              <a:cs typeface="Arial"/>
            </a:endParaRPr>
          </a:p>
        </p:txBody>
      </p:sp>
      <p:pic>
        <p:nvPicPr>
          <p:cNvPr id="11" name="Picture 10">
            <a:extLst>
              <a:ext uri="{FF2B5EF4-FFF2-40B4-BE49-F238E27FC236}">
                <a16:creationId xmlns:a16="http://schemas.microsoft.com/office/drawing/2014/main" id="{7BBF7279-ACF1-B4EE-0B3F-EDE4CB2C62DD}"/>
              </a:ext>
            </a:extLst>
          </p:cNvPr>
          <p:cNvPicPr>
            <a:picLocks noChangeAspect="1"/>
          </p:cNvPicPr>
          <p:nvPr/>
        </p:nvPicPr>
        <p:blipFill>
          <a:blip r:embed="rId2">
            <a:duotone>
              <a:schemeClr val="accent6">
                <a:shade val="45000"/>
                <a:satMod val="135000"/>
              </a:schemeClr>
              <a:prstClr val="white"/>
            </a:duotone>
          </a:blip>
          <a:stretch>
            <a:fillRect/>
          </a:stretch>
        </p:blipFill>
        <p:spPr>
          <a:xfrm>
            <a:off x="-2639080" y="-8562044"/>
            <a:ext cx="46726773" cy="8799792"/>
          </a:xfrm>
          <a:prstGeom prst="rect">
            <a:avLst/>
          </a:prstGeom>
        </p:spPr>
      </p:pic>
      <p:pic>
        <p:nvPicPr>
          <p:cNvPr id="12" name="Picture 11">
            <a:extLst>
              <a:ext uri="{FF2B5EF4-FFF2-40B4-BE49-F238E27FC236}">
                <a16:creationId xmlns:a16="http://schemas.microsoft.com/office/drawing/2014/main" id="{F4AB7301-87CF-415B-1BA5-AEFD51B99EAF}"/>
              </a:ext>
            </a:extLst>
          </p:cNvPr>
          <p:cNvPicPr>
            <a:picLocks noChangeAspect="1"/>
          </p:cNvPicPr>
          <p:nvPr/>
        </p:nvPicPr>
        <p:blipFill>
          <a:blip r:embed="rId2">
            <a:duotone>
              <a:schemeClr val="accent6">
                <a:shade val="45000"/>
                <a:satMod val="135000"/>
              </a:schemeClr>
              <a:prstClr val="white"/>
            </a:duotone>
          </a:blip>
          <a:stretch>
            <a:fillRect/>
          </a:stretch>
        </p:blipFill>
        <p:spPr>
          <a:xfrm rot="16200000">
            <a:off x="-27743219" y="10365149"/>
            <a:ext cx="46726773" cy="8799792"/>
          </a:xfrm>
          <a:prstGeom prst="rect">
            <a:avLst/>
          </a:prstGeom>
        </p:spPr>
      </p:pic>
      <p:pic>
        <p:nvPicPr>
          <p:cNvPr id="32" name="Picture 31">
            <a:extLst>
              <a:ext uri="{FF2B5EF4-FFF2-40B4-BE49-F238E27FC236}">
                <a16:creationId xmlns:a16="http://schemas.microsoft.com/office/drawing/2014/main" id="{7A0B8877-1270-B6DC-A0DF-EFBB94F151DB}"/>
              </a:ext>
            </a:extLst>
          </p:cNvPr>
          <p:cNvPicPr>
            <a:picLocks noChangeAspect="1"/>
          </p:cNvPicPr>
          <p:nvPr/>
        </p:nvPicPr>
        <p:blipFill>
          <a:blip r:embed="rId11"/>
          <a:stretch>
            <a:fillRect/>
          </a:stretch>
        </p:blipFill>
        <p:spPr>
          <a:xfrm>
            <a:off x="39081075" y="29938406"/>
            <a:ext cx="4384296" cy="1793050"/>
          </a:xfrm>
          <a:prstGeom prst="rect">
            <a:avLst/>
          </a:prstGeom>
        </p:spPr>
      </p:pic>
      <p:pic>
        <p:nvPicPr>
          <p:cNvPr id="33" name="Picture 32">
            <a:extLst>
              <a:ext uri="{FF2B5EF4-FFF2-40B4-BE49-F238E27FC236}">
                <a16:creationId xmlns:a16="http://schemas.microsoft.com/office/drawing/2014/main" id="{3A6EFE09-29A8-721D-72F7-EBD696E809AC}"/>
              </a:ext>
            </a:extLst>
          </p:cNvPr>
          <p:cNvPicPr>
            <a:picLocks noChangeAspect="1"/>
          </p:cNvPicPr>
          <p:nvPr/>
        </p:nvPicPr>
        <p:blipFill>
          <a:blip r:embed="rId2">
            <a:duotone>
              <a:schemeClr val="accent6">
                <a:shade val="45000"/>
                <a:satMod val="135000"/>
              </a:schemeClr>
              <a:prstClr val="white"/>
            </a:duotone>
          </a:blip>
          <a:stretch>
            <a:fillRect/>
          </a:stretch>
        </p:blipFill>
        <p:spPr>
          <a:xfrm rot="16200000">
            <a:off x="24927710" y="8930836"/>
            <a:ext cx="46726773" cy="8799792"/>
          </a:xfrm>
          <a:prstGeom prst="rect">
            <a:avLst/>
          </a:prstGeom>
        </p:spPr>
      </p:pic>
      <p:pic>
        <p:nvPicPr>
          <p:cNvPr id="34" name="Picture 33">
            <a:extLst>
              <a:ext uri="{FF2B5EF4-FFF2-40B4-BE49-F238E27FC236}">
                <a16:creationId xmlns:a16="http://schemas.microsoft.com/office/drawing/2014/main" id="{76CE87B3-7609-0B96-A972-A07EB76AC48F}"/>
              </a:ext>
            </a:extLst>
          </p:cNvPr>
          <p:cNvPicPr>
            <a:picLocks noChangeAspect="1"/>
          </p:cNvPicPr>
          <p:nvPr/>
        </p:nvPicPr>
        <p:blipFill>
          <a:blip r:embed="rId2">
            <a:duotone>
              <a:schemeClr val="accent6">
                <a:shade val="45000"/>
                <a:satMod val="135000"/>
              </a:schemeClr>
              <a:prstClr val="white"/>
            </a:duotone>
          </a:blip>
          <a:stretch>
            <a:fillRect/>
          </a:stretch>
        </p:blipFill>
        <p:spPr>
          <a:xfrm>
            <a:off x="-2835573" y="32984470"/>
            <a:ext cx="46726773" cy="8799792"/>
          </a:xfrm>
          <a:prstGeom prst="rect">
            <a:avLst/>
          </a:prstGeom>
        </p:spPr>
      </p:pic>
      <p:sp>
        <p:nvSpPr>
          <p:cNvPr id="38" name="object 3">
            <a:extLst>
              <a:ext uri="{FF2B5EF4-FFF2-40B4-BE49-F238E27FC236}">
                <a16:creationId xmlns:a16="http://schemas.microsoft.com/office/drawing/2014/main" id="{30EA1A21-F324-D818-45F1-23EDD4AD1C3C}"/>
              </a:ext>
            </a:extLst>
          </p:cNvPr>
          <p:cNvSpPr txBox="1"/>
          <p:nvPr/>
        </p:nvSpPr>
        <p:spPr>
          <a:xfrm>
            <a:off x="26268458" y="31915753"/>
            <a:ext cx="32918400" cy="1420893"/>
          </a:xfrm>
          <a:prstGeom prst="rect">
            <a:avLst/>
          </a:prstGeom>
        </p:spPr>
        <p:txBody>
          <a:bodyPr vert="horz" wrap="square" lIns="0" tIns="0" rIns="0" bIns="0" rtlCol="0">
            <a:noAutofit/>
          </a:bodyPr>
          <a:lstStyle/>
          <a:p>
            <a:pPr>
              <a:lnSpc>
                <a:spcPts val="6024"/>
              </a:lnSpc>
            </a:pPr>
            <a:r>
              <a:rPr lang="en-US" sz="5400" spc="-142" dirty="0">
                <a:solidFill>
                  <a:schemeClr val="bg1"/>
                </a:solidFill>
                <a:latin typeface="Arial"/>
                <a:cs typeface="Arial"/>
              </a:rPr>
              <a:t>Zax Milkereit, MS of Experiential and Outdoor Education</a:t>
            </a:r>
            <a:endParaRPr sz="5400" dirty="0">
              <a:solidFill>
                <a:schemeClr val="bg1"/>
              </a:solidFill>
              <a:latin typeface="Arial"/>
              <a:cs typeface="Arial"/>
            </a:endParaRPr>
          </a:p>
        </p:txBody>
      </p:sp>
      <p:pic>
        <p:nvPicPr>
          <p:cNvPr id="42" name="Picture 41" descr="A qr code with a white background&#10;&#10;AI-generated content may be incorrect.">
            <a:extLst>
              <a:ext uri="{FF2B5EF4-FFF2-40B4-BE49-F238E27FC236}">
                <a16:creationId xmlns:a16="http://schemas.microsoft.com/office/drawing/2014/main" id="{81EF776E-44FD-5E5D-5D32-2C6ECD6EC54D}"/>
              </a:ext>
            </a:extLst>
          </p:cNvPr>
          <p:cNvPicPr>
            <a:picLocks noChangeAspect="1"/>
          </p:cNvPicPr>
          <p:nvPr/>
        </p:nvPicPr>
        <p:blipFill>
          <a:blip r:embed="rId12"/>
          <a:srcRect l="26731" t="4824" r="26362" b="7768"/>
          <a:stretch>
            <a:fillRect/>
          </a:stretch>
        </p:blipFill>
        <p:spPr>
          <a:xfrm rot="21085123">
            <a:off x="12102494" y="27722219"/>
            <a:ext cx="4266760" cy="4472396"/>
          </a:xfrm>
          <a:prstGeom prst="rect">
            <a:avLst/>
          </a:prstGeom>
        </p:spPr>
      </p:pic>
      <p:sp>
        <p:nvSpPr>
          <p:cNvPr id="43" name="AutoShape 2">
            <a:extLst>
              <a:ext uri="{FF2B5EF4-FFF2-40B4-BE49-F238E27FC236}">
                <a16:creationId xmlns:a16="http://schemas.microsoft.com/office/drawing/2014/main" id="{EAFA7A45-57F4-217A-4BF5-08D90D23861C}"/>
              </a:ext>
            </a:extLst>
          </p:cNvPr>
          <p:cNvSpPr>
            <a:spLocks noChangeAspect="1" noChangeArrowheads="1"/>
          </p:cNvSpPr>
          <p:nvPr/>
        </p:nvSpPr>
        <p:spPr bwMode="auto">
          <a:xfrm>
            <a:off x="17383125" y="13034963"/>
            <a:ext cx="9124950" cy="6848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5" name="Picture 44" descr="A group of people outside on a hill&#10;&#10;AI-generated content may be incorrect.">
            <a:extLst>
              <a:ext uri="{FF2B5EF4-FFF2-40B4-BE49-F238E27FC236}">
                <a16:creationId xmlns:a16="http://schemas.microsoft.com/office/drawing/2014/main" id="{C3FA2034-FA17-F466-6050-4A991119921F}"/>
              </a:ext>
            </a:extLst>
          </p:cNvPr>
          <p:cNvPicPr>
            <a:picLocks noChangeAspect="1"/>
          </p:cNvPicPr>
          <p:nvPr/>
        </p:nvPicPr>
        <p:blipFill>
          <a:blip r:embed="rId13"/>
          <a:stretch>
            <a:fillRect/>
          </a:stretch>
        </p:blipFill>
        <p:spPr>
          <a:xfrm>
            <a:off x="12022104" y="13392443"/>
            <a:ext cx="9394429" cy="7045822"/>
          </a:xfrm>
          <a:prstGeom prst="rect">
            <a:avLst/>
          </a:prstGeom>
        </p:spPr>
      </p:pic>
      <p:sp>
        <p:nvSpPr>
          <p:cNvPr id="46" name="AutoShape 4">
            <a:extLst>
              <a:ext uri="{FF2B5EF4-FFF2-40B4-BE49-F238E27FC236}">
                <a16:creationId xmlns:a16="http://schemas.microsoft.com/office/drawing/2014/main" id="{CC6794FF-03A9-8977-79BA-D6F0AF41C64C}"/>
              </a:ext>
            </a:extLst>
          </p:cNvPr>
          <p:cNvSpPr>
            <a:spLocks noChangeAspect="1" noChangeArrowheads="1"/>
          </p:cNvSpPr>
          <p:nvPr/>
        </p:nvSpPr>
        <p:spPr bwMode="auto">
          <a:xfrm>
            <a:off x="17535525" y="13187363"/>
            <a:ext cx="9124950" cy="6848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object 4">
            <a:extLst>
              <a:ext uri="{FF2B5EF4-FFF2-40B4-BE49-F238E27FC236}">
                <a16:creationId xmlns:a16="http://schemas.microsoft.com/office/drawing/2014/main" id="{FD861F71-748C-10B3-9FDA-5020E8025759}"/>
              </a:ext>
            </a:extLst>
          </p:cNvPr>
          <p:cNvSpPr txBox="1"/>
          <p:nvPr/>
        </p:nvSpPr>
        <p:spPr>
          <a:xfrm>
            <a:off x="12283318" y="21266707"/>
            <a:ext cx="8977305" cy="6473560"/>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What’s on the Menu?</a:t>
            </a:r>
            <a:endParaRPr kumimoji="0" lang="en-US" sz="2800" b="0" i="0" u="none" strike="noStrike" kern="1200" cap="none" spc="22" normalizeH="0" baseline="0" noProof="0" dirty="0">
              <a:ln>
                <a:noFill/>
              </a:ln>
              <a:solidFill>
                <a:srgbClr val="231F20"/>
              </a:solidFill>
              <a:effectLst/>
              <a:uLnTx/>
              <a:uFillTx/>
              <a:latin typeface="Arial"/>
              <a:ea typeface="+mn-ea"/>
              <a:cs typeface="Arial"/>
            </a:endParaRPr>
          </a:p>
          <a:p>
            <a:pPr marL="457200" marR="11088" lvl="0" indent="-457200" algn="l" defTabSz="2194560" rtl="0" eaLnBrk="1" fontAlgn="auto" latinLnBrk="0" hangingPunct="1">
              <a:lnSpc>
                <a:spcPts val="3600"/>
              </a:lnSpc>
              <a:spcBef>
                <a:spcPts val="0"/>
              </a:spcBef>
              <a:spcAft>
                <a:spcPts val="1600"/>
              </a:spcAft>
              <a:buClrTx/>
              <a:buSzTx/>
              <a:buFont typeface="Arial" panose="020B0604020202020204" pitchFamily="34" charset="0"/>
              <a:buChar char="•"/>
              <a:tabLst/>
              <a:defRPr/>
            </a:pPr>
            <a:r>
              <a:rPr lang="en-US" sz="2800" b="1" spc="22" dirty="0">
                <a:solidFill>
                  <a:srgbClr val="231F20"/>
                </a:solidFill>
                <a:latin typeface="Arial"/>
                <a:cs typeface="Arial"/>
              </a:rPr>
              <a:t>Breakfast </a:t>
            </a:r>
          </a:p>
          <a:p>
            <a:pPr marR="11088" lvl="1" defTabSz="2194560">
              <a:lnSpc>
                <a:spcPts val="3600"/>
              </a:lnSpc>
              <a:spcAft>
                <a:spcPts val="1600"/>
              </a:spcAft>
              <a:defRPr/>
            </a:pPr>
            <a:r>
              <a:rPr lang="en-US" sz="2800" spc="22" dirty="0" err="1">
                <a:solidFill>
                  <a:srgbClr val="231F20"/>
                </a:solidFill>
                <a:latin typeface="Arial"/>
                <a:cs typeface="Arial"/>
              </a:rPr>
              <a:t>Dopemeal</a:t>
            </a:r>
            <a:r>
              <a:rPr lang="en-US" sz="2800" spc="22" dirty="0">
                <a:solidFill>
                  <a:srgbClr val="231F20"/>
                </a:solidFill>
                <a:latin typeface="Arial"/>
                <a:cs typeface="Arial"/>
              </a:rPr>
              <a:t>, </a:t>
            </a:r>
            <a:r>
              <a:rPr lang="en-US" sz="2800" spc="22" dirty="0" err="1">
                <a:solidFill>
                  <a:srgbClr val="231F20"/>
                </a:solidFill>
                <a:latin typeface="Arial"/>
                <a:cs typeface="Arial"/>
              </a:rPr>
              <a:t>Bussin</a:t>
            </a:r>
            <a:r>
              <a:rPr lang="en-US" sz="2800" spc="22" dirty="0">
                <a:solidFill>
                  <a:srgbClr val="231F20"/>
                </a:solidFill>
                <a:latin typeface="Arial"/>
                <a:cs typeface="Arial"/>
              </a:rPr>
              <a:t> Bagels, Pancakes, Tofu Scramble</a:t>
            </a:r>
          </a:p>
          <a:p>
            <a:pPr marL="457200" marR="11088" lvl="0" indent="-457200" algn="l" defTabSz="2194560" rtl="0" eaLnBrk="1" fontAlgn="auto" latinLnBrk="0" hangingPunct="1">
              <a:lnSpc>
                <a:spcPts val="3600"/>
              </a:lnSpc>
              <a:spcBef>
                <a:spcPts val="0"/>
              </a:spcBef>
              <a:spcAft>
                <a:spcPts val="1600"/>
              </a:spcAft>
              <a:buClrTx/>
              <a:buSzTx/>
              <a:buFont typeface="Arial" panose="020B0604020202020204" pitchFamily="34" charset="0"/>
              <a:buChar char="•"/>
              <a:tabLst/>
              <a:defRPr/>
            </a:pPr>
            <a:r>
              <a:rPr lang="en-US" sz="2800" b="1" spc="22" dirty="0">
                <a:solidFill>
                  <a:srgbClr val="231F20"/>
                </a:solidFill>
                <a:latin typeface="Arial"/>
                <a:cs typeface="Arial"/>
              </a:rPr>
              <a:t>Lunch</a:t>
            </a:r>
          </a:p>
          <a:p>
            <a:pPr marR="11088" lvl="1" defTabSz="2194560">
              <a:lnSpc>
                <a:spcPts val="3600"/>
              </a:lnSpc>
              <a:spcAft>
                <a:spcPts val="1600"/>
              </a:spcAft>
              <a:defRPr/>
            </a:pPr>
            <a:r>
              <a:rPr lang="en-US" sz="2800" spc="22" dirty="0" err="1">
                <a:solidFill>
                  <a:srgbClr val="231F20"/>
                </a:solidFill>
                <a:latin typeface="Arial"/>
                <a:cs typeface="Arial"/>
              </a:rPr>
              <a:t>Dankwich</a:t>
            </a:r>
            <a:r>
              <a:rPr lang="en-US" sz="2800" spc="22" dirty="0">
                <a:solidFill>
                  <a:srgbClr val="231F20"/>
                </a:solidFill>
                <a:latin typeface="Arial"/>
                <a:cs typeface="Arial"/>
              </a:rPr>
              <a:t>, Hella Hummus</a:t>
            </a:r>
          </a:p>
          <a:p>
            <a:pPr marL="457200" marR="11088" lvl="0" indent="-457200" algn="l" defTabSz="2194560" rtl="0" eaLnBrk="1" fontAlgn="auto" latinLnBrk="0" hangingPunct="1">
              <a:lnSpc>
                <a:spcPts val="3600"/>
              </a:lnSpc>
              <a:spcBef>
                <a:spcPts val="0"/>
              </a:spcBef>
              <a:spcAft>
                <a:spcPts val="1600"/>
              </a:spcAft>
              <a:buClrTx/>
              <a:buSzTx/>
              <a:buFont typeface="Arial" panose="020B0604020202020204" pitchFamily="34" charset="0"/>
              <a:buChar char="•"/>
              <a:tabLst/>
              <a:defRPr/>
            </a:pPr>
            <a:r>
              <a:rPr lang="en-US" sz="2800" b="1" spc="22" dirty="0">
                <a:solidFill>
                  <a:srgbClr val="231F20"/>
                </a:solidFill>
                <a:latin typeface="Arial"/>
                <a:cs typeface="Arial"/>
              </a:rPr>
              <a:t>Dinner</a:t>
            </a:r>
          </a:p>
          <a:p>
            <a:pPr marR="11088" lvl="1" defTabSz="2194560">
              <a:lnSpc>
                <a:spcPts val="3600"/>
              </a:lnSpc>
              <a:spcAft>
                <a:spcPts val="1600"/>
              </a:spcAft>
              <a:defRPr/>
            </a:pPr>
            <a:r>
              <a:rPr lang="en-US" sz="2800" spc="22" dirty="0">
                <a:solidFill>
                  <a:srgbClr val="231F20"/>
                </a:solidFill>
                <a:latin typeface="Arial"/>
                <a:cs typeface="Arial"/>
              </a:rPr>
              <a:t>Gracious Grains Bowl, Gado Gado, </a:t>
            </a:r>
            <a:r>
              <a:rPr lang="en-US" sz="2800" spc="22" dirty="0" err="1">
                <a:solidFill>
                  <a:srgbClr val="231F20"/>
                </a:solidFill>
                <a:latin typeface="Arial"/>
                <a:cs typeface="Arial"/>
              </a:rPr>
              <a:t>Bowlitos</a:t>
            </a:r>
            <a:r>
              <a:rPr lang="en-US" sz="2800" spc="22" dirty="0">
                <a:solidFill>
                  <a:srgbClr val="231F20"/>
                </a:solidFill>
                <a:latin typeface="Arial"/>
                <a:cs typeface="Arial"/>
              </a:rPr>
              <a:t>, </a:t>
            </a:r>
            <a:r>
              <a:rPr lang="en-US" sz="2800" spc="22" dirty="0" err="1">
                <a:solidFill>
                  <a:srgbClr val="231F20"/>
                </a:solidFill>
                <a:latin typeface="Arial"/>
                <a:cs typeface="Arial"/>
              </a:rPr>
              <a:t>PPPesto</a:t>
            </a:r>
            <a:r>
              <a:rPr lang="en-US" sz="2800" spc="22" dirty="0">
                <a:solidFill>
                  <a:srgbClr val="231F20"/>
                </a:solidFill>
                <a:latin typeface="Arial"/>
                <a:cs typeface="Arial"/>
              </a:rPr>
              <a:t>, </a:t>
            </a:r>
            <a:r>
              <a:rPr lang="en-US" sz="2800" spc="22" dirty="0" err="1">
                <a:solidFill>
                  <a:srgbClr val="231F20"/>
                </a:solidFill>
                <a:latin typeface="Arial"/>
                <a:cs typeface="Arial"/>
              </a:rPr>
              <a:t>Quesodillos</a:t>
            </a:r>
            <a:r>
              <a:rPr lang="en-US" sz="2800" spc="22" dirty="0">
                <a:solidFill>
                  <a:srgbClr val="231F20"/>
                </a:solidFill>
                <a:latin typeface="Arial"/>
                <a:cs typeface="Arial"/>
              </a:rPr>
              <a:t>, Evil Wizard’s Chili, Massaman Curry, Red Curry Ramen, Chicka Boom </a:t>
            </a:r>
            <a:r>
              <a:rPr lang="en-US" sz="2800" spc="22" dirty="0" err="1">
                <a:solidFill>
                  <a:srgbClr val="231F20"/>
                </a:solidFill>
                <a:latin typeface="Arial"/>
                <a:cs typeface="Arial"/>
              </a:rPr>
              <a:t>Boom</a:t>
            </a:r>
            <a:r>
              <a:rPr lang="en-US" sz="2800" spc="22" dirty="0">
                <a:solidFill>
                  <a:srgbClr val="231F20"/>
                </a:solidFill>
                <a:latin typeface="Arial"/>
                <a:cs typeface="Arial"/>
              </a:rPr>
              <a:t> Bowl, Southwest Hash</a:t>
            </a:r>
          </a:p>
          <a:p>
            <a:pPr marR="11088" lvl="1" defTabSz="2194560">
              <a:lnSpc>
                <a:spcPts val="3600"/>
              </a:lnSpc>
              <a:spcAft>
                <a:spcPts val="1600"/>
              </a:spcAft>
              <a:defRPr/>
            </a:pPr>
            <a:endParaRPr lang="en-US" sz="2800" spc="22" dirty="0">
              <a:solidFill>
                <a:srgbClr val="231F20"/>
              </a:solidFill>
              <a:latin typeface="Arial"/>
              <a:cs typeface="Arial"/>
            </a:endParaRPr>
          </a:p>
          <a:p>
            <a:pPr marR="11088" lvl="1" defTabSz="2194560">
              <a:lnSpc>
                <a:spcPts val="3600"/>
              </a:lnSpc>
              <a:spcAft>
                <a:spcPts val="1600"/>
              </a:spcAft>
              <a:defRPr/>
            </a:pPr>
            <a:endParaRPr lang="en-US" sz="2800" spc="22" dirty="0">
              <a:solidFill>
                <a:srgbClr val="231F20"/>
              </a:solidFill>
              <a:latin typeface="Arial"/>
              <a:cs typeface="Arial"/>
            </a:endParaRPr>
          </a:p>
          <a:p>
            <a:pPr marL="956188" marR="11088" lvl="1" indent="-457200" defTabSz="2194560">
              <a:lnSpc>
                <a:spcPts val="3600"/>
              </a:lnSpc>
              <a:spcAft>
                <a:spcPts val="1600"/>
              </a:spcAft>
              <a:buFont typeface="Arial" panose="020B0604020202020204" pitchFamily="34" charset="0"/>
              <a:buChar char="•"/>
              <a:defRPr/>
            </a:pPr>
            <a:endParaRPr lang="en-US" sz="2800" spc="22" dirty="0">
              <a:solidFill>
                <a:srgbClr val="231F20"/>
              </a:solidFill>
              <a:latin typeface="Arial"/>
              <a:cs typeface="Arial"/>
            </a:endParaRPr>
          </a:p>
          <a:p>
            <a:pPr>
              <a:lnSpc>
                <a:spcPts val="4000"/>
              </a:lnSpc>
              <a:spcAft>
                <a:spcPts val="1200"/>
              </a:spcAft>
            </a:pPr>
            <a:endParaRPr lang="en-US" sz="4000" b="1" spc="22" dirty="0">
              <a:solidFill>
                <a:srgbClr val="231F20"/>
              </a:solidFill>
              <a:latin typeface="Arial"/>
              <a:cs typeface="Arial"/>
            </a:endParaRPr>
          </a:p>
          <a:p>
            <a:pPr>
              <a:lnSpc>
                <a:spcPts val="4000"/>
              </a:lnSpc>
              <a:spcAft>
                <a:spcPts val="1200"/>
              </a:spcAft>
            </a:pPr>
            <a:endParaRPr lang="en-US" sz="4000" b="1" spc="22" dirty="0">
              <a:solidFill>
                <a:srgbClr val="231F20"/>
              </a:solidFill>
              <a:latin typeface="Arial"/>
              <a:cs typeface="Arial"/>
            </a:endParaRPr>
          </a:p>
          <a:p>
            <a:pPr>
              <a:lnSpc>
                <a:spcPts val="4000"/>
              </a:lnSpc>
              <a:spcAft>
                <a:spcPts val="1200"/>
              </a:spcAft>
            </a:pPr>
            <a:endParaRPr lang="en-US" sz="4000" b="1" spc="22" dirty="0">
              <a:solidFill>
                <a:srgbClr val="231F20"/>
              </a:solidFill>
              <a:latin typeface="Arial"/>
              <a:cs typeface="Arial"/>
            </a:endParaRPr>
          </a:p>
        </p:txBody>
      </p:sp>
      <p:sp>
        <p:nvSpPr>
          <p:cNvPr id="50" name="object 4">
            <a:extLst>
              <a:ext uri="{FF2B5EF4-FFF2-40B4-BE49-F238E27FC236}">
                <a16:creationId xmlns:a16="http://schemas.microsoft.com/office/drawing/2014/main" id="{85E866BE-A27E-08DF-CE72-5C8D8ED068EA}"/>
              </a:ext>
            </a:extLst>
          </p:cNvPr>
          <p:cNvSpPr txBox="1"/>
          <p:nvPr/>
        </p:nvSpPr>
        <p:spPr>
          <a:xfrm rot="21055349">
            <a:off x="16597511" y="27722524"/>
            <a:ext cx="4416645" cy="3612147"/>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Try it out!</a:t>
            </a:r>
            <a:endParaRPr kumimoji="0" lang="en-US" sz="2800" b="0" i="0" u="none" strike="noStrike" kern="1200" cap="none" spc="22" normalizeH="0" baseline="0" noProof="0" dirty="0">
              <a:ln>
                <a:noFill/>
              </a:ln>
              <a:solidFill>
                <a:srgbClr val="231F20"/>
              </a:solidFill>
              <a:effectLst/>
              <a:uLnTx/>
              <a:uFillTx/>
              <a:latin typeface="Arial"/>
              <a:ea typeface="+mn-ea"/>
              <a:cs typeface="Arial"/>
            </a:endParaRPr>
          </a:p>
          <a:p>
            <a:pPr marR="11088" lvl="0" algn="l" defTabSz="2194560" rtl="0" eaLnBrk="1" fontAlgn="auto" latinLnBrk="0" hangingPunct="1">
              <a:lnSpc>
                <a:spcPts val="3600"/>
              </a:lnSpc>
              <a:spcBef>
                <a:spcPts val="0"/>
              </a:spcBef>
              <a:spcAft>
                <a:spcPts val="1600"/>
              </a:spcAft>
              <a:buClrTx/>
              <a:buSzTx/>
              <a:tabLst/>
              <a:defRPr/>
            </a:pPr>
            <a:r>
              <a:rPr lang="en-US" sz="2800" spc="22" dirty="0">
                <a:solidFill>
                  <a:srgbClr val="231F20"/>
                </a:solidFill>
                <a:latin typeface="Arial"/>
                <a:cs typeface="Arial"/>
              </a:rPr>
              <a:t>Follow this QR code to access a copy of these recipes and the meal planning tool. </a:t>
            </a:r>
          </a:p>
          <a:p>
            <a:pPr marR="11088" lvl="0" algn="l" defTabSz="2194560" rtl="0" eaLnBrk="1" fontAlgn="auto" latinLnBrk="0" hangingPunct="1">
              <a:lnSpc>
                <a:spcPts val="3600"/>
              </a:lnSpc>
              <a:spcBef>
                <a:spcPts val="0"/>
              </a:spcBef>
              <a:spcAft>
                <a:spcPts val="1600"/>
              </a:spcAft>
              <a:buClrTx/>
              <a:buSzTx/>
              <a:tabLst/>
              <a:defRPr/>
            </a:pPr>
            <a:r>
              <a:rPr lang="en-US" spc="22" dirty="0">
                <a:solidFill>
                  <a:srgbClr val="231F20"/>
                </a:solidFill>
                <a:latin typeface="Arial"/>
                <a:cs typeface="Arial"/>
              </a:rPr>
              <a:t>(Use on a computer, it’s too much to appreciate on a phone)</a:t>
            </a:r>
          </a:p>
          <a:p>
            <a:pPr>
              <a:lnSpc>
                <a:spcPts val="4000"/>
              </a:lnSpc>
              <a:spcAft>
                <a:spcPts val="1200"/>
              </a:spcAft>
            </a:pPr>
            <a:endParaRPr lang="en-US" sz="4000" b="1" spc="22" dirty="0">
              <a:solidFill>
                <a:srgbClr val="231F20"/>
              </a:solidFill>
              <a:latin typeface="Arial"/>
              <a:cs typeface="Arial"/>
            </a:endParaRPr>
          </a:p>
          <a:p>
            <a:pPr>
              <a:lnSpc>
                <a:spcPts val="4000"/>
              </a:lnSpc>
              <a:spcAft>
                <a:spcPts val="1200"/>
              </a:spcAft>
            </a:pPr>
            <a:endParaRPr lang="en-US" sz="4000" b="1" spc="22" dirty="0">
              <a:solidFill>
                <a:srgbClr val="231F20"/>
              </a:solidFill>
              <a:latin typeface="Arial"/>
              <a:cs typeface="Arial"/>
            </a:endParaRPr>
          </a:p>
          <a:p>
            <a:pPr>
              <a:lnSpc>
                <a:spcPts val="4000"/>
              </a:lnSpc>
              <a:spcAft>
                <a:spcPts val="1200"/>
              </a:spcAft>
            </a:pPr>
            <a:endParaRPr lang="en-US" sz="4000" b="1" spc="22" dirty="0">
              <a:solidFill>
                <a:srgbClr val="231F20"/>
              </a:solidFill>
              <a:latin typeface="Arial"/>
              <a:cs typeface="Arial"/>
            </a:endParaRPr>
          </a:p>
        </p:txBody>
      </p:sp>
      <p:pic>
        <p:nvPicPr>
          <p:cNvPr id="53" name="Picture 52" descr="A screenshot of a spreadsheet&#10;&#10;AI-generated content may be incorrect.">
            <a:extLst>
              <a:ext uri="{FF2B5EF4-FFF2-40B4-BE49-F238E27FC236}">
                <a16:creationId xmlns:a16="http://schemas.microsoft.com/office/drawing/2014/main" id="{17161A72-1B38-FE2A-D5CC-259107266721}"/>
              </a:ext>
            </a:extLst>
          </p:cNvPr>
          <p:cNvPicPr>
            <a:picLocks noChangeAspect="1"/>
          </p:cNvPicPr>
          <p:nvPr/>
        </p:nvPicPr>
        <p:blipFill>
          <a:blip r:embed="rId14"/>
          <a:srcRect l="1609" t="8149" r="473" b="18421"/>
          <a:stretch>
            <a:fillRect/>
          </a:stretch>
        </p:blipFill>
        <p:spPr>
          <a:xfrm>
            <a:off x="22227571" y="24202620"/>
            <a:ext cx="10279348" cy="4336187"/>
          </a:xfrm>
          <a:prstGeom prst="rect">
            <a:avLst/>
          </a:prstGeom>
        </p:spPr>
      </p:pic>
      <p:pic>
        <p:nvPicPr>
          <p:cNvPr id="55" name="Picture 54" descr="A screenshot of a computer&#10;&#10;AI-generated content may be incorrect.">
            <a:extLst>
              <a:ext uri="{FF2B5EF4-FFF2-40B4-BE49-F238E27FC236}">
                <a16:creationId xmlns:a16="http://schemas.microsoft.com/office/drawing/2014/main" id="{D710270C-5FB2-8711-0AA4-404B595215E2}"/>
              </a:ext>
            </a:extLst>
          </p:cNvPr>
          <p:cNvPicPr>
            <a:picLocks noChangeAspect="1"/>
          </p:cNvPicPr>
          <p:nvPr/>
        </p:nvPicPr>
        <p:blipFill>
          <a:blip r:embed="rId15"/>
          <a:srcRect l="1710" t="18865" r="49704" b="35569"/>
          <a:stretch>
            <a:fillRect/>
          </a:stretch>
        </p:blipFill>
        <p:spPr>
          <a:xfrm>
            <a:off x="22014181" y="16502246"/>
            <a:ext cx="10352850" cy="5461543"/>
          </a:xfrm>
          <a:prstGeom prst="rect">
            <a:avLst/>
          </a:prstGeom>
        </p:spPr>
      </p:pic>
      <p:sp>
        <p:nvSpPr>
          <p:cNvPr id="58" name="object 107">
            <a:extLst>
              <a:ext uri="{FF2B5EF4-FFF2-40B4-BE49-F238E27FC236}">
                <a16:creationId xmlns:a16="http://schemas.microsoft.com/office/drawing/2014/main" id="{A653A2B2-790F-6D61-3806-801346B8C843}"/>
              </a:ext>
            </a:extLst>
          </p:cNvPr>
          <p:cNvSpPr txBox="1"/>
          <p:nvPr/>
        </p:nvSpPr>
        <p:spPr>
          <a:xfrm>
            <a:off x="22265575" y="23525891"/>
            <a:ext cx="9253728" cy="508542"/>
          </a:xfrm>
          <a:prstGeom prst="rect">
            <a:avLst/>
          </a:prstGeom>
        </p:spPr>
        <p:txBody>
          <a:bodyPr vert="horz" wrap="square" lIns="0" tIns="0" rIns="0" bIns="0" rtlCol="0">
            <a:noAutofit/>
          </a:bodyPr>
          <a:lstStyle/>
          <a:p>
            <a:pPr>
              <a:lnSpc>
                <a:spcPts val="3200"/>
              </a:lnSpc>
              <a:spcAft>
                <a:spcPts val="1000"/>
              </a:spcAft>
            </a:pPr>
            <a:r>
              <a:rPr lang="en-US" sz="2800" b="1" spc="22" dirty="0">
                <a:solidFill>
                  <a:srgbClr val="231F20"/>
                </a:solidFill>
                <a:latin typeface="Arial"/>
                <a:cs typeface="Arial"/>
              </a:rPr>
              <a:t>Menu item example (Gracious Grains Bowl)</a:t>
            </a:r>
            <a:endParaRPr sz="2800" dirty="0">
              <a:latin typeface="Arial"/>
              <a:cs typeface="Arial"/>
            </a:endParaRPr>
          </a:p>
        </p:txBody>
      </p:sp>
      <p:sp>
        <p:nvSpPr>
          <p:cNvPr id="59" name="object 58">
            <a:extLst>
              <a:ext uri="{FF2B5EF4-FFF2-40B4-BE49-F238E27FC236}">
                <a16:creationId xmlns:a16="http://schemas.microsoft.com/office/drawing/2014/main" id="{9D16F1EE-4F06-7894-3FE9-170E8EEE1133}"/>
              </a:ext>
            </a:extLst>
          </p:cNvPr>
          <p:cNvSpPr txBox="1"/>
          <p:nvPr/>
        </p:nvSpPr>
        <p:spPr>
          <a:xfrm>
            <a:off x="22227571" y="22072261"/>
            <a:ext cx="9914385" cy="999440"/>
          </a:xfrm>
          <a:prstGeom prst="rect">
            <a:avLst/>
          </a:prstGeom>
        </p:spPr>
        <p:txBody>
          <a:bodyPr vert="horz" wrap="square" lIns="0" tIns="0" rIns="0" bIns="0" rtlCol="0">
            <a:noAutofit/>
          </a:bodyPr>
          <a:lstStyle/>
          <a:p>
            <a:pPr marR="11088">
              <a:lnSpc>
                <a:spcPts val="2200"/>
              </a:lnSpc>
            </a:pPr>
            <a:r>
              <a:rPr lang="en-US" sz="1800" i="1" dirty="0">
                <a:solidFill>
                  <a:srgbClr val="000000"/>
                </a:solidFill>
                <a:latin typeface="Arial"/>
                <a:cs typeface="Arial"/>
              </a:rPr>
              <a:t>Facilitators input information about their group and the calculator uses base metabolic rate and calculations based on Petzoldt’s Energy Mile Theory to determine average caloric need per person per day (McNeff Troy and Phipps, 2010).</a:t>
            </a:r>
            <a:endParaRPr sz="1400" dirty="0">
              <a:latin typeface="Arial"/>
              <a:cs typeface="Arial"/>
            </a:endParaRPr>
          </a:p>
        </p:txBody>
      </p:sp>
      <p:sp>
        <p:nvSpPr>
          <p:cNvPr id="60" name="object 58">
            <a:extLst>
              <a:ext uri="{FF2B5EF4-FFF2-40B4-BE49-F238E27FC236}">
                <a16:creationId xmlns:a16="http://schemas.microsoft.com/office/drawing/2014/main" id="{2A6CBA24-99AB-1BBF-EE99-26CAC3281EE1}"/>
              </a:ext>
            </a:extLst>
          </p:cNvPr>
          <p:cNvSpPr txBox="1"/>
          <p:nvPr/>
        </p:nvSpPr>
        <p:spPr>
          <a:xfrm>
            <a:off x="22319971" y="28608084"/>
            <a:ext cx="9253728" cy="999440"/>
          </a:xfrm>
          <a:prstGeom prst="rect">
            <a:avLst/>
          </a:prstGeom>
        </p:spPr>
        <p:txBody>
          <a:bodyPr vert="horz" wrap="square" lIns="0" tIns="0" rIns="0" bIns="0" rtlCol="0">
            <a:noAutofit/>
          </a:bodyPr>
          <a:lstStyle/>
          <a:p>
            <a:pPr marR="11088">
              <a:lnSpc>
                <a:spcPts val="2200"/>
              </a:lnSpc>
            </a:pPr>
            <a:r>
              <a:rPr lang="en-US" sz="1800" i="1" dirty="0">
                <a:solidFill>
                  <a:srgbClr val="000000"/>
                </a:solidFill>
                <a:latin typeface="Arial"/>
                <a:cs typeface="Arial"/>
              </a:rPr>
              <a:t>Each menu item provides details about macro nutrient information and cost for each ingredient, serving, and meal. Ingredients are adjusted automatically to met caloric need of the day, and can be removed based on availability or target cost.</a:t>
            </a:r>
            <a:endParaRPr sz="1400" dirty="0">
              <a:latin typeface="Arial"/>
              <a:cs typeface="Arial"/>
            </a:endParaRPr>
          </a:p>
        </p:txBody>
      </p:sp>
      <p:sp>
        <p:nvSpPr>
          <p:cNvPr id="64" name="TextBox 63">
            <a:extLst>
              <a:ext uri="{FF2B5EF4-FFF2-40B4-BE49-F238E27FC236}">
                <a16:creationId xmlns:a16="http://schemas.microsoft.com/office/drawing/2014/main" id="{138D805D-235E-9FEB-A33E-3D5AF7F502CF}"/>
              </a:ext>
            </a:extLst>
          </p:cNvPr>
          <p:cNvSpPr txBox="1"/>
          <p:nvPr/>
        </p:nvSpPr>
        <p:spPr>
          <a:xfrm>
            <a:off x="22695566" y="14694610"/>
            <a:ext cx="39696390" cy="605294"/>
          </a:xfrm>
          <a:prstGeom prst="rect">
            <a:avLst/>
          </a:prstGeom>
          <a:noFill/>
        </p:spPr>
        <p:txBody>
          <a:bodyPr wrap="square">
            <a:spAutoFit/>
          </a:bodyPr>
          <a:lstStyle/>
          <a:p>
            <a:pPr marL="0" marR="0" lvl="0" indent="0" algn="l" defTabSz="2194560" rtl="0" eaLnBrk="1" fontAlgn="auto" latinLnBrk="0" hangingPunct="1">
              <a:lnSpc>
                <a:spcPts val="4000"/>
              </a:lnSpc>
              <a:spcBef>
                <a:spcPts val="0"/>
              </a:spcBef>
              <a:spcAft>
                <a:spcPts val="1200"/>
              </a:spcAft>
              <a:buClrTx/>
              <a:buSzTx/>
              <a:buFontTx/>
              <a:buNone/>
              <a:tabLst/>
              <a:defRPr/>
            </a:pPr>
            <a:r>
              <a:rPr kumimoji="0" lang="en-US" sz="4000" b="1" i="0" u="none" strike="noStrike" kern="1200" cap="none" spc="22" normalizeH="0" baseline="0" noProof="0" dirty="0">
                <a:ln>
                  <a:noFill/>
                </a:ln>
                <a:solidFill>
                  <a:srgbClr val="231F20"/>
                </a:solidFill>
                <a:effectLst/>
                <a:uLnTx/>
                <a:uFillTx/>
                <a:latin typeface="Arial"/>
                <a:ea typeface="+mn-ea"/>
                <a:cs typeface="Arial"/>
              </a:rPr>
              <a:t>Deliverables – Meal Planning Tool</a:t>
            </a:r>
          </a:p>
        </p:txBody>
      </p:sp>
    </p:spTree>
    <p:extLst>
      <p:ext uri="{BB962C8B-B14F-4D97-AF65-F5344CB8AC3E}">
        <p14:creationId xmlns:p14="http://schemas.microsoft.com/office/powerpoint/2010/main" val="100722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3" ma:contentTypeDescription="Create a new document." ma:contentTypeScope="" ma:versionID="7eec1f9b1bfcb94667d3125996d3fc07">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a358bdbc8d48e4c807410045d56eb02"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0a3416-c9ec-433a-8ee9-a9af64f7785e" xsi:nil="true"/>
    <ReferenceId xmlns="d4ab2ec3-2a52-47f9-9a11-c025a7a01941" xsi:nil="true"/>
    <lcf76f155ced4ddcb4097134ff3c332f xmlns="d4ab2ec3-2a52-47f9-9a11-c025a7a019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D4C71B-D91F-4888-8B30-1317296853AF}"/>
</file>

<file path=customXml/itemProps2.xml><?xml version="1.0" encoding="utf-8"?>
<ds:datastoreItem xmlns:ds="http://schemas.openxmlformats.org/officeDocument/2006/customXml" ds:itemID="{3F2ED201-CACB-4559-8A11-E4206FC67B24}"/>
</file>

<file path=customXml/itemProps3.xml><?xml version="1.0" encoding="utf-8"?>
<ds:datastoreItem xmlns:ds="http://schemas.openxmlformats.org/officeDocument/2006/customXml" ds:itemID="{E33C2856-2175-4EC3-914B-A340B4E79F47}"/>
</file>

<file path=docProps/app.xml><?xml version="1.0" encoding="utf-8"?>
<Properties xmlns="http://schemas.openxmlformats.org/officeDocument/2006/extended-properties" xmlns:vt="http://schemas.openxmlformats.org/officeDocument/2006/docPropsVTypes">
  <TotalTime>624</TotalTime>
  <Words>1348</Words>
  <Application>Microsoft Office PowerPoint</Application>
  <PresentationFormat>Custom</PresentationFormat>
  <Paragraphs>74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Zax Milkereit</cp:lastModifiedBy>
  <cp:revision>30</cp:revision>
  <dcterms:created xsi:type="dcterms:W3CDTF">2018-03-07T15:08:45Z</dcterms:created>
  <dcterms:modified xsi:type="dcterms:W3CDTF">2026-03-17T03:47:32Z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0x010100A4F00AF83DCA604EA35A9588C58BF52F</vt:lpwstr>
  </property>
</Properties>
</file>