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diagrams/data2.xml" ContentType="application/vnd.openxmlformats-officedocument.drawingml.diagramData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80" r:id="rId4"/>
    <p:sldId id="259" r:id="rId5"/>
    <p:sldId id="275" r:id="rId6"/>
    <p:sldId id="261" r:id="rId7"/>
    <p:sldId id="276" r:id="rId8"/>
    <p:sldId id="262" r:id="rId9"/>
    <p:sldId id="263" r:id="rId10"/>
    <p:sldId id="264" r:id="rId11"/>
    <p:sldId id="270" r:id="rId12"/>
    <p:sldId id="267" r:id="rId13"/>
    <p:sldId id="268" r:id="rId14"/>
    <p:sldId id="278" r:id="rId15"/>
    <p:sldId id="279" r:id="rId16"/>
    <p:sldId id="269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0"/>
    <p:restoredTop sz="83807" autoAdjust="0"/>
  </p:normalViewPr>
  <p:slideViewPr>
    <p:cSldViewPr snapToGrid="0">
      <p:cViewPr varScale="1">
        <p:scale>
          <a:sx n="52" d="100"/>
          <a:sy n="52" d="100"/>
        </p:scale>
        <p:origin x="216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93EE1C-4B82-49D3-9110-5B13E47C8FE1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C236D4D-D930-470A-9E9E-404C797445A3}">
      <dgm:prSet/>
      <dgm:spPr/>
      <dgm:t>
        <a:bodyPr/>
        <a:lstStyle/>
        <a:p>
          <a:r>
            <a:rPr lang="en-US" b="1" dirty="0"/>
            <a:t>Childbirth and pregnancy </a:t>
          </a:r>
          <a:r>
            <a:rPr lang="en-US" dirty="0"/>
            <a:t>(Peinado-Molina et al., 2023)</a:t>
          </a:r>
        </a:p>
      </dgm:t>
    </dgm:pt>
    <dgm:pt modelId="{EDCC70FA-0912-4A0B-A459-B4A304132582}" type="parTrans" cxnId="{263012F0-8F65-4D5E-8A1B-9B7B28FA0896}">
      <dgm:prSet/>
      <dgm:spPr/>
      <dgm:t>
        <a:bodyPr/>
        <a:lstStyle/>
        <a:p>
          <a:endParaRPr lang="en-US"/>
        </a:p>
      </dgm:t>
    </dgm:pt>
    <dgm:pt modelId="{D1D4FF3D-5D1F-4EB9-958C-FDB8BC6FCE50}" type="sibTrans" cxnId="{263012F0-8F65-4D5E-8A1B-9B7B28FA0896}">
      <dgm:prSet/>
      <dgm:spPr/>
      <dgm:t>
        <a:bodyPr/>
        <a:lstStyle/>
        <a:p>
          <a:endParaRPr lang="en-US"/>
        </a:p>
      </dgm:t>
    </dgm:pt>
    <dgm:pt modelId="{9BB268EB-7F15-417E-8910-0431D5C251A2}">
      <dgm:prSet/>
      <dgm:spPr/>
      <dgm:t>
        <a:bodyPr/>
        <a:lstStyle/>
        <a:p>
          <a:r>
            <a:rPr lang="en-US" b="1" dirty="0"/>
            <a:t>Age </a:t>
          </a:r>
        </a:p>
        <a:p>
          <a:r>
            <a:rPr lang="en-US" dirty="0"/>
            <a:t>(Peinado-Molina et al., 2023)</a:t>
          </a:r>
        </a:p>
      </dgm:t>
    </dgm:pt>
    <dgm:pt modelId="{959C0CB4-F564-4851-AC4E-E668E0967A7B}" type="parTrans" cxnId="{056F94C8-FFB9-4A17-8AF5-1AB54E14F8A2}">
      <dgm:prSet/>
      <dgm:spPr/>
      <dgm:t>
        <a:bodyPr/>
        <a:lstStyle/>
        <a:p>
          <a:endParaRPr lang="en-US"/>
        </a:p>
      </dgm:t>
    </dgm:pt>
    <dgm:pt modelId="{1D384663-9A42-4DD2-B1F4-7E9B6350218F}" type="sibTrans" cxnId="{056F94C8-FFB9-4A17-8AF5-1AB54E14F8A2}">
      <dgm:prSet/>
      <dgm:spPr/>
      <dgm:t>
        <a:bodyPr/>
        <a:lstStyle/>
        <a:p>
          <a:endParaRPr lang="en-US"/>
        </a:p>
      </dgm:t>
    </dgm:pt>
    <dgm:pt modelId="{0366F59B-28F4-4DC8-AC22-5FCA05880584}">
      <dgm:prSet/>
      <dgm:spPr/>
      <dgm:t>
        <a:bodyPr/>
        <a:lstStyle/>
        <a:p>
          <a:r>
            <a:rPr lang="en-US" b="1" dirty="0"/>
            <a:t>Intense physical activity </a:t>
          </a:r>
        </a:p>
        <a:p>
          <a:r>
            <a:rPr lang="en-US" dirty="0"/>
            <a:t>(Da Roza et al., 2015)</a:t>
          </a:r>
        </a:p>
      </dgm:t>
    </dgm:pt>
    <dgm:pt modelId="{0D99A904-D078-4B56-BDC7-80EB8BDD2499}" type="parTrans" cxnId="{9695B91F-109E-476E-9D2B-54D454D09C79}">
      <dgm:prSet/>
      <dgm:spPr/>
      <dgm:t>
        <a:bodyPr/>
        <a:lstStyle/>
        <a:p>
          <a:endParaRPr lang="en-US"/>
        </a:p>
      </dgm:t>
    </dgm:pt>
    <dgm:pt modelId="{A9A752C9-91FF-40E5-8216-40DDE1830FF4}" type="sibTrans" cxnId="{9695B91F-109E-476E-9D2B-54D454D09C79}">
      <dgm:prSet/>
      <dgm:spPr/>
      <dgm:t>
        <a:bodyPr/>
        <a:lstStyle/>
        <a:p>
          <a:endParaRPr lang="en-US"/>
        </a:p>
      </dgm:t>
    </dgm:pt>
    <dgm:pt modelId="{1650818A-6C19-4159-8C54-DED4742DEB1E}">
      <dgm:prSet/>
      <dgm:spPr/>
      <dgm:t>
        <a:bodyPr/>
        <a:lstStyle/>
        <a:p>
          <a:r>
            <a:rPr lang="en-US" b="1" dirty="0">
              <a:highlight>
                <a:srgbClr val="FFFF00"/>
              </a:highlight>
            </a:rPr>
            <a:t>Obesity</a:t>
          </a:r>
          <a:r>
            <a:rPr lang="en-US" dirty="0"/>
            <a:t> </a:t>
          </a:r>
        </a:p>
        <a:p>
          <a:r>
            <a:rPr lang="en-US" dirty="0"/>
            <a:t>(Schwartz et al., 2009)</a:t>
          </a:r>
        </a:p>
      </dgm:t>
    </dgm:pt>
    <dgm:pt modelId="{46585318-D255-49FC-8747-05FCA97FED51}" type="parTrans" cxnId="{4CE61DDB-7262-479B-856E-18085A8BF7A0}">
      <dgm:prSet/>
      <dgm:spPr/>
      <dgm:t>
        <a:bodyPr/>
        <a:lstStyle/>
        <a:p>
          <a:endParaRPr lang="en-US"/>
        </a:p>
      </dgm:t>
    </dgm:pt>
    <dgm:pt modelId="{6EACC383-C762-4942-B112-918C4EAA1828}" type="sibTrans" cxnId="{4CE61DDB-7262-479B-856E-18085A8BF7A0}">
      <dgm:prSet/>
      <dgm:spPr/>
      <dgm:t>
        <a:bodyPr/>
        <a:lstStyle/>
        <a:p>
          <a:endParaRPr lang="en-US"/>
        </a:p>
      </dgm:t>
    </dgm:pt>
    <dgm:pt modelId="{678DBA6B-EEAF-CE42-92F8-E9D06B2E4D65}" type="pres">
      <dgm:prSet presAssocID="{1D93EE1C-4B82-49D3-9110-5B13E47C8F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A8F977-7766-2044-987E-6FC73EB8E6CA}" type="pres">
      <dgm:prSet presAssocID="{BC236D4D-D930-470A-9E9E-404C797445A3}" presName="hierRoot1" presStyleCnt="0"/>
      <dgm:spPr/>
    </dgm:pt>
    <dgm:pt modelId="{A0F33037-09EB-9C4E-9CC5-74B41B90CB8F}" type="pres">
      <dgm:prSet presAssocID="{BC236D4D-D930-470A-9E9E-404C797445A3}" presName="composite" presStyleCnt="0"/>
      <dgm:spPr/>
    </dgm:pt>
    <dgm:pt modelId="{CF6C35E0-34B4-A747-965B-6411950E1C33}" type="pres">
      <dgm:prSet presAssocID="{BC236D4D-D930-470A-9E9E-404C797445A3}" presName="background" presStyleLbl="node0" presStyleIdx="0" presStyleCnt="4"/>
      <dgm:spPr/>
    </dgm:pt>
    <dgm:pt modelId="{8BF95FA1-2F77-F44D-A706-AF9F49F31A97}" type="pres">
      <dgm:prSet presAssocID="{BC236D4D-D930-470A-9E9E-404C797445A3}" presName="text" presStyleLbl="fgAcc0" presStyleIdx="0" presStyleCnt="4">
        <dgm:presLayoutVars>
          <dgm:chPref val="3"/>
        </dgm:presLayoutVars>
      </dgm:prSet>
      <dgm:spPr/>
    </dgm:pt>
    <dgm:pt modelId="{BC41C79D-FDE8-C246-81A6-4A62E677D8F7}" type="pres">
      <dgm:prSet presAssocID="{BC236D4D-D930-470A-9E9E-404C797445A3}" presName="hierChild2" presStyleCnt="0"/>
      <dgm:spPr/>
    </dgm:pt>
    <dgm:pt modelId="{8E19E5E0-FABA-4741-9EC1-0B8906AF96E0}" type="pres">
      <dgm:prSet presAssocID="{9BB268EB-7F15-417E-8910-0431D5C251A2}" presName="hierRoot1" presStyleCnt="0"/>
      <dgm:spPr/>
    </dgm:pt>
    <dgm:pt modelId="{8270B3CA-E07D-BD4B-B5B5-8D7C3EA96B3F}" type="pres">
      <dgm:prSet presAssocID="{9BB268EB-7F15-417E-8910-0431D5C251A2}" presName="composite" presStyleCnt="0"/>
      <dgm:spPr/>
    </dgm:pt>
    <dgm:pt modelId="{D455B3AD-8501-2048-BDFD-8C9177506AB2}" type="pres">
      <dgm:prSet presAssocID="{9BB268EB-7F15-417E-8910-0431D5C251A2}" presName="background" presStyleLbl="node0" presStyleIdx="1" presStyleCnt="4"/>
      <dgm:spPr/>
    </dgm:pt>
    <dgm:pt modelId="{D8FE97DE-BC85-7849-B293-FB2F325E3CB8}" type="pres">
      <dgm:prSet presAssocID="{9BB268EB-7F15-417E-8910-0431D5C251A2}" presName="text" presStyleLbl="fgAcc0" presStyleIdx="1" presStyleCnt="4">
        <dgm:presLayoutVars>
          <dgm:chPref val="3"/>
        </dgm:presLayoutVars>
      </dgm:prSet>
      <dgm:spPr/>
    </dgm:pt>
    <dgm:pt modelId="{6268AE43-C255-8C44-B9B3-17B5BF48E34E}" type="pres">
      <dgm:prSet presAssocID="{9BB268EB-7F15-417E-8910-0431D5C251A2}" presName="hierChild2" presStyleCnt="0"/>
      <dgm:spPr/>
    </dgm:pt>
    <dgm:pt modelId="{41EB1C0A-25BB-E849-9807-252633CBC712}" type="pres">
      <dgm:prSet presAssocID="{0366F59B-28F4-4DC8-AC22-5FCA05880584}" presName="hierRoot1" presStyleCnt="0"/>
      <dgm:spPr/>
    </dgm:pt>
    <dgm:pt modelId="{EB989245-B4A9-8049-A065-8CA32FFCCE2C}" type="pres">
      <dgm:prSet presAssocID="{0366F59B-28F4-4DC8-AC22-5FCA05880584}" presName="composite" presStyleCnt="0"/>
      <dgm:spPr/>
    </dgm:pt>
    <dgm:pt modelId="{B0CCBAEA-6789-B441-9A2D-B56C33837CAA}" type="pres">
      <dgm:prSet presAssocID="{0366F59B-28F4-4DC8-AC22-5FCA05880584}" presName="background" presStyleLbl="node0" presStyleIdx="2" presStyleCnt="4"/>
      <dgm:spPr/>
    </dgm:pt>
    <dgm:pt modelId="{3A9A2C54-BF52-0246-94FB-DEE2E516B5DC}" type="pres">
      <dgm:prSet presAssocID="{0366F59B-28F4-4DC8-AC22-5FCA05880584}" presName="text" presStyleLbl="fgAcc0" presStyleIdx="2" presStyleCnt="4">
        <dgm:presLayoutVars>
          <dgm:chPref val="3"/>
        </dgm:presLayoutVars>
      </dgm:prSet>
      <dgm:spPr/>
    </dgm:pt>
    <dgm:pt modelId="{95EDD319-0D28-844E-92FA-AC258E8B87D2}" type="pres">
      <dgm:prSet presAssocID="{0366F59B-28F4-4DC8-AC22-5FCA05880584}" presName="hierChild2" presStyleCnt="0"/>
      <dgm:spPr/>
    </dgm:pt>
    <dgm:pt modelId="{9559A586-6762-784A-8DC5-F058E5A5B043}" type="pres">
      <dgm:prSet presAssocID="{1650818A-6C19-4159-8C54-DED4742DEB1E}" presName="hierRoot1" presStyleCnt="0"/>
      <dgm:spPr/>
    </dgm:pt>
    <dgm:pt modelId="{70BE7394-3301-4842-853D-D8427BEBD882}" type="pres">
      <dgm:prSet presAssocID="{1650818A-6C19-4159-8C54-DED4742DEB1E}" presName="composite" presStyleCnt="0"/>
      <dgm:spPr/>
    </dgm:pt>
    <dgm:pt modelId="{18E77B79-CC39-6340-8497-CDC695B16B4F}" type="pres">
      <dgm:prSet presAssocID="{1650818A-6C19-4159-8C54-DED4742DEB1E}" presName="background" presStyleLbl="node0" presStyleIdx="3" presStyleCnt="4"/>
      <dgm:spPr/>
    </dgm:pt>
    <dgm:pt modelId="{64ABF591-97E2-8741-9ED1-F0AE7BE8CD50}" type="pres">
      <dgm:prSet presAssocID="{1650818A-6C19-4159-8C54-DED4742DEB1E}" presName="text" presStyleLbl="fgAcc0" presStyleIdx="3" presStyleCnt="4">
        <dgm:presLayoutVars>
          <dgm:chPref val="3"/>
        </dgm:presLayoutVars>
      </dgm:prSet>
      <dgm:spPr/>
    </dgm:pt>
    <dgm:pt modelId="{A2CAF57B-EE45-0E4E-BF7F-AEC79B40311C}" type="pres">
      <dgm:prSet presAssocID="{1650818A-6C19-4159-8C54-DED4742DEB1E}" presName="hierChild2" presStyleCnt="0"/>
      <dgm:spPr/>
    </dgm:pt>
  </dgm:ptLst>
  <dgm:cxnLst>
    <dgm:cxn modelId="{F76E7B02-D9C5-3F4B-A884-18025C2E5098}" type="presOf" srcId="{9BB268EB-7F15-417E-8910-0431D5C251A2}" destId="{D8FE97DE-BC85-7849-B293-FB2F325E3CB8}" srcOrd="0" destOrd="0" presId="urn:microsoft.com/office/officeart/2005/8/layout/hierarchy1"/>
    <dgm:cxn modelId="{09C80114-24A9-1745-84CD-5FABE907F5FF}" type="presOf" srcId="{BC236D4D-D930-470A-9E9E-404C797445A3}" destId="{8BF95FA1-2F77-F44D-A706-AF9F49F31A97}" srcOrd="0" destOrd="0" presId="urn:microsoft.com/office/officeart/2005/8/layout/hierarchy1"/>
    <dgm:cxn modelId="{9695B91F-109E-476E-9D2B-54D454D09C79}" srcId="{1D93EE1C-4B82-49D3-9110-5B13E47C8FE1}" destId="{0366F59B-28F4-4DC8-AC22-5FCA05880584}" srcOrd="2" destOrd="0" parTransId="{0D99A904-D078-4B56-BDC7-80EB8BDD2499}" sibTransId="{A9A752C9-91FF-40E5-8216-40DDE1830FF4}"/>
    <dgm:cxn modelId="{CE6DD64B-0051-4747-8F6D-EB1B27DB477A}" type="presOf" srcId="{1650818A-6C19-4159-8C54-DED4742DEB1E}" destId="{64ABF591-97E2-8741-9ED1-F0AE7BE8CD50}" srcOrd="0" destOrd="0" presId="urn:microsoft.com/office/officeart/2005/8/layout/hierarchy1"/>
    <dgm:cxn modelId="{B64E3A54-3233-4547-A574-1BF9AD675125}" type="presOf" srcId="{0366F59B-28F4-4DC8-AC22-5FCA05880584}" destId="{3A9A2C54-BF52-0246-94FB-DEE2E516B5DC}" srcOrd="0" destOrd="0" presId="urn:microsoft.com/office/officeart/2005/8/layout/hierarchy1"/>
    <dgm:cxn modelId="{056F94C8-FFB9-4A17-8AF5-1AB54E14F8A2}" srcId="{1D93EE1C-4B82-49D3-9110-5B13E47C8FE1}" destId="{9BB268EB-7F15-417E-8910-0431D5C251A2}" srcOrd="1" destOrd="0" parTransId="{959C0CB4-F564-4851-AC4E-E668E0967A7B}" sibTransId="{1D384663-9A42-4DD2-B1F4-7E9B6350218F}"/>
    <dgm:cxn modelId="{4CE61DDB-7262-479B-856E-18085A8BF7A0}" srcId="{1D93EE1C-4B82-49D3-9110-5B13E47C8FE1}" destId="{1650818A-6C19-4159-8C54-DED4742DEB1E}" srcOrd="3" destOrd="0" parTransId="{46585318-D255-49FC-8747-05FCA97FED51}" sibTransId="{6EACC383-C762-4942-B112-918C4EAA1828}"/>
    <dgm:cxn modelId="{263012F0-8F65-4D5E-8A1B-9B7B28FA0896}" srcId="{1D93EE1C-4B82-49D3-9110-5B13E47C8FE1}" destId="{BC236D4D-D930-470A-9E9E-404C797445A3}" srcOrd="0" destOrd="0" parTransId="{EDCC70FA-0912-4A0B-A459-B4A304132582}" sibTransId="{D1D4FF3D-5D1F-4EB9-958C-FDB8BC6FCE50}"/>
    <dgm:cxn modelId="{41F6DBFB-625C-744B-84D9-A76C382B870D}" type="presOf" srcId="{1D93EE1C-4B82-49D3-9110-5B13E47C8FE1}" destId="{678DBA6B-EEAF-CE42-92F8-E9D06B2E4D65}" srcOrd="0" destOrd="0" presId="urn:microsoft.com/office/officeart/2005/8/layout/hierarchy1"/>
    <dgm:cxn modelId="{684163C8-E856-4443-95DA-22C2C6AA934F}" type="presParOf" srcId="{678DBA6B-EEAF-CE42-92F8-E9D06B2E4D65}" destId="{EFA8F977-7766-2044-987E-6FC73EB8E6CA}" srcOrd="0" destOrd="0" presId="urn:microsoft.com/office/officeart/2005/8/layout/hierarchy1"/>
    <dgm:cxn modelId="{E33A0311-65B9-884E-B29C-166414B05E40}" type="presParOf" srcId="{EFA8F977-7766-2044-987E-6FC73EB8E6CA}" destId="{A0F33037-09EB-9C4E-9CC5-74B41B90CB8F}" srcOrd="0" destOrd="0" presId="urn:microsoft.com/office/officeart/2005/8/layout/hierarchy1"/>
    <dgm:cxn modelId="{422FFB30-481C-984C-A42B-ED2D1508F800}" type="presParOf" srcId="{A0F33037-09EB-9C4E-9CC5-74B41B90CB8F}" destId="{CF6C35E0-34B4-A747-965B-6411950E1C33}" srcOrd="0" destOrd="0" presId="urn:microsoft.com/office/officeart/2005/8/layout/hierarchy1"/>
    <dgm:cxn modelId="{402E8AC4-2C02-994C-8005-9022A3384370}" type="presParOf" srcId="{A0F33037-09EB-9C4E-9CC5-74B41B90CB8F}" destId="{8BF95FA1-2F77-F44D-A706-AF9F49F31A97}" srcOrd="1" destOrd="0" presId="urn:microsoft.com/office/officeart/2005/8/layout/hierarchy1"/>
    <dgm:cxn modelId="{73D3ECE1-F14D-9747-B830-90306A1C250E}" type="presParOf" srcId="{EFA8F977-7766-2044-987E-6FC73EB8E6CA}" destId="{BC41C79D-FDE8-C246-81A6-4A62E677D8F7}" srcOrd="1" destOrd="0" presId="urn:microsoft.com/office/officeart/2005/8/layout/hierarchy1"/>
    <dgm:cxn modelId="{3A40C73D-911B-6649-9137-D8C60DC717DA}" type="presParOf" srcId="{678DBA6B-EEAF-CE42-92F8-E9D06B2E4D65}" destId="{8E19E5E0-FABA-4741-9EC1-0B8906AF96E0}" srcOrd="1" destOrd="0" presId="urn:microsoft.com/office/officeart/2005/8/layout/hierarchy1"/>
    <dgm:cxn modelId="{78E9247C-D240-E24D-B9C1-13C6A9623563}" type="presParOf" srcId="{8E19E5E0-FABA-4741-9EC1-0B8906AF96E0}" destId="{8270B3CA-E07D-BD4B-B5B5-8D7C3EA96B3F}" srcOrd="0" destOrd="0" presId="urn:microsoft.com/office/officeart/2005/8/layout/hierarchy1"/>
    <dgm:cxn modelId="{A29F7E17-AD23-9044-BD3B-653F5049E20D}" type="presParOf" srcId="{8270B3CA-E07D-BD4B-B5B5-8D7C3EA96B3F}" destId="{D455B3AD-8501-2048-BDFD-8C9177506AB2}" srcOrd="0" destOrd="0" presId="urn:microsoft.com/office/officeart/2005/8/layout/hierarchy1"/>
    <dgm:cxn modelId="{0FF6EB76-23F2-3342-A985-AAF16BE1721D}" type="presParOf" srcId="{8270B3CA-E07D-BD4B-B5B5-8D7C3EA96B3F}" destId="{D8FE97DE-BC85-7849-B293-FB2F325E3CB8}" srcOrd="1" destOrd="0" presId="urn:microsoft.com/office/officeart/2005/8/layout/hierarchy1"/>
    <dgm:cxn modelId="{3619D3EF-9A4F-0B45-885D-CE27CF6C360A}" type="presParOf" srcId="{8E19E5E0-FABA-4741-9EC1-0B8906AF96E0}" destId="{6268AE43-C255-8C44-B9B3-17B5BF48E34E}" srcOrd="1" destOrd="0" presId="urn:microsoft.com/office/officeart/2005/8/layout/hierarchy1"/>
    <dgm:cxn modelId="{CF4C32B0-AFF8-BD41-B4AD-BFA6A47EAA80}" type="presParOf" srcId="{678DBA6B-EEAF-CE42-92F8-E9D06B2E4D65}" destId="{41EB1C0A-25BB-E849-9807-252633CBC712}" srcOrd="2" destOrd="0" presId="urn:microsoft.com/office/officeart/2005/8/layout/hierarchy1"/>
    <dgm:cxn modelId="{F4B86FE6-65DF-9549-B648-EC634DA12B2B}" type="presParOf" srcId="{41EB1C0A-25BB-E849-9807-252633CBC712}" destId="{EB989245-B4A9-8049-A065-8CA32FFCCE2C}" srcOrd="0" destOrd="0" presId="urn:microsoft.com/office/officeart/2005/8/layout/hierarchy1"/>
    <dgm:cxn modelId="{D60145FA-469D-7B4F-9E9C-09E1288A574B}" type="presParOf" srcId="{EB989245-B4A9-8049-A065-8CA32FFCCE2C}" destId="{B0CCBAEA-6789-B441-9A2D-B56C33837CAA}" srcOrd="0" destOrd="0" presId="urn:microsoft.com/office/officeart/2005/8/layout/hierarchy1"/>
    <dgm:cxn modelId="{79E2C7A6-9B4D-DE4D-862C-6506EE62E0F5}" type="presParOf" srcId="{EB989245-B4A9-8049-A065-8CA32FFCCE2C}" destId="{3A9A2C54-BF52-0246-94FB-DEE2E516B5DC}" srcOrd="1" destOrd="0" presId="urn:microsoft.com/office/officeart/2005/8/layout/hierarchy1"/>
    <dgm:cxn modelId="{FEA944E0-79BB-8E48-8B86-BDDE4EE91D2F}" type="presParOf" srcId="{41EB1C0A-25BB-E849-9807-252633CBC712}" destId="{95EDD319-0D28-844E-92FA-AC258E8B87D2}" srcOrd="1" destOrd="0" presId="urn:microsoft.com/office/officeart/2005/8/layout/hierarchy1"/>
    <dgm:cxn modelId="{E3665623-3702-E948-8B8B-2EE22181BF8C}" type="presParOf" srcId="{678DBA6B-EEAF-CE42-92F8-E9D06B2E4D65}" destId="{9559A586-6762-784A-8DC5-F058E5A5B043}" srcOrd="3" destOrd="0" presId="urn:microsoft.com/office/officeart/2005/8/layout/hierarchy1"/>
    <dgm:cxn modelId="{BBA16450-51FA-D246-AA4C-E1F8BC7B14F4}" type="presParOf" srcId="{9559A586-6762-784A-8DC5-F058E5A5B043}" destId="{70BE7394-3301-4842-853D-D8427BEBD882}" srcOrd="0" destOrd="0" presId="urn:microsoft.com/office/officeart/2005/8/layout/hierarchy1"/>
    <dgm:cxn modelId="{2E3DAB84-1B0F-7349-BD16-41BA19B5A007}" type="presParOf" srcId="{70BE7394-3301-4842-853D-D8427BEBD882}" destId="{18E77B79-CC39-6340-8497-CDC695B16B4F}" srcOrd="0" destOrd="0" presId="urn:microsoft.com/office/officeart/2005/8/layout/hierarchy1"/>
    <dgm:cxn modelId="{07FEAAB4-FD21-5848-8AEB-74A59AEF9861}" type="presParOf" srcId="{70BE7394-3301-4842-853D-D8427BEBD882}" destId="{64ABF591-97E2-8741-9ED1-F0AE7BE8CD50}" srcOrd="1" destOrd="0" presId="urn:microsoft.com/office/officeart/2005/8/layout/hierarchy1"/>
    <dgm:cxn modelId="{D6B06639-61F4-4949-85F9-55C7ABE59E66}" type="presParOf" srcId="{9559A586-6762-784A-8DC5-F058E5A5B043}" destId="{A2CAF57B-EE45-0E4E-BF7F-AEC79B4031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B40B03-0CEF-45C3-A466-8D7440D3A07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286243-24FA-4E5A-8122-C1068DD95336}">
      <dgm:prSet/>
      <dgm:spPr/>
      <dgm:t>
        <a:bodyPr/>
        <a:lstStyle/>
        <a:p>
          <a:r>
            <a:rPr lang="en-US"/>
            <a:t>Question:  What is the relationship between eating behaviors (cognitive restraint) and pelvic floor dysfunction, and is this relationship mediated by obesity?</a:t>
          </a:r>
        </a:p>
      </dgm:t>
    </dgm:pt>
    <dgm:pt modelId="{732D8476-FA8B-4911-91C8-926A587B5A8C}" type="parTrans" cxnId="{321B60EB-BDDA-466D-A390-661DEDFECF5E}">
      <dgm:prSet/>
      <dgm:spPr/>
      <dgm:t>
        <a:bodyPr/>
        <a:lstStyle/>
        <a:p>
          <a:endParaRPr lang="en-US"/>
        </a:p>
      </dgm:t>
    </dgm:pt>
    <dgm:pt modelId="{78140FA4-40BF-4A6F-AC09-5A316EB70C44}" type="sibTrans" cxnId="{321B60EB-BDDA-466D-A390-661DEDFECF5E}">
      <dgm:prSet/>
      <dgm:spPr/>
      <dgm:t>
        <a:bodyPr/>
        <a:lstStyle/>
        <a:p>
          <a:endParaRPr lang="en-US"/>
        </a:p>
      </dgm:t>
    </dgm:pt>
    <dgm:pt modelId="{EACFC04D-FE51-48A3-833B-4EFB4BF112CA}">
      <dgm:prSet/>
      <dgm:spPr/>
      <dgm:t>
        <a:bodyPr/>
        <a:lstStyle/>
        <a:p>
          <a:r>
            <a:rPr lang="en-US" dirty="0"/>
            <a:t>Hypotheses:  1) If adolescent females have less cognitive restraint, then they will have more pelvic floor dysfunction, 2) obesity will mediate this association between lower cognitive restraint and higher pelvic floor dysfunction.</a:t>
          </a:r>
        </a:p>
      </dgm:t>
    </dgm:pt>
    <dgm:pt modelId="{87B50804-FCCA-4F89-8679-A57BD2A59133}" type="parTrans" cxnId="{84CD23EF-F410-4704-B0FB-6EDB81715EAC}">
      <dgm:prSet/>
      <dgm:spPr/>
      <dgm:t>
        <a:bodyPr/>
        <a:lstStyle/>
        <a:p>
          <a:endParaRPr lang="en-US"/>
        </a:p>
      </dgm:t>
    </dgm:pt>
    <dgm:pt modelId="{2BCA0305-3D5A-4CB1-8CA7-3307CAB83CF8}" type="sibTrans" cxnId="{84CD23EF-F410-4704-B0FB-6EDB81715EAC}">
      <dgm:prSet/>
      <dgm:spPr/>
      <dgm:t>
        <a:bodyPr/>
        <a:lstStyle/>
        <a:p>
          <a:endParaRPr lang="en-US"/>
        </a:p>
      </dgm:t>
    </dgm:pt>
    <dgm:pt modelId="{59E00AC9-B415-FA46-A74F-D1166734402B}" type="pres">
      <dgm:prSet presAssocID="{8FB40B03-0CEF-45C3-A466-8D7440D3A070}" presName="outerComposite" presStyleCnt="0">
        <dgm:presLayoutVars>
          <dgm:chMax val="5"/>
          <dgm:dir/>
          <dgm:resizeHandles val="exact"/>
        </dgm:presLayoutVars>
      </dgm:prSet>
      <dgm:spPr/>
    </dgm:pt>
    <dgm:pt modelId="{EDF685DB-2FD8-A94A-9FCE-F9E8CFDF623E}" type="pres">
      <dgm:prSet presAssocID="{8FB40B03-0CEF-45C3-A466-8D7440D3A070}" presName="dummyMaxCanvas" presStyleCnt="0">
        <dgm:presLayoutVars/>
      </dgm:prSet>
      <dgm:spPr/>
    </dgm:pt>
    <dgm:pt modelId="{0F9AA256-6933-4045-ACF9-B273500E7196}" type="pres">
      <dgm:prSet presAssocID="{8FB40B03-0CEF-45C3-A466-8D7440D3A070}" presName="TwoNodes_1" presStyleLbl="node1" presStyleIdx="0" presStyleCnt="2">
        <dgm:presLayoutVars>
          <dgm:bulletEnabled val="1"/>
        </dgm:presLayoutVars>
      </dgm:prSet>
      <dgm:spPr/>
    </dgm:pt>
    <dgm:pt modelId="{698608DE-EB93-6044-8F2E-0A0388E54738}" type="pres">
      <dgm:prSet presAssocID="{8FB40B03-0CEF-45C3-A466-8D7440D3A070}" presName="TwoNodes_2" presStyleLbl="node1" presStyleIdx="1" presStyleCnt="2">
        <dgm:presLayoutVars>
          <dgm:bulletEnabled val="1"/>
        </dgm:presLayoutVars>
      </dgm:prSet>
      <dgm:spPr/>
    </dgm:pt>
    <dgm:pt modelId="{B118B65D-D8BB-F447-B449-7B9BE6EF787B}" type="pres">
      <dgm:prSet presAssocID="{8FB40B03-0CEF-45C3-A466-8D7440D3A070}" presName="TwoConn_1-2" presStyleLbl="fgAccFollowNode1" presStyleIdx="0" presStyleCnt="1">
        <dgm:presLayoutVars>
          <dgm:bulletEnabled val="1"/>
        </dgm:presLayoutVars>
      </dgm:prSet>
      <dgm:spPr/>
    </dgm:pt>
    <dgm:pt modelId="{514731E7-42FF-564B-B32D-6593C2C46AEB}" type="pres">
      <dgm:prSet presAssocID="{8FB40B03-0CEF-45C3-A466-8D7440D3A070}" presName="TwoNodes_1_text" presStyleLbl="node1" presStyleIdx="1" presStyleCnt="2">
        <dgm:presLayoutVars>
          <dgm:bulletEnabled val="1"/>
        </dgm:presLayoutVars>
      </dgm:prSet>
      <dgm:spPr/>
    </dgm:pt>
    <dgm:pt modelId="{ABFC6DCF-5107-654C-921F-7F7160DAC977}" type="pres">
      <dgm:prSet presAssocID="{8FB40B03-0CEF-45C3-A466-8D7440D3A070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1DECF15-A313-FF4B-914A-FA533A72FC17}" type="presOf" srcId="{EACFC04D-FE51-48A3-833B-4EFB4BF112CA}" destId="{ABFC6DCF-5107-654C-921F-7F7160DAC977}" srcOrd="1" destOrd="0" presId="urn:microsoft.com/office/officeart/2005/8/layout/vProcess5"/>
    <dgm:cxn modelId="{D0B36D43-7CA3-3646-87D0-1808F47D20A8}" type="presOf" srcId="{E1286243-24FA-4E5A-8122-C1068DD95336}" destId="{0F9AA256-6933-4045-ACF9-B273500E7196}" srcOrd="0" destOrd="0" presId="urn:microsoft.com/office/officeart/2005/8/layout/vProcess5"/>
    <dgm:cxn modelId="{9B4261AE-FDE2-EB45-A3D2-E06784D5BE7E}" type="presOf" srcId="{EACFC04D-FE51-48A3-833B-4EFB4BF112CA}" destId="{698608DE-EB93-6044-8F2E-0A0388E54738}" srcOrd="0" destOrd="0" presId="urn:microsoft.com/office/officeart/2005/8/layout/vProcess5"/>
    <dgm:cxn modelId="{8081F7C0-0B60-8E48-BDE0-51318D91F9FE}" type="presOf" srcId="{E1286243-24FA-4E5A-8122-C1068DD95336}" destId="{514731E7-42FF-564B-B32D-6593C2C46AEB}" srcOrd="1" destOrd="0" presId="urn:microsoft.com/office/officeart/2005/8/layout/vProcess5"/>
    <dgm:cxn modelId="{C2F268D9-3D93-9741-B04B-DB3EB6A37078}" type="presOf" srcId="{78140FA4-40BF-4A6F-AC09-5A316EB70C44}" destId="{B118B65D-D8BB-F447-B449-7B9BE6EF787B}" srcOrd="0" destOrd="0" presId="urn:microsoft.com/office/officeart/2005/8/layout/vProcess5"/>
    <dgm:cxn modelId="{57371FDD-4323-6449-B643-CA0B44109D6D}" type="presOf" srcId="{8FB40B03-0CEF-45C3-A466-8D7440D3A070}" destId="{59E00AC9-B415-FA46-A74F-D1166734402B}" srcOrd="0" destOrd="0" presId="urn:microsoft.com/office/officeart/2005/8/layout/vProcess5"/>
    <dgm:cxn modelId="{321B60EB-BDDA-466D-A390-661DEDFECF5E}" srcId="{8FB40B03-0CEF-45C3-A466-8D7440D3A070}" destId="{E1286243-24FA-4E5A-8122-C1068DD95336}" srcOrd="0" destOrd="0" parTransId="{732D8476-FA8B-4911-91C8-926A587B5A8C}" sibTransId="{78140FA4-40BF-4A6F-AC09-5A316EB70C44}"/>
    <dgm:cxn modelId="{84CD23EF-F410-4704-B0FB-6EDB81715EAC}" srcId="{8FB40B03-0CEF-45C3-A466-8D7440D3A070}" destId="{EACFC04D-FE51-48A3-833B-4EFB4BF112CA}" srcOrd="1" destOrd="0" parTransId="{87B50804-FCCA-4F89-8679-A57BD2A59133}" sibTransId="{2BCA0305-3D5A-4CB1-8CA7-3307CAB83CF8}"/>
    <dgm:cxn modelId="{0DD3A9F0-0F2E-1B42-8CE3-2F0A91A2E0AF}" type="presParOf" srcId="{59E00AC9-B415-FA46-A74F-D1166734402B}" destId="{EDF685DB-2FD8-A94A-9FCE-F9E8CFDF623E}" srcOrd="0" destOrd="0" presId="urn:microsoft.com/office/officeart/2005/8/layout/vProcess5"/>
    <dgm:cxn modelId="{DC48D120-4B17-A249-A3DE-7B4B1A0CCB16}" type="presParOf" srcId="{59E00AC9-B415-FA46-A74F-D1166734402B}" destId="{0F9AA256-6933-4045-ACF9-B273500E7196}" srcOrd="1" destOrd="0" presId="urn:microsoft.com/office/officeart/2005/8/layout/vProcess5"/>
    <dgm:cxn modelId="{0DA9EC2D-CC18-CA4C-905A-DF4B5C626891}" type="presParOf" srcId="{59E00AC9-B415-FA46-A74F-D1166734402B}" destId="{698608DE-EB93-6044-8F2E-0A0388E54738}" srcOrd="2" destOrd="0" presId="urn:microsoft.com/office/officeart/2005/8/layout/vProcess5"/>
    <dgm:cxn modelId="{DF0CDF7C-7837-CF4C-85D1-78EF3B9F50FD}" type="presParOf" srcId="{59E00AC9-B415-FA46-A74F-D1166734402B}" destId="{B118B65D-D8BB-F447-B449-7B9BE6EF787B}" srcOrd="3" destOrd="0" presId="urn:microsoft.com/office/officeart/2005/8/layout/vProcess5"/>
    <dgm:cxn modelId="{29DCBD8D-BED4-B54C-BAF9-EC3DEE3F6FA9}" type="presParOf" srcId="{59E00AC9-B415-FA46-A74F-D1166734402B}" destId="{514731E7-42FF-564B-B32D-6593C2C46AEB}" srcOrd="4" destOrd="0" presId="urn:microsoft.com/office/officeart/2005/8/layout/vProcess5"/>
    <dgm:cxn modelId="{1A6E55D0-3205-8147-870C-69CAB0EDB97C}" type="presParOf" srcId="{59E00AC9-B415-FA46-A74F-D1166734402B}" destId="{ABFC6DCF-5107-654C-921F-7F7160DAC977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A283B9-8887-4C98-BCBF-E6FA2D126396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3D513FE-00A2-42E9-9BF4-F4E15D2A0AD4}">
      <dgm:prSet/>
      <dgm:spPr/>
      <dgm:t>
        <a:bodyPr/>
        <a:lstStyle/>
        <a:p>
          <a:r>
            <a:rPr lang="en-US"/>
            <a:t>78 participants, female ages 18-24</a:t>
          </a:r>
        </a:p>
      </dgm:t>
    </dgm:pt>
    <dgm:pt modelId="{9A930289-3D10-4F4D-8EB3-A5A1C4152C53}" type="parTrans" cxnId="{6F41150F-56CB-4317-B8BF-053DE09B39C1}">
      <dgm:prSet/>
      <dgm:spPr/>
      <dgm:t>
        <a:bodyPr/>
        <a:lstStyle/>
        <a:p>
          <a:endParaRPr lang="en-US"/>
        </a:p>
      </dgm:t>
    </dgm:pt>
    <dgm:pt modelId="{E490300E-5F48-4C90-AE6C-8FBD343AC85E}" type="sibTrans" cxnId="{6F41150F-56CB-4317-B8BF-053DE09B39C1}">
      <dgm:prSet/>
      <dgm:spPr/>
      <dgm:t>
        <a:bodyPr/>
        <a:lstStyle/>
        <a:p>
          <a:endParaRPr lang="en-US"/>
        </a:p>
      </dgm:t>
    </dgm:pt>
    <dgm:pt modelId="{E27AADD0-6B1E-4C03-A05C-F77051A1BB96}">
      <dgm:prSet/>
      <dgm:spPr/>
      <dgm:t>
        <a:bodyPr/>
        <a:lstStyle/>
        <a:p>
          <a:r>
            <a:rPr lang="en-US" dirty="0"/>
            <a:t>In person anthropomorphic measurements: height (inches), weight (pounds)</a:t>
          </a:r>
        </a:p>
      </dgm:t>
    </dgm:pt>
    <dgm:pt modelId="{77DB3AEE-1B7E-4F0F-BE4A-057CB4B7C2F7}" type="parTrans" cxnId="{940F2394-D230-4954-AA1E-C75CE3BE97F2}">
      <dgm:prSet/>
      <dgm:spPr/>
      <dgm:t>
        <a:bodyPr/>
        <a:lstStyle/>
        <a:p>
          <a:endParaRPr lang="en-US"/>
        </a:p>
      </dgm:t>
    </dgm:pt>
    <dgm:pt modelId="{0E79E255-E653-4D69-B5B6-057EDBE2C143}" type="sibTrans" cxnId="{940F2394-D230-4954-AA1E-C75CE3BE97F2}">
      <dgm:prSet/>
      <dgm:spPr/>
      <dgm:t>
        <a:bodyPr/>
        <a:lstStyle/>
        <a:p>
          <a:endParaRPr lang="en-US"/>
        </a:p>
      </dgm:t>
    </dgm:pt>
    <dgm:pt modelId="{9EB5E0EF-21AD-46CE-83BE-EB575F93A6DD}">
      <dgm:prSet/>
      <dgm:spPr/>
      <dgm:t>
        <a:bodyPr/>
        <a:lstStyle/>
        <a:p>
          <a:r>
            <a:rPr lang="en-US"/>
            <a:t>Survey measuring pelvic floor dysfunction (Pelvic Floor Impact Questionnaire; Barber et al., 2005) and eating behaviors (3-Factor Eating Questionnaire; Karlsson et al., 2000)</a:t>
          </a:r>
        </a:p>
      </dgm:t>
    </dgm:pt>
    <dgm:pt modelId="{3B392F36-9FF5-449B-9D6C-4777CCC51714}" type="parTrans" cxnId="{F0170D24-3F8E-4523-A7D3-380259D4FFD2}">
      <dgm:prSet/>
      <dgm:spPr/>
      <dgm:t>
        <a:bodyPr/>
        <a:lstStyle/>
        <a:p>
          <a:endParaRPr lang="en-US"/>
        </a:p>
      </dgm:t>
    </dgm:pt>
    <dgm:pt modelId="{4C2748B0-C064-494C-BED4-3459E9DFC30B}" type="sibTrans" cxnId="{F0170D24-3F8E-4523-A7D3-380259D4FFD2}">
      <dgm:prSet/>
      <dgm:spPr/>
      <dgm:t>
        <a:bodyPr/>
        <a:lstStyle/>
        <a:p>
          <a:endParaRPr lang="en-US"/>
        </a:p>
      </dgm:t>
    </dgm:pt>
    <dgm:pt modelId="{129A3284-35CC-4A49-9032-4B188C1937B4}" type="pres">
      <dgm:prSet presAssocID="{69A283B9-8887-4C98-BCBF-E6FA2D126396}" presName="Name0" presStyleCnt="0">
        <dgm:presLayoutVars>
          <dgm:dir/>
          <dgm:animLvl val="lvl"/>
          <dgm:resizeHandles val="exact"/>
        </dgm:presLayoutVars>
      </dgm:prSet>
      <dgm:spPr/>
    </dgm:pt>
    <dgm:pt modelId="{05EE2642-9623-F645-861E-64124FC5EE1B}" type="pres">
      <dgm:prSet presAssocID="{9EB5E0EF-21AD-46CE-83BE-EB575F93A6DD}" presName="boxAndChildren" presStyleCnt="0"/>
      <dgm:spPr/>
    </dgm:pt>
    <dgm:pt modelId="{8BFD60AC-0E96-334D-9C54-09AE8D4C591A}" type="pres">
      <dgm:prSet presAssocID="{9EB5E0EF-21AD-46CE-83BE-EB575F93A6DD}" presName="parentTextBox" presStyleLbl="node1" presStyleIdx="0" presStyleCnt="3"/>
      <dgm:spPr/>
    </dgm:pt>
    <dgm:pt modelId="{D8699FDA-D14E-D64A-9634-EA53CCB2AA2B}" type="pres">
      <dgm:prSet presAssocID="{0E79E255-E653-4D69-B5B6-057EDBE2C143}" presName="sp" presStyleCnt="0"/>
      <dgm:spPr/>
    </dgm:pt>
    <dgm:pt modelId="{FF094185-3F4C-CF4B-842C-190A07C325A1}" type="pres">
      <dgm:prSet presAssocID="{E27AADD0-6B1E-4C03-A05C-F77051A1BB96}" presName="arrowAndChildren" presStyleCnt="0"/>
      <dgm:spPr/>
    </dgm:pt>
    <dgm:pt modelId="{878E5D79-348A-9444-AF01-903378D25361}" type="pres">
      <dgm:prSet presAssocID="{E27AADD0-6B1E-4C03-A05C-F77051A1BB96}" presName="parentTextArrow" presStyleLbl="node1" presStyleIdx="1" presStyleCnt="3"/>
      <dgm:spPr/>
    </dgm:pt>
    <dgm:pt modelId="{19438261-A644-9747-988E-CC5B474E2EF6}" type="pres">
      <dgm:prSet presAssocID="{E490300E-5F48-4C90-AE6C-8FBD343AC85E}" presName="sp" presStyleCnt="0"/>
      <dgm:spPr/>
    </dgm:pt>
    <dgm:pt modelId="{151DC3AD-E124-C84A-AEF4-B019BC890EC9}" type="pres">
      <dgm:prSet presAssocID="{F3D513FE-00A2-42E9-9BF4-F4E15D2A0AD4}" presName="arrowAndChildren" presStyleCnt="0"/>
      <dgm:spPr/>
    </dgm:pt>
    <dgm:pt modelId="{78A0DDF8-7FCC-524A-BC4F-37AFB0DF32B7}" type="pres">
      <dgm:prSet presAssocID="{F3D513FE-00A2-42E9-9BF4-F4E15D2A0AD4}" presName="parentTextArrow" presStyleLbl="node1" presStyleIdx="2" presStyleCnt="3"/>
      <dgm:spPr/>
    </dgm:pt>
  </dgm:ptLst>
  <dgm:cxnLst>
    <dgm:cxn modelId="{6F41150F-56CB-4317-B8BF-053DE09B39C1}" srcId="{69A283B9-8887-4C98-BCBF-E6FA2D126396}" destId="{F3D513FE-00A2-42E9-9BF4-F4E15D2A0AD4}" srcOrd="0" destOrd="0" parTransId="{9A930289-3D10-4F4D-8EB3-A5A1C4152C53}" sibTransId="{E490300E-5F48-4C90-AE6C-8FBD343AC85E}"/>
    <dgm:cxn modelId="{F0170D24-3F8E-4523-A7D3-380259D4FFD2}" srcId="{69A283B9-8887-4C98-BCBF-E6FA2D126396}" destId="{9EB5E0EF-21AD-46CE-83BE-EB575F93A6DD}" srcOrd="2" destOrd="0" parTransId="{3B392F36-9FF5-449B-9D6C-4777CCC51714}" sibTransId="{4C2748B0-C064-494C-BED4-3459E9DFC30B}"/>
    <dgm:cxn modelId="{11B56562-F2A9-5349-872E-2323191BF0C2}" type="presOf" srcId="{69A283B9-8887-4C98-BCBF-E6FA2D126396}" destId="{129A3284-35CC-4A49-9032-4B188C1937B4}" srcOrd="0" destOrd="0" presId="urn:microsoft.com/office/officeart/2005/8/layout/process4"/>
    <dgm:cxn modelId="{8AAB5F6B-8275-4D44-80DF-E9CA78185F7F}" type="presOf" srcId="{9EB5E0EF-21AD-46CE-83BE-EB575F93A6DD}" destId="{8BFD60AC-0E96-334D-9C54-09AE8D4C591A}" srcOrd="0" destOrd="0" presId="urn:microsoft.com/office/officeart/2005/8/layout/process4"/>
    <dgm:cxn modelId="{940F2394-D230-4954-AA1E-C75CE3BE97F2}" srcId="{69A283B9-8887-4C98-BCBF-E6FA2D126396}" destId="{E27AADD0-6B1E-4C03-A05C-F77051A1BB96}" srcOrd="1" destOrd="0" parTransId="{77DB3AEE-1B7E-4F0F-BE4A-057CB4B7C2F7}" sibTransId="{0E79E255-E653-4D69-B5B6-057EDBE2C143}"/>
    <dgm:cxn modelId="{6620F9AB-4EE4-B346-8E36-AFFAEBCB9E28}" type="presOf" srcId="{E27AADD0-6B1E-4C03-A05C-F77051A1BB96}" destId="{878E5D79-348A-9444-AF01-903378D25361}" srcOrd="0" destOrd="0" presId="urn:microsoft.com/office/officeart/2005/8/layout/process4"/>
    <dgm:cxn modelId="{4F778BCB-E141-B643-AB07-D276B2946EB2}" type="presOf" srcId="{F3D513FE-00A2-42E9-9BF4-F4E15D2A0AD4}" destId="{78A0DDF8-7FCC-524A-BC4F-37AFB0DF32B7}" srcOrd="0" destOrd="0" presId="urn:microsoft.com/office/officeart/2005/8/layout/process4"/>
    <dgm:cxn modelId="{61EE49B9-AB34-AA42-853B-F122F8B6FA91}" type="presParOf" srcId="{129A3284-35CC-4A49-9032-4B188C1937B4}" destId="{05EE2642-9623-F645-861E-64124FC5EE1B}" srcOrd="0" destOrd="0" presId="urn:microsoft.com/office/officeart/2005/8/layout/process4"/>
    <dgm:cxn modelId="{6E9628FC-A58A-A643-8AFF-30808F8CB3C3}" type="presParOf" srcId="{05EE2642-9623-F645-861E-64124FC5EE1B}" destId="{8BFD60AC-0E96-334D-9C54-09AE8D4C591A}" srcOrd="0" destOrd="0" presId="urn:microsoft.com/office/officeart/2005/8/layout/process4"/>
    <dgm:cxn modelId="{2E1610C8-744E-2846-AFEF-0EC8B4E4FCA2}" type="presParOf" srcId="{129A3284-35CC-4A49-9032-4B188C1937B4}" destId="{D8699FDA-D14E-D64A-9634-EA53CCB2AA2B}" srcOrd="1" destOrd="0" presId="urn:microsoft.com/office/officeart/2005/8/layout/process4"/>
    <dgm:cxn modelId="{4C10C031-5EAF-7D42-9174-3007D3DA63D0}" type="presParOf" srcId="{129A3284-35CC-4A49-9032-4B188C1937B4}" destId="{FF094185-3F4C-CF4B-842C-190A07C325A1}" srcOrd="2" destOrd="0" presId="urn:microsoft.com/office/officeart/2005/8/layout/process4"/>
    <dgm:cxn modelId="{4FA8DAA2-7E79-2C49-806A-E1E935C910B7}" type="presParOf" srcId="{FF094185-3F4C-CF4B-842C-190A07C325A1}" destId="{878E5D79-348A-9444-AF01-903378D25361}" srcOrd="0" destOrd="0" presId="urn:microsoft.com/office/officeart/2005/8/layout/process4"/>
    <dgm:cxn modelId="{94EEEECB-AA82-AC4A-A9FC-5F32AD990E0C}" type="presParOf" srcId="{129A3284-35CC-4A49-9032-4B188C1937B4}" destId="{19438261-A644-9747-988E-CC5B474E2EF6}" srcOrd="3" destOrd="0" presId="urn:microsoft.com/office/officeart/2005/8/layout/process4"/>
    <dgm:cxn modelId="{F84A73EA-D07A-824E-AC4B-DAB919D12975}" type="presParOf" srcId="{129A3284-35CC-4A49-9032-4B188C1937B4}" destId="{151DC3AD-E124-C84A-AEF4-B019BC890EC9}" srcOrd="4" destOrd="0" presId="urn:microsoft.com/office/officeart/2005/8/layout/process4"/>
    <dgm:cxn modelId="{4DE7F747-97CC-F542-9E1A-E6BF95B4DC56}" type="presParOf" srcId="{151DC3AD-E124-C84A-AEF4-B019BC890EC9}" destId="{78A0DDF8-7FCC-524A-BC4F-37AFB0DF32B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C35E0-34B4-A747-965B-6411950E1C33}">
      <dsp:nvSpPr>
        <dsp:cNvPr id="0" name=""/>
        <dsp:cNvSpPr/>
      </dsp:nvSpPr>
      <dsp:spPr>
        <a:xfrm>
          <a:off x="3006" y="756179"/>
          <a:ext cx="2146518" cy="1363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95FA1-2F77-F44D-A706-AF9F49F31A97}">
      <dsp:nvSpPr>
        <dsp:cNvPr id="0" name=""/>
        <dsp:cNvSpPr/>
      </dsp:nvSpPr>
      <dsp:spPr>
        <a:xfrm>
          <a:off x="241508" y="982756"/>
          <a:ext cx="2146518" cy="13630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Childbirth and pregnancy </a:t>
          </a:r>
          <a:r>
            <a:rPr lang="en-US" sz="1900" kern="1200" dirty="0"/>
            <a:t>(Peinado-Molina et al., 2023)</a:t>
          </a:r>
        </a:p>
      </dsp:txBody>
      <dsp:txXfrm>
        <a:off x="281430" y="1022678"/>
        <a:ext cx="2066674" cy="1283195"/>
      </dsp:txXfrm>
    </dsp:sp>
    <dsp:sp modelId="{D455B3AD-8501-2048-BDFD-8C9177506AB2}">
      <dsp:nvSpPr>
        <dsp:cNvPr id="0" name=""/>
        <dsp:cNvSpPr/>
      </dsp:nvSpPr>
      <dsp:spPr>
        <a:xfrm>
          <a:off x="2626528" y="756179"/>
          <a:ext cx="2146518" cy="1363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E97DE-BC85-7849-B293-FB2F325E3CB8}">
      <dsp:nvSpPr>
        <dsp:cNvPr id="0" name=""/>
        <dsp:cNvSpPr/>
      </dsp:nvSpPr>
      <dsp:spPr>
        <a:xfrm>
          <a:off x="2865030" y="982756"/>
          <a:ext cx="2146518" cy="13630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Age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(Peinado-Molina et al., 2023)</a:t>
          </a:r>
        </a:p>
      </dsp:txBody>
      <dsp:txXfrm>
        <a:off x="2904952" y="1022678"/>
        <a:ext cx="2066674" cy="1283195"/>
      </dsp:txXfrm>
    </dsp:sp>
    <dsp:sp modelId="{B0CCBAEA-6789-B441-9A2D-B56C33837CAA}">
      <dsp:nvSpPr>
        <dsp:cNvPr id="0" name=""/>
        <dsp:cNvSpPr/>
      </dsp:nvSpPr>
      <dsp:spPr>
        <a:xfrm>
          <a:off x="5250051" y="756179"/>
          <a:ext cx="2146518" cy="1363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A2C54-BF52-0246-94FB-DEE2E516B5DC}">
      <dsp:nvSpPr>
        <dsp:cNvPr id="0" name=""/>
        <dsp:cNvSpPr/>
      </dsp:nvSpPr>
      <dsp:spPr>
        <a:xfrm>
          <a:off x="5488553" y="982756"/>
          <a:ext cx="2146518" cy="13630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Intense physical activity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(Da Roza et al., 2015)</a:t>
          </a:r>
        </a:p>
      </dsp:txBody>
      <dsp:txXfrm>
        <a:off x="5528475" y="1022678"/>
        <a:ext cx="2066674" cy="1283195"/>
      </dsp:txXfrm>
    </dsp:sp>
    <dsp:sp modelId="{18E77B79-CC39-6340-8497-CDC695B16B4F}">
      <dsp:nvSpPr>
        <dsp:cNvPr id="0" name=""/>
        <dsp:cNvSpPr/>
      </dsp:nvSpPr>
      <dsp:spPr>
        <a:xfrm>
          <a:off x="7873573" y="756179"/>
          <a:ext cx="2146518" cy="1363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ABF591-97E2-8741-9ED1-F0AE7BE8CD50}">
      <dsp:nvSpPr>
        <dsp:cNvPr id="0" name=""/>
        <dsp:cNvSpPr/>
      </dsp:nvSpPr>
      <dsp:spPr>
        <a:xfrm>
          <a:off x="8112075" y="982756"/>
          <a:ext cx="2146518" cy="13630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highlight>
                <a:srgbClr val="FFFF00"/>
              </a:highlight>
            </a:rPr>
            <a:t>Obesity</a:t>
          </a:r>
          <a:r>
            <a:rPr lang="en-US" sz="1900" kern="1200" dirty="0"/>
            <a:t>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(Schwartz et al., 2009)</a:t>
          </a:r>
        </a:p>
      </dsp:txBody>
      <dsp:txXfrm>
        <a:off x="8151997" y="1022678"/>
        <a:ext cx="2066674" cy="1283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AA256-6933-4045-ACF9-B273500E7196}">
      <dsp:nvSpPr>
        <dsp:cNvPr id="0" name=""/>
        <dsp:cNvSpPr/>
      </dsp:nvSpPr>
      <dsp:spPr>
        <a:xfrm>
          <a:off x="0" y="0"/>
          <a:ext cx="8722360" cy="13984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Question:  What is the relationship between eating behaviors (cognitive restraint) and pelvic floor dysfunction, and is this relationship mediated by obesity?</a:t>
          </a:r>
        </a:p>
      </dsp:txBody>
      <dsp:txXfrm>
        <a:off x="40960" y="40960"/>
        <a:ext cx="7276915" cy="1316566"/>
      </dsp:txXfrm>
    </dsp:sp>
    <dsp:sp modelId="{698608DE-EB93-6044-8F2E-0A0388E54738}">
      <dsp:nvSpPr>
        <dsp:cNvPr id="0" name=""/>
        <dsp:cNvSpPr/>
      </dsp:nvSpPr>
      <dsp:spPr>
        <a:xfrm>
          <a:off x="1539239" y="1709261"/>
          <a:ext cx="8722360" cy="1398486"/>
        </a:xfrm>
        <a:prstGeom prst="roundRect">
          <a:avLst>
            <a:gd name="adj" fmla="val 10000"/>
          </a:avLst>
        </a:prstGeom>
        <a:solidFill>
          <a:schemeClr val="accent2">
            <a:hueOff val="-10351890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Hypotheses:  1) If adolescent females have less cognitive restraint, then they will have more pelvic floor dysfunction, 2) obesity will mediate this association between lower cognitive restraint and higher pelvic floor dysfunction.</a:t>
          </a:r>
        </a:p>
      </dsp:txBody>
      <dsp:txXfrm>
        <a:off x="1580199" y="1750221"/>
        <a:ext cx="6192183" cy="1316566"/>
      </dsp:txXfrm>
    </dsp:sp>
    <dsp:sp modelId="{B118B65D-D8BB-F447-B449-7B9BE6EF787B}">
      <dsp:nvSpPr>
        <dsp:cNvPr id="0" name=""/>
        <dsp:cNvSpPr/>
      </dsp:nvSpPr>
      <dsp:spPr>
        <a:xfrm>
          <a:off x="7813343" y="1099365"/>
          <a:ext cx="909016" cy="909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017872" y="1099365"/>
        <a:ext cx="499958" cy="6840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D60AC-0E96-334D-9C54-09AE8D4C591A}">
      <dsp:nvSpPr>
        <dsp:cNvPr id="0" name=""/>
        <dsp:cNvSpPr/>
      </dsp:nvSpPr>
      <dsp:spPr>
        <a:xfrm>
          <a:off x="0" y="2339366"/>
          <a:ext cx="10261599" cy="7678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Survey measuring pelvic floor dysfunction (Pelvic Floor Impact Questionnaire; Barber et al., 2005) and eating behaviors (3-Factor Eating Questionnaire; Karlsson et al., 2000)</a:t>
          </a:r>
        </a:p>
      </dsp:txBody>
      <dsp:txXfrm>
        <a:off x="0" y="2339366"/>
        <a:ext cx="10261599" cy="767832"/>
      </dsp:txXfrm>
    </dsp:sp>
    <dsp:sp modelId="{878E5D79-348A-9444-AF01-903378D25361}">
      <dsp:nvSpPr>
        <dsp:cNvPr id="0" name=""/>
        <dsp:cNvSpPr/>
      </dsp:nvSpPr>
      <dsp:spPr>
        <a:xfrm rot="10800000">
          <a:off x="0" y="1169957"/>
          <a:ext cx="10261599" cy="1180926"/>
        </a:xfrm>
        <a:prstGeom prst="upArrowCallout">
          <a:avLst/>
        </a:prstGeom>
        <a:solidFill>
          <a:schemeClr val="accent5">
            <a:hueOff val="-119936"/>
            <a:satOff val="-4449"/>
            <a:lumOff val="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person anthropomorphic measurements: height (inches), weight (pounds)</a:t>
          </a:r>
        </a:p>
      </dsp:txBody>
      <dsp:txXfrm rot="10800000">
        <a:off x="0" y="1169957"/>
        <a:ext cx="10261599" cy="767330"/>
      </dsp:txXfrm>
    </dsp:sp>
    <dsp:sp modelId="{78A0DDF8-7FCC-524A-BC4F-37AFB0DF32B7}">
      <dsp:nvSpPr>
        <dsp:cNvPr id="0" name=""/>
        <dsp:cNvSpPr/>
      </dsp:nvSpPr>
      <dsp:spPr>
        <a:xfrm rot="10800000">
          <a:off x="0" y="549"/>
          <a:ext cx="10261599" cy="1180926"/>
        </a:xfrm>
        <a:prstGeom prst="upArrowCallout">
          <a:avLst/>
        </a:prstGeom>
        <a:solidFill>
          <a:schemeClr val="accent5">
            <a:hueOff val="-239873"/>
            <a:satOff val="-8897"/>
            <a:lumOff val="141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78 participants, female ages 18-24</a:t>
          </a:r>
        </a:p>
      </dsp:txBody>
      <dsp:txXfrm rot="10800000">
        <a:off x="0" y="549"/>
        <a:ext cx="10261599" cy="767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2DDF2-B19E-43D4-A756-C9BEBEBCFEC4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87A4E-F410-4854-8BF7-A7A83F6A7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5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Sagging of the organs, more studied in females due to childbirth, also can be in men but rarer and later in life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87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null finding is interesting, because this is one of the only significant risk factors. Possibly because we are in a non-clinical sample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30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8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97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50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 is what predicts for obesity for prevention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Seen research connect eating </a:t>
            </a:r>
            <a:r>
              <a:rPr lang="en-US" dirty="0" err="1"/>
              <a:t>beh</a:t>
            </a:r>
            <a:r>
              <a:rPr lang="en-US" dirty="0"/>
              <a:t> and obesity, uninhibited eating patterns predict obesity, obesity predicts relationship; uncontrolled eating increases pressure in pelvic floor </a:t>
            </a:r>
            <a:r>
              <a:rPr lang="en-US" dirty="0" err="1"/>
              <a:t>bc</a:t>
            </a:r>
            <a:r>
              <a:rPr lang="en-US" dirty="0"/>
              <a:t> people gain weight/become obese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Mention eating behaviors/diets and </a:t>
            </a:r>
            <a:r>
              <a:rPr lang="en-US" dirty="0" err="1"/>
              <a:t>pfd</a:t>
            </a:r>
            <a:r>
              <a:rPr lang="en-US" dirty="0"/>
              <a:t> connection</a:t>
            </a:r>
          </a:p>
          <a:p>
            <a:endParaRPr lang="en-US" dirty="0"/>
          </a:p>
          <a:p>
            <a:r>
              <a:rPr lang="en-US" dirty="0"/>
              <a:t>Define eating behaviors in 3 factor questionnaire (specifically cognitive restraint)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54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98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example of statement regarding </a:t>
            </a:r>
            <a:r>
              <a:rPr lang="en-US" dirty="0" err="1"/>
              <a:t>cogn</a:t>
            </a:r>
            <a:r>
              <a:rPr lang="en-US" dirty="0"/>
              <a:t> restraint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46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example question in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3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 some pelvic floor dysfunction and distress in adolescents</a:t>
            </a:r>
          </a:p>
          <a:p>
            <a:r>
              <a:rPr lang="en-US" dirty="0"/>
              <a:t>Some skewness/kurtosis (but less than 5) (not a lot of dysfunction, but any dysfunction/distress is problematic, there are no clinical cut-off scores for adolescents, because most research is with female postpartum adults dealing with prolapse).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16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Relationship </a:t>
            </a:r>
            <a:r>
              <a:rPr lang="en-US" dirty="0" err="1"/>
              <a:t>betwen</a:t>
            </a:r>
            <a:r>
              <a:rPr lang="en-US" dirty="0"/>
              <a:t> </a:t>
            </a:r>
            <a:r>
              <a:rPr lang="en-US" dirty="0" err="1"/>
              <a:t>pfi</a:t>
            </a:r>
            <a:r>
              <a:rPr lang="en-US" dirty="0"/>
              <a:t> and cog restraint, see moderate relationship; explains 5.6% but is significant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5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Clear linear relationship; more cog restraint, lower </a:t>
            </a:r>
            <a:r>
              <a:rPr lang="en-US" dirty="0" err="1"/>
              <a:t>bmi</a:t>
            </a:r>
            <a:r>
              <a:rPr lang="en-US" dirty="0"/>
              <a:t>; explains 10% of variants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87A4E-F410-4854-8BF7-A7A83F6A71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41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6/j.ajog.2004.12.025" TargetMode="External"/><Relationship Id="rId3" Type="http://schemas.openxmlformats.org/officeDocument/2006/relationships/hyperlink" Target="https://doi.org/10.1097/spv.0000000000000287" TargetMode="External"/><Relationship Id="rId7" Type="http://schemas.openxmlformats.org/officeDocument/2006/relationships/hyperlink" Target="https://doi.org/10.1038/sj.ijo.080144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3389/fnut.2025.1635909" TargetMode="External"/><Relationship Id="rId5" Type="http://schemas.openxmlformats.org/officeDocument/2006/relationships/hyperlink" Target="https://www.nursingtimes.net/womens-health/female-pelvic-floor-1-anatomy-and-pathophysiology-22-04-2019/" TargetMode="External"/><Relationship Id="rId4" Type="http://schemas.openxmlformats.org/officeDocument/2006/relationships/hyperlink" Target="https://doi.org/10.1186/s12889-023-16901-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E37CA4-1325-F8C8-F453-A9FC9DC67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269282"/>
            <a:ext cx="8991600" cy="1264762"/>
          </a:xfrm>
        </p:spPr>
        <p:txBody>
          <a:bodyPr>
            <a:normAutofit/>
          </a:bodyPr>
          <a:lstStyle/>
          <a:p>
            <a:r>
              <a:rPr lang="en-US" sz="2500" dirty="0"/>
              <a:t>Eating behaviors, obesity, and pelvic floor dysfunction in adolescent females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9482F-2C52-0FF4-5009-5DA73E1D7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1800">
                <a:solidFill>
                  <a:srgbClr val="FFFFFF"/>
                </a:solidFill>
              </a:rPr>
              <a:t>Audrey Shore and Dr. Meghan Gangel</a:t>
            </a:r>
          </a:p>
        </p:txBody>
      </p:sp>
      <p:pic>
        <p:nvPicPr>
          <p:cNvPr id="4" name="Picture 2" descr="A close-up of a sign&#10;&#10;Description automatically generated">
            <a:extLst>
              <a:ext uri="{FF2B5EF4-FFF2-40B4-BE49-F238E27FC236}">
                <a16:creationId xmlns:a16="http://schemas.microsoft.com/office/drawing/2014/main" id="{BC326BD2-45B3-70C5-9982-D07ED400FD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29" r="-1" b="19341"/>
          <a:stretch/>
        </p:blipFill>
        <p:spPr bwMode="auto">
          <a:xfrm>
            <a:off x="856175" y="640078"/>
            <a:ext cx="10479649" cy="330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056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C3763A-2DD2-6781-CB71-87856AEA6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1900">
                <a:solidFill>
                  <a:srgbClr val="FFFFFF"/>
                </a:solidFill>
              </a:rPr>
              <a:t>Pelvic floor impact 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B21BC-D25F-F9F7-EC91-4FD666E65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en-US" dirty="0"/>
              <a:t>Includes questions about pelvic organ prolapse, colorectal-anal distress, and urinary distress</a:t>
            </a:r>
          </a:p>
          <a:p>
            <a:endParaRPr lang="en-US" dirty="0"/>
          </a:p>
          <a:p>
            <a:r>
              <a:rPr lang="en-US" dirty="0"/>
              <a:t>Scale from 1-4 </a:t>
            </a:r>
          </a:p>
          <a:p>
            <a:r>
              <a:rPr lang="en-US" dirty="0"/>
              <a:t>1= not at all</a:t>
            </a:r>
          </a:p>
          <a:p>
            <a:r>
              <a:rPr lang="en-US" dirty="0"/>
              <a:t>2= somewhat</a:t>
            </a:r>
          </a:p>
          <a:p>
            <a:r>
              <a:rPr lang="en-US" dirty="0"/>
              <a:t>3= moderately</a:t>
            </a:r>
          </a:p>
          <a:p>
            <a:r>
              <a:rPr lang="en-US" dirty="0"/>
              <a:t>4= quite a bit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429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F6FB-D485-335A-E524-0E1A4A8C4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11" y="2286000"/>
            <a:ext cx="2286000" cy="2286000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en-US" sz="1700">
                <a:solidFill>
                  <a:srgbClr val="FFFFFF"/>
                </a:solidFill>
              </a:rPr>
              <a:t>Pelvic floor dysfunction</a:t>
            </a:r>
          </a:p>
        </p:txBody>
      </p:sp>
      <p:sp>
        <p:nvSpPr>
          <p:cNvPr id="28" name="Flowchart: Document 27">
            <a:extLst>
              <a:ext uri="{FF2B5EF4-FFF2-40B4-BE49-F238E27FC236}">
                <a16:creationId xmlns:a16="http://schemas.microsoft.com/office/drawing/2014/main" id="{1E14715B-2E40-4760-AE23-026845A30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919" y="2121408"/>
            <a:ext cx="2615184" cy="2615184"/>
          </a:xfrm>
          <a:prstGeom prst="flowChartDocument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5D08429-4C7A-4C37-848C-C1613E31D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8017" y="640080"/>
            <a:ext cx="7662672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D8F4B2B-96EA-4C0F-84D3-5728F7CF0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7181" y="802767"/>
            <a:ext cx="7324344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graph with blue bars and black lines&#10;&#10;AI-generated content may be incorrect.">
            <a:extLst>
              <a:ext uri="{FF2B5EF4-FFF2-40B4-BE49-F238E27FC236}">
                <a16:creationId xmlns:a16="http://schemas.microsoft.com/office/drawing/2014/main" id="{A62BAD90-D1A4-4360-2AFB-2753008C46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77818" y="1122807"/>
            <a:ext cx="6663071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920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73757-F245-FC3A-CDC1-9D7E44715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0801" y="2519688"/>
            <a:ext cx="3468387" cy="1818623"/>
          </a:xfrm>
        </p:spPr>
        <p:txBody>
          <a:bodyPr>
            <a:normAutofit fontScale="90000"/>
          </a:bodyPr>
          <a:lstStyle/>
          <a:p>
            <a:r>
              <a:rPr lang="en-US" dirty="0"/>
              <a:t>Cognitive Restraint Predicts Pelvic Floor Dysfunction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9FE660-E3DF-47E7-962D-66C6F6CE0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95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C29FEE-8E8F-43D5-AD23-EB4060B4D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8415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graph of a bar graph&#10;&#10;AI-generated content may be incorrect.">
            <a:extLst>
              <a:ext uri="{FF2B5EF4-FFF2-40B4-BE49-F238E27FC236}">
                <a16:creationId xmlns:a16="http://schemas.microsoft.com/office/drawing/2014/main" id="{C062B014-BFC9-ADE4-4370-FF6AAA9A0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979" y="1580419"/>
            <a:ext cx="6227064" cy="3705103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300CAD4-9794-00D7-EDE3-9C07F3BA6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8200" y="5285522"/>
            <a:ext cx="2916814" cy="615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r </a:t>
            </a:r>
            <a:r>
              <a:rPr lang="en-US" dirty="0"/>
              <a:t>= -.24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A3DEF-792A-39BF-5EB5-91630C82D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2677" y="2592324"/>
            <a:ext cx="3288773" cy="1673352"/>
          </a:xfrm>
        </p:spPr>
        <p:txBody>
          <a:bodyPr>
            <a:normAutofit fontScale="90000"/>
          </a:bodyPr>
          <a:lstStyle/>
          <a:p>
            <a:r>
              <a:rPr lang="en-US" dirty="0"/>
              <a:t>Cognitive Restraint Predicts Obesity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9FE660-E3DF-47E7-962D-66C6F6CE0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95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C29FEE-8E8F-43D5-AD23-EB4060B4D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8415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line graph with blue dots&#10;&#10;AI-generated content may be incorrect.">
            <a:extLst>
              <a:ext uri="{FF2B5EF4-FFF2-40B4-BE49-F238E27FC236}">
                <a16:creationId xmlns:a16="http://schemas.microsoft.com/office/drawing/2014/main" id="{F4D10258-DD01-4E06-9F27-AA9A56C62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979" y="1564853"/>
            <a:ext cx="6227064" cy="3736236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081C3CE-DED7-9791-CBE8-CE5281725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677" y="5301088"/>
            <a:ext cx="3062337" cy="600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r </a:t>
            </a:r>
            <a:r>
              <a:rPr lang="en-US" dirty="0"/>
              <a:t>= -.32</a:t>
            </a:r>
          </a:p>
        </p:txBody>
      </p:sp>
    </p:spTree>
    <p:extLst>
      <p:ext uri="{BB962C8B-B14F-4D97-AF65-F5344CB8AC3E}">
        <p14:creationId xmlns:p14="http://schemas.microsoft.com/office/powerpoint/2010/main" val="1597029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F5A46-48DA-4082-F4C8-29C714035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Obesity Does not Predict Pelvic Floor Dysfunction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5E268-3ABC-3741-1359-E497B2A02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BMI and Pelvic Floor: r = -.09, p = .455</a:t>
            </a:r>
          </a:p>
          <a:p>
            <a:r>
              <a:rPr lang="en-US">
                <a:solidFill>
                  <a:srgbClr val="404040"/>
                </a:solidFill>
              </a:rPr>
              <a:t>Waist to Height Ratio: r = .02, p = .852</a:t>
            </a:r>
          </a:p>
          <a:p>
            <a:r>
              <a:rPr lang="en-US">
                <a:solidFill>
                  <a:srgbClr val="404040"/>
                </a:solidFill>
              </a:rPr>
              <a:t>Body Roundness Index: r = .05, p = .682</a:t>
            </a:r>
          </a:p>
          <a:p>
            <a:endParaRPr lang="en-US">
              <a:solidFill>
                <a:srgbClr val="404040"/>
              </a:solidFill>
            </a:endParaRPr>
          </a:p>
          <a:p>
            <a:endParaRPr lang="en-US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050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7894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68D993-9544-16D4-B305-0A37EACDF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4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300">
                <a:solidFill>
                  <a:srgbClr val="FFFFFF"/>
                </a:solidFill>
              </a:rPr>
              <a:t>Multiple Regression in SPSS Using PROCESS to test indirect effects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E5436DB-4E8B-43A5-AE55-1C527B62E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18743" y="797433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83335" y="960120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6256A-C044-790C-E508-DDAF1B774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9551" y="1444752"/>
            <a:ext cx="4652840" cy="39684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Total Model Effects: r = .32 , r</a:t>
            </a:r>
            <a:r>
              <a:rPr lang="en-US" baseline="30000">
                <a:solidFill>
                  <a:srgbClr val="404040"/>
                </a:solidFill>
              </a:rPr>
              <a:t>2</a:t>
            </a:r>
            <a:r>
              <a:rPr lang="en-US">
                <a:solidFill>
                  <a:srgbClr val="404040"/>
                </a:solidFill>
              </a:rPr>
              <a:t> = .10, p &lt; .05</a:t>
            </a:r>
          </a:p>
          <a:p>
            <a:endParaRPr lang="en-US">
              <a:solidFill>
                <a:srgbClr val="404040"/>
              </a:solidFill>
            </a:endParaRPr>
          </a:p>
          <a:p>
            <a:r>
              <a:rPr lang="en-US">
                <a:solidFill>
                  <a:srgbClr val="404040"/>
                </a:solidFill>
              </a:rPr>
              <a:t>Direct effect of X on Y: B = -.01, t = -2.80, p &lt;.05</a:t>
            </a:r>
          </a:p>
          <a:p>
            <a:r>
              <a:rPr lang="en-US">
                <a:solidFill>
                  <a:srgbClr val="404040"/>
                </a:solidFill>
              </a:rPr>
              <a:t>Indirect effect of X on Y (through BMI): B = .00, Bootstrap 95% CI LL = .00, UP = .00, n.s. </a:t>
            </a:r>
          </a:p>
          <a:p>
            <a:endParaRPr lang="en-US">
              <a:solidFill>
                <a:srgbClr val="404040"/>
              </a:solidFill>
            </a:endParaRPr>
          </a:p>
          <a:p>
            <a:r>
              <a:rPr lang="en-US">
                <a:solidFill>
                  <a:srgbClr val="404040"/>
                </a:solidFill>
              </a:rPr>
              <a:t>Obesity does not indirectly explain the effect of Cognitive Restraint on Pelvic Floor Dysfunction</a:t>
            </a:r>
          </a:p>
          <a:p>
            <a:pPr marL="0" indent="0">
              <a:buNone/>
            </a:pPr>
            <a:r>
              <a:rPr lang="en-US">
                <a:solidFill>
                  <a:srgbClr val="404040"/>
                </a:solidFill>
              </a:rPr>
              <a:t>  </a:t>
            </a:r>
          </a:p>
          <a:p>
            <a:endParaRPr lang="en-US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160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18A72-E30A-6648-C9B5-57EE8AD3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Discussion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FDC39-AC47-911C-4D14-0A33EFC66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No significant indirect effects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Those with less cognitive restraint had more pelvic floor dysfunction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It was found that there is not an indirect effect of cognitive restraint on pelvic floor through BMI or any other obesity metrics (e.g. waist-height ratio)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This means that obesity is not a mediating factor for the relationship between cognitive restraint and pelvic floor dysfunction. </a:t>
            </a:r>
          </a:p>
        </p:txBody>
      </p:sp>
    </p:spTree>
    <p:extLst>
      <p:ext uri="{BB962C8B-B14F-4D97-AF65-F5344CB8AC3E}">
        <p14:creationId xmlns:p14="http://schemas.microsoft.com/office/powerpoint/2010/main" val="280138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298E8-C34B-C8D1-CD32-995F0AD6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FFFFFF"/>
                </a:solidFill>
              </a:rPr>
              <a:t>Strengths/Limitations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06F69-824F-9D0A-4CF1-7C7EE8CE7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482882" cy="461857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Strength: </a:t>
            </a:r>
          </a:p>
          <a:p>
            <a:r>
              <a:rPr lang="en-US" sz="2400" dirty="0"/>
              <a:t>First study in adolescence to connect eating behaviors and pelvic floor dysfunction</a:t>
            </a:r>
          </a:p>
          <a:p>
            <a:pPr marL="0" indent="0">
              <a:buNone/>
            </a:pPr>
            <a:r>
              <a:rPr lang="en-US" sz="2400" dirty="0"/>
              <a:t>Limitations</a:t>
            </a:r>
          </a:p>
          <a:p>
            <a:r>
              <a:rPr lang="en-US" sz="2400" dirty="0"/>
              <a:t>Correlational Design – cannot address causality or direction of effects</a:t>
            </a:r>
          </a:p>
          <a:p>
            <a:r>
              <a:rPr lang="en-US" sz="2400" dirty="0"/>
              <a:t>Possible biased answers due to taboo nature of subject</a:t>
            </a:r>
          </a:p>
          <a:p>
            <a:r>
              <a:rPr lang="en-US" sz="2400" dirty="0"/>
              <a:t>Low power to test a mediation (</a:t>
            </a:r>
            <a:r>
              <a:rPr lang="en-US" sz="2400" dirty="0" err="1"/>
              <a:t>Gpower</a:t>
            </a:r>
            <a:r>
              <a:rPr lang="en-US" sz="2400" dirty="0"/>
              <a:t> analysis requires n = 107)</a:t>
            </a:r>
          </a:p>
        </p:txBody>
      </p:sp>
    </p:spTree>
    <p:extLst>
      <p:ext uri="{BB962C8B-B14F-4D97-AF65-F5344CB8AC3E}">
        <p14:creationId xmlns:p14="http://schemas.microsoft.com/office/powerpoint/2010/main" val="2736937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3764AE-D7B7-4CB5-A0E1-2885E459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F9433-B288-C43C-29BB-BA21B42A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63" y="2099144"/>
            <a:ext cx="3610691" cy="2673194"/>
          </a:xfr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</a:rPr>
              <a:t>Future research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9C095C-3AB6-49D8-9436-3672566FE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0"/>
            <a:ext cx="75377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2B2AD-F13A-DE5A-7974-FBC81838F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3" y="973600"/>
            <a:ext cx="5826919" cy="4924280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Currently collecting more data through using online surveys to further power our study</a:t>
            </a:r>
          </a:p>
          <a:p>
            <a:r>
              <a:rPr lang="en-US" sz="2400" dirty="0">
                <a:solidFill>
                  <a:schemeClr val="tx1"/>
                </a:solidFill>
              </a:rPr>
              <a:t>Examine if this relationship exists in males as well as females</a:t>
            </a:r>
          </a:p>
        </p:txBody>
      </p:sp>
    </p:spTree>
    <p:extLst>
      <p:ext uri="{BB962C8B-B14F-4D97-AF65-F5344CB8AC3E}">
        <p14:creationId xmlns:p14="http://schemas.microsoft.com/office/powerpoint/2010/main" val="851592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E99C-99BA-60E9-7189-56E63DDC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06991-D2D7-1DE0-9079-804BFC419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Parden, A. M., Griffin, R. L., Hoover, K., Ellington, D. R., Gleason, J. L., Burgio, K. L., &amp; Richter, H. E. (2016). Prevalence, awareness, and understanding of pelvic floor disorders in adolescent and young women.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Female Pelvic Medicine &amp; Reconstructive Surgery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(5), 346–354.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https://doi.org/10.1097/spv.0000000000000287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Peinado-Molina, R. A., Hernández-Martínez, A., Martínez-Vázquez, S., Rodríguez-Almagro, J., &amp; Martínez-Galiano, J. M. (2023). Pelvic floor dysfunction: prevalence and associated factors.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BMC Public Health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https://doi.org/10.1186/s12889-023-16901-3</a:t>
            </a: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Roza, T., Brandão, S., Mascarenhas, T., Jorge, R. N., &amp; Duarte, J. A. (2015). Urinary incontinence and levels of regular physical exercise in young women. International journal of sports medicine, 776-780.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Yates, A., &amp; Contributor, N. (2019, April 22).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Female pelvic floor 1: anatomy and pathophysiology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Nursing Times.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https://www.nursingtimes.net/womens-health/female-pelvic-floor-1-anatomy-and-pathophysiology-22-04-2019/</a:t>
            </a: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Xing, D., Li, M., Zhong, Y., Liang, L., Yao, H., Liang, Y., Lyu, Y., &amp; Yu, Y. (2025). Healthy dietary patterns improve sexual function and incontinence symptoms: systematic review and meta-analysis of dietary patterns and dietary interventions. </a:t>
            </a:r>
            <a:r>
              <a:rPr lang="en-US" sz="4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Frontiers in Nutrition</a:t>
            </a:r>
            <a:r>
              <a:rPr lang="en-US" sz="4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4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1635909. </a:t>
            </a:r>
            <a:r>
              <a:rPr lang="en-US" sz="4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https://doi.org/10.3389/fnut.2025.1635909</a:t>
            </a:r>
            <a:endParaRPr lang="en-US" sz="4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Karlsson, J., Persson, L., Sjöström, L., &amp; Sullivan, M. (2000). Psychometric properties and factor structure of the Three-Factor Eating Questionnaire (TFEQ) in obese men and women. Results from the Swedish Obese Subjects (SOS) study.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Obesity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(12), 1715–1725.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https://doi.org/10.1038/sj.ijo.0801442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Barber, M. D., Walters, M. D., &amp; Bump, R. C. (2005). Short forms of two condition-specific quality-of-life questionnaires for women with pelvic floor disorders (PFDI-20 and PFIQ-7).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Journal of Obstetrics and Gynecology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103–113.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https://doi.org/10.1016/j.ajog.2004.12.025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Stunkard, A. J., &amp; Messick, S. (1985). The three-factor eating questionnaire to measure dietary restraint, disinhibition and hunger. 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psychosomatic research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71-83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buNone/>
            </a:pPr>
            <a:endParaRPr lang="en-US" sz="1300" dirty="0">
              <a:effectLst/>
              <a:latin typeface="+mj-lt"/>
            </a:endParaRPr>
          </a:p>
          <a:p>
            <a:pPr marL="306000" lvl="0" indent="-306000" defTabSz="457200">
              <a:spcBef>
                <a:spcPct val="200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anose="05020102010507070707" pitchFamily="18" charset="2"/>
              <a:buChar char="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6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B623-B31D-09CE-2678-CBDFF48D6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3066937" cy="1188720"/>
          </a:xfrm>
        </p:spPr>
        <p:txBody>
          <a:bodyPr>
            <a:normAutofit/>
          </a:bodyPr>
          <a:lstStyle/>
          <a:p>
            <a:r>
              <a:rPr lang="en-US" sz="2000"/>
              <a:t>What is pelvic Floor Dysfunction?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931225-0EA6-5D84-9279-F6FF81E48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4" y="2638044"/>
            <a:ext cx="3063765" cy="3263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Dysfunction symptoms include: </a:t>
            </a:r>
          </a:p>
          <a:p>
            <a:r>
              <a:rPr lang="en-US" dirty="0"/>
              <a:t>Urinary/fecal incontinence</a:t>
            </a:r>
          </a:p>
          <a:p>
            <a:r>
              <a:rPr lang="en-US" dirty="0"/>
              <a:t>Pelvic organ prolapse</a:t>
            </a:r>
          </a:p>
          <a:p>
            <a:r>
              <a:rPr lang="en-US" dirty="0"/>
              <a:t>Pelvic pain</a:t>
            </a:r>
          </a:p>
          <a:p>
            <a:pPr marL="0" indent="0">
              <a:buNone/>
            </a:pPr>
            <a:r>
              <a:rPr lang="en-US" dirty="0"/>
              <a:t>(Peinado-Molina et al., 2023)</a:t>
            </a:r>
          </a:p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4182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7802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 diagram of the female pelvic floor&#10;&#10;AI-generated content may be incorrect.">
            <a:extLst>
              <a:ext uri="{FF2B5EF4-FFF2-40B4-BE49-F238E27FC236}">
                <a16:creationId xmlns:a16="http://schemas.microsoft.com/office/drawing/2014/main" id="{61A311C4-5ADB-C1E6-C25E-1498911FA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366" y="1627122"/>
            <a:ext cx="6227064" cy="36116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2D5D35-2896-E66B-7E78-F898075E2B25}"/>
              </a:ext>
            </a:extLst>
          </p:cNvPr>
          <p:cNvSpPr txBox="1"/>
          <p:nvPr/>
        </p:nvSpPr>
        <p:spPr>
          <a:xfrm>
            <a:off x="6991511" y="6215023"/>
            <a:ext cx="18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(Yates et al., 2019)</a:t>
            </a:r>
          </a:p>
        </p:txBody>
      </p:sp>
    </p:spTree>
    <p:extLst>
      <p:ext uri="{BB962C8B-B14F-4D97-AF65-F5344CB8AC3E}">
        <p14:creationId xmlns:p14="http://schemas.microsoft.com/office/powerpoint/2010/main" val="2978712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92C4F9-7D64-775B-9763-00A94FEA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dirty="0"/>
              <a:t>Questions?</a:t>
            </a:r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70B88B90-BDC8-8A13-EB29-F906B02DE6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45346" y="640078"/>
            <a:ext cx="3301307" cy="330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4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CA398B-8CB4-4C0C-89C6-A8AB6F78D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6F79CB-4B82-FD9A-E2E6-BCBB669B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sz="2000"/>
              <a:t>Why study adolescent female pelvic floor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B99A7-BD63-9645-1116-BE83B0788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One study with over 1000 responses had rates of 10.3% of adolescent females having urinary incontinence (Parden et al., 2016). </a:t>
            </a:r>
          </a:p>
          <a:p>
            <a:r>
              <a:rPr lang="en-US">
                <a:solidFill>
                  <a:srgbClr val="FFFFFF"/>
                </a:solidFill>
              </a:rPr>
              <a:t>Early prevention</a:t>
            </a:r>
          </a:p>
          <a:p>
            <a:r>
              <a:rPr lang="en-US">
                <a:solidFill>
                  <a:srgbClr val="FFFFFF"/>
                </a:solidFill>
              </a:rPr>
              <a:t>Early intervention</a:t>
            </a:r>
          </a:p>
          <a:p>
            <a:r>
              <a:rPr lang="en-US">
                <a:solidFill>
                  <a:srgbClr val="FFFFFF"/>
                </a:solidFill>
              </a:rPr>
              <a:t>Lack of awareness</a:t>
            </a:r>
          </a:p>
          <a:p>
            <a:r>
              <a:rPr lang="en-US">
                <a:solidFill>
                  <a:srgbClr val="FFFFFF"/>
                </a:solidFill>
              </a:rPr>
              <a:t>Lack of research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8345C6-0280-4226-BD83-7333BA6C3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823778-D290-4538-B146-1F73C3755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843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erson using a stethoscope to check a child's heart&#10;&#10;AI-generated content may be incorrect.">
            <a:extLst>
              <a:ext uri="{FF2B5EF4-FFF2-40B4-BE49-F238E27FC236}">
                <a16:creationId xmlns:a16="http://schemas.microsoft.com/office/drawing/2014/main" id="{EDC8717B-916D-86F8-CD52-59629C3DDE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50" r="6855" b="-3"/>
          <a:stretch>
            <a:fillRect/>
          </a:stretch>
        </p:blipFill>
        <p:spPr>
          <a:xfrm>
            <a:off x="7208520" y="1126397"/>
            <a:ext cx="3867912" cy="4288536"/>
          </a:xfrm>
          <a:prstGeom prst="rect">
            <a:avLst/>
          </a:prstGeom>
          <a:ln w="31750">
            <a:noFill/>
          </a:ln>
        </p:spPr>
      </p:pic>
    </p:spTree>
    <p:extLst>
      <p:ext uri="{BB962C8B-B14F-4D97-AF65-F5344CB8AC3E}">
        <p14:creationId xmlns:p14="http://schemas.microsoft.com/office/powerpoint/2010/main" val="232911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4E956-E010-ECC5-8E52-59D7D82A3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Risk factors of Pelvic Floor Dysfunction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209D5E-D1B0-E683-B0F9-C5E33BD0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960453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990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A3A1F-3093-BAC1-E7BF-EDF25E71E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Eating Behaviors and Pelvic Floor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16229-BC89-A755-68B1-35A6A7BD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Very few studies connect eating behaviors to pelvic floor</a:t>
            </a:r>
          </a:p>
          <a:p>
            <a:r>
              <a:rPr lang="en-US" sz="2000" dirty="0">
                <a:solidFill>
                  <a:schemeClr val="bg1"/>
                </a:solidFill>
              </a:rPr>
              <a:t>One study connected diet with pelvic floor dysfunction. Diets such as the mediterranean diet, anti-inflammatory diets, and the DASH diet were associated with less sexual dysfunction and urinary incontinence (Xing et al., 2025).</a:t>
            </a:r>
          </a:p>
          <a:p>
            <a:r>
              <a:rPr lang="en-US" sz="2000" dirty="0">
                <a:solidFill>
                  <a:schemeClr val="bg1"/>
                </a:solidFill>
              </a:rPr>
              <a:t>It is possible that since eating behaviors are connected to obesity (Karlsson et al., 2000), eating behaviors may also predict pelvic floor dysfunction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Eating Behaviors = Cognitive Restraint (decision to restrict food intake for purposes of controlling body weight)</a:t>
            </a:r>
          </a:p>
          <a:p>
            <a:r>
              <a:rPr lang="en-US" sz="2000" dirty="0">
                <a:solidFill>
                  <a:schemeClr val="bg1"/>
                </a:solidFill>
              </a:rPr>
              <a:t>Obesity may be a mediating factor between eating behaviors and pelvic floor dysfunction</a:t>
            </a:r>
          </a:p>
        </p:txBody>
      </p:sp>
    </p:spTree>
    <p:extLst>
      <p:ext uri="{BB962C8B-B14F-4D97-AF65-F5344CB8AC3E}">
        <p14:creationId xmlns:p14="http://schemas.microsoft.com/office/powerpoint/2010/main" val="1714330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3EAD1-3CD4-34F7-5983-928F1336E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Current study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02EB71-9435-0E84-FEBB-FA96A93CC3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213957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9473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89348-EC39-DA18-8738-673B4622BDAE}"/>
              </a:ext>
            </a:extLst>
          </p:cNvPr>
          <p:cNvSpPr/>
          <p:nvPr/>
        </p:nvSpPr>
        <p:spPr>
          <a:xfrm>
            <a:off x="1234162" y="1914583"/>
            <a:ext cx="2784297" cy="1561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91E59-376A-4CFC-32C5-6BFD94FD548E}"/>
              </a:ext>
            </a:extLst>
          </p:cNvPr>
          <p:cNvSpPr/>
          <p:nvPr/>
        </p:nvSpPr>
        <p:spPr>
          <a:xfrm>
            <a:off x="7671253" y="1914583"/>
            <a:ext cx="2784297" cy="1561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236533-9024-2880-FF7F-39F9B089284F}"/>
              </a:ext>
            </a:extLst>
          </p:cNvPr>
          <p:cNvSpPr/>
          <p:nvPr/>
        </p:nvSpPr>
        <p:spPr>
          <a:xfrm>
            <a:off x="4425150" y="4704589"/>
            <a:ext cx="2784297" cy="1561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63866AD-E140-2F0D-002E-DBAEEFEE8391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4018459" y="2695419"/>
            <a:ext cx="36527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3A0255-3E0C-3F8D-DF54-08744AAFC1C1}"/>
              </a:ext>
            </a:extLst>
          </p:cNvPr>
          <p:cNvCxnSpPr>
            <a:stCxn id="4" idx="3"/>
            <a:endCxn id="7" idx="0"/>
          </p:cNvCxnSpPr>
          <p:nvPr/>
        </p:nvCxnSpPr>
        <p:spPr>
          <a:xfrm>
            <a:off x="4018459" y="2695419"/>
            <a:ext cx="1798840" cy="2009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0882F3-AD0B-ED17-3910-7A5862805984}"/>
              </a:ext>
            </a:extLst>
          </p:cNvPr>
          <p:cNvCxnSpPr>
            <a:stCxn id="7" idx="0"/>
            <a:endCxn id="5" idx="1"/>
          </p:cNvCxnSpPr>
          <p:nvPr/>
        </p:nvCxnSpPr>
        <p:spPr>
          <a:xfrm flipV="1">
            <a:off x="5817299" y="2695419"/>
            <a:ext cx="1853954" cy="2009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4048811-DC18-7B25-9F80-3AC75D7071F5}"/>
              </a:ext>
            </a:extLst>
          </p:cNvPr>
          <p:cNvSpPr txBox="1"/>
          <p:nvPr/>
        </p:nvSpPr>
        <p:spPr>
          <a:xfrm>
            <a:off x="1573548" y="2510752"/>
            <a:ext cx="2105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Cognitive Restraint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94FE23-9666-D5A4-79C8-F5269678F73B}"/>
              </a:ext>
            </a:extLst>
          </p:cNvPr>
          <p:cNvSpPr txBox="1"/>
          <p:nvPr/>
        </p:nvSpPr>
        <p:spPr>
          <a:xfrm>
            <a:off x="5195786" y="5300759"/>
            <a:ext cx="2244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Obesity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426C03-1B68-0F7E-24AA-1D883A8421B7}"/>
              </a:ext>
            </a:extLst>
          </p:cNvPr>
          <p:cNvSpPr txBox="1"/>
          <p:nvPr/>
        </p:nvSpPr>
        <p:spPr>
          <a:xfrm>
            <a:off x="8495256" y="2372253"/>
            <a:ext cx="2244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Pelvic Floor Dysfunction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92A8896-AF30-7570-8EC3-A47688DE3DF9}"/>
              </a:ext>
            </a:extLst>
          </p:cNvPr>
          <p:cNvSpPr txBox="1"/>
          <p:nvPr/>
        </p:nvSpPr>
        <p:spPr>
          <a:xfrm>
            <a:off x="4710762" y="957076"/>
            <a:ext cx="2268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Mediation Model</a:t>
            </a:r>
          </a:p>
        </p:txBody>
      </p:sp>
    </p:spTree>
    <p:extLst>
      <p:ext uri="{BB962C8B-B14F-4D97-AF65-F5344CB8AC3E}">
        <p14:creationId xmlns:p14="http://schemas.microsoft.com/office/powerpoint/2010/main" val="1798814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08307-6AE4-23AA-13E0-86B5CB2D3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796AE9A-6325-3148-0B6B-25FA53BBBC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049460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3110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97F6-3289-6371-A60D-914328933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/>
              <a:t>The 3-factor eating questionnaire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19455-2026-6BBD-E158-44D11E41F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404040"/>
                </a:solidFill>
              </a:rPr>
              <a:t>Includes statements regarding cognitive restraint, uncontrolled eating, and emotional eating</a:t>
            </a:r>
          </a:p>
          <a:p>
            <a:r>
              <a:rPr lang="en-US" dirty="0">
                <a:solidFill>
                  <a:srgbClr val="404040"/>
                </a:solidFill>
              </a:rPr>
              <a:t>Scaled from 1-4</a:t>
            </a:r>
          </a:p>
          <a:p>
            <a:r>
              <a:rPr lang="en-US" dirty="0">
                <a:solidFill>
                  <a:srgbClr val="404040"/>
                </a:solidFill>
              </a:rPr>
              <a:t>1= definitely false</a:t>
            </a:r>
          </a:p>
          <a:p>
            <a:r>
              <a:rPr lang="en-US" dirty="0">
                <a:solidFill>
                  <a:srgbClr val="404040"/>
                </a:solidFill>
              </a:rPr>
              <a:t>2= mostly false</a:t>
            </a:r>
          </a:p>
          <a:p>
            <a:r>
              <a:rPr lang="en-US" dirty="0">
                <a:solidFill>
                  <a:srgbClr val="404040"/>
                </a:solidFill>
              </a:rPr>
              <a:t>3= mostly true</a:t>
            </a:r>
          </a:p>
          <a:p>
            <a:r>
              <a:rPr lang="en-US" dirty="0">
                <a:solidFill>
                  <a:srgbClr val="404040"/>
                </a:solidFill>
              </a:rPr>
              <a:t>4= definitely true</a:t>
            </a:r>
          </a:p>
        </p:txBody>
      </p:sp>
    </p:spTree>
    <p:extLst>
      <p:ext uri="{BB962C8B-B14F-4D97-AF65-F5344CB8AC3E}">
        <p14:creationId xmlns:p14="http://schemas.microsoft.com/office/powerpoint/2010/main" val="12159219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425A89381BE546A64276585C94CC0A" ma:contentTypeVersion="11" ma:contentTypeDescription="Create a new document." ma:contentTypeScope="" ma:versionID="653df6754f23e409460bde09e793d376">
  <xsd:schema xmlns:xsd="http://www.w3.org/2001/XMLSchema" xmlns:xs="http://www.w3.org/2001/XMLSchema" xmlns:p="http://schemas.microsoft.com/office/2006/metadata/properties" xmlns:ns2="e080cbaf-3218-40e2-a5b9-08dbf7600045" xmlns:ns3="e43979d7-feab-4939-91f5-47a36863e5bc" targetNamespace="http://schemas.microsoft.com/office/2006/metadata/properties" ma:root="true" ma:fieldsID="d0018374f7b880cf654c6c417a79b872" ns2:_="" ns3:_="">
    <xsd:import namespace="e080cbaf-3218-40e2-a5b9-08dbf7600045"/>
    <xsd:import namespace="e43979d7-feab-4939-91f5-47a36863e5bc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80cbaf-3218-40e2-a5b9-08dbf7600045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9153e1a-6dd8-49b1-99b5-62373a7b77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3979d7-feab-4939-91f5-47a36863e5b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80d435f-3ed9-4f92-a565-457cdf908735}" ma:internalName="TaxCatchAll" ma:showField="CatchAllData" ma:web="e43979d7-feab-4939-91f5-47a36863e5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80cbaf-3218-40e2-a5b9-08dbf7600045">
      <Terms xmlns="http://schemas.microsoft.com/office/infopath/2007/PartnerControls"/>
    </lcf76f155ced4ddcb4097134ff3c332f>
    <TaxCatchAll xmlns="e43979d7-feab-4939-91f5-47a36863e5bc" xsi:nil="true"/>
    <ReferenceId xmlns="e080cbaf-3218-40e2-a5b9-08dbf7600045" xsi:nil="true"/>
  </documentManagement>
</p:properties>
</file>

<file path=customXml/itemProps1.xml><?xml version="1.0" encoding="utf-8"?>
<ds:datastoreItem xmlns:ds="http://schemas.openxmlformats.org/officeDocument/2006/customXml" ds:itemID="{6662DD7D-4497-42F3-A484-A059C4F731AB}"/>
</file>

<file path=customXml/itemProps2.xml><?xml version="1.0" encoding="utf-8"?>
<ds:datastoreItem xmlns:ds="http://schemas.openxmlformats.org/officeDocument/2006/customXml" ds:itemID="{514C3816-2EC0-4529-89FB-43F3794D1529}"/>
</file>

<file path=customXml/itemProps3.xml><?xml version="1.0" encoding="utf-8"?>
<ds:datastoreItem xmlns:ds="http://schemas.openxmlformats.org/officeDocument/2006/customXml" ds:itemID="{33239446-1E89-4FBA-9C2D-540D45CDAAD1}"/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2927</TotalTime>
  <Words>1446</Words>
  <Application>Microsoft Macintosh PowerPoint</Application>
  <PresentationFormat>Widescreen</PresentationFormat>
  <Paragraphs>127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Arial</vt:lpstr>
      <vt:lpstr>Gill Sans MT</vt:lpstr>
      <vt:lpstr>Times New Roman</vt:lpstr>
      <vt:lpstr>Wingdings 2</vt:lpstr>
      <vt:lpstr>Parcel</vt:lpstr>
      <vt:lpstr>Eating behaviors, obesity, and pelvic floor dysfunction in adolescent females</vt:lpstr>
      <vt:lpstr>What is pelvic Floor Dysfunction?</vt:lpstr>
      <vt:lpstr>Why study adolescent female pelvic floor health</vt:lpstr>
      <vt:lpstr>Risk factors of Pelvic Floor Dysfunction</vt:lpstr>
      <vt:lpstr>Eating Behaviors and Pelvic Floor</vt:lpstr>
      <vt:lpstr>Current study</vt:lpstr>
      <vt:lpstr>PowerPoint Presentation</vt:lpstr>
      <vt:lpstr>Methods</vt:lpstr>
      <vt:lpstr>The 3-factor eating questionnaire</vt:lpstr>
      <vt:lpstr>Pelvic floor impact questionnaire</vt:lpstr>
      <vt:lpstr>Pelvic floor dysfunction</vt:lpstr>
      <vt:lpstr>Cognitive Restraint Predicts Pelvic Floor Dysfunction</vt:lpstr>
      <vt:lpstr>Cognitive Restraint Predicts Obesity</vt:lpstr>
      <vt:lpstr>Obesity Does not Predict Pelvic Floor Dysfunction</vt:lpstr>
      <vt:lpstr>Multiple Regression in SPSS Using PROCESS to test indirect effects</vt:lpstr>
      <vt:lpstr>Discussion</vt:lpstr>
      <vt:lpstr>Strengths/Limitations</vt:lpstr>
      <vt:lpstr>Future research</vt:lpstr>
      <vt:lpstr>References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Audrey Shore</dc:creator>
  <cp:lastModifiedBy>Audrey Shore</cp:lastModifiedBy>
  <cp:revision>10</cp:revision>
  <dcterms:created xsi:type="dcterms:W3CDTF">2026-03-16T13:09:14Z</dcterms:created>
  <dcterms:modified xsi:type="dcterms:W3CDTF">2026-03-19T01:52:03Z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d321b5f-a4ea-42e4-9273-2f91b9a1a708_Enabled">
    <vt:lpwstr>true</vt:lpwstr>
  </property>
  <property fmtid="{D5CDD505-2E9C-101B-9397-08002B2CF9AE}" pid="3" name="MSIP_Label_8d321b5f-a4ea-42e4-9273-2f91b9a1a708_SetDate">
    <vt:lpwstr>2026-03-17T00:58:17Z</vt:lpwstr>
  </property>
  <property fmtid="{D5CDD505-2E9C-101B-9397-08002B2CF9AE}" pid="4" name="MSIP_Label_8d321b5f-a4ea-42e4-9273-2f91b9a1a708_Method">
    <vt:lpwstr>Standard</vt:lpwstr>
  </property>
  <property fmtid="{D5CDD505-2E9C-101B-9397-08002B2CF9AE}" pid="5" name="MSIP_Label_8d321b5f-a4ea-42e4-9273-2f91b9a1a708_Name">
    <vt:lpwstr>Low Confidentiality - Green</vt:lpwstr>
  </property>
  <property fmtid="{D5CDD505-2E9C-101B-9397-08002B2CF9AE}" pid="6" name="MSIP_Label_8d321b5f-a4ea-42e4-9273-2f91b9a1a708_SiteId">
    <vt:lpwstr>c5b35b5a-16d5-4414-8ee1-7bde70543f1b</vt:lpwstr>
  </property>
  <property fmtid="{D5CDD505-2E9C-101B-9397-08002B2CF9AE}" pid="7" name="MSIP_Label_8d321b5f-a4ea-42e4-9273-2f91b9a1a708_ActionId">
    <vt:lpwstr>fd2c7c3b-1000-4ba5-a602-0602a9d6e3c4</vt:lpwstr>
  </property>
  <property fmtid="{D5CDD505-2E9C-101B-9397-08002B2CF9AE}" pid="8" name="MSIP_Label_8d321b5f-a4ea-42e4-9273-2f91b9a1a708_ContentBits">
    <vt:lpwstr>0</vt:lpwstr>
  </property>
  <property fmtid="{D5CDD505-2E9C-101B-9397-08002B2CF9AE}" pid="9" name="MSIP_Label_8d321b5f-a4ea-42e4-9273-2f91b9a1a708_Tag">
    <vt:lpwstr>50, 3, 0, 1</vt:lpwstr>
  </property>
  <property fmtid="{D5CDD505-2E9C-101B-9397-08002B2CF9AE}" pid="10" name="ContentTypeId">
    <vt:lpwstr>0x010100D8425A89381BE546A64276585C94CC0A</vt:lpwstr>
  </property>
</Properties>
</file>