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drawings/drawing1.xml" ContentType="application/vnd.openxmlformats-officedocument.drawingml.chartshapes+xml"/>
  <Override PartName="/ppt/slides/slide1.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charts/chart1.xml" ContentType="application/vnd.openxmlformats-officedocument.drawingml.chart+xml"/>
  <Override PartName="/ppt/charts/style2.xml" ContentType="application/vnd.ms-office.chartstyle+xml"/>
  <Override PartName="/ppt/charts/chart2.xml" ContentType="application/vnd.openxmlformats-officedocument.drawingml.chart+xml"/>
  <Override PartName="/ppt/charts/style3.xml" ContentType="application/vnd.ms-office.chartstyle+xml"/>
  <Override PartName="/ppt/charts/colors1.xml" ContentType="application/vnd.ms-office.chartcolorstyle+xml"/>
  <Override PartName="/ppt/charts/style1.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olors2.xml" ContentType="application/vnd.ms-office.chartcolorstyle+xml"/>
  <Override PartName="/ppt/charts/chart3.xml" ContentType="application/vnd.openxmlformats-officedocument.drawingml.chart+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6" r:id="rId2"/>
  </p:sldIdLst>
  <p:sldSz cx="43891200" cy="32918400"/>
  <p:notesSz cx="6858000" cy="9144000"/>
  <p:defaultTextStyle>
    <a:defPPr>
      <a:defRPr lang="en-US"/>
    </a:defPPr>
    <a:lvl1pPr marL="0" algn="l" defTabSz="2194560" rtl="0" eaLnBrk="1" latinLnBrk="0" hangingPunct="1">
      <a:defRPr sz="8600" kern="1200">
        <a:solidFill>
          <a:schemeClr val="tx1"/>
        </a:solidFill>
        <a:latin typeface="+mn-lt"/>
        <a:ea typeface="+mn-ea"/>
        <a:cs typeface="+mn-cs"/>
      </a:defRPr>
    </a:lvl1pPr>
    <a:lvl2pPr marL="2194560" algn="l" defTabSz="2194560" rtl="0" eaLnBrk="1" latinLnBrk="0" hangingPunct="1">
      <a:defRPr sz="8600" kern="1200">
        <a:solidFill>
          <a:schemeClr val="tx1"/>
        </a:solidFill>
        <a:latin typeface="+mn-lt"/>
        <a:ea typeface="+mn-ea"/>
        <a:cs typeface="+mn-cs"/>
      </a:defRPr>
    </a:lvl2pPr>
    <a:lvl3pPr marL="4389120" algn="l" defTabSz="2194560" rtl="0" eaLnBrk="1" latinLnBrk="0" hangingPunct="1">
      <a:defRPr sz="8600" kern="1200">
        <a:solidFill>
          <a:schemeClr val="tx1"/>
        </a:solidFill>
        <a:latin typeface="+mn-lt"/>
        <a:ea typeface="+mn-ea"/>
        <a:cs typeface="+mn-cs"/>
      </a:defRPr>
    </a:lvl3pPr>
    <a:lvl4pPr marL="6583680" algn="l" defTabSz="2194560" rtl="0" eaLnBrk="1" latinLnBrk="0" hangingPunct="1">
      <a:defRPr sz="8600" kern="1200">
        <a:solidFill>
          <a:schemeClr val="tx1"/>
        </a:solidFill>
        <a:latin typeface="+mn-lt"/>
        <a:ea typeface="+mn-ea"/>
        <a:cs typeface="+mn-cs"/>
      </a:defRPr>
    </a:lvl4pPr>
    <a:lvl5pPr marL="8778240" algn="l" defTabSz="2194560" rtl="0" eaLnBrk="1" latinLnBrk="0" hangingPunct="1">
      <a:defRPr sz="8600" kern="1200">
        <a:solidFill>
          <a:schemeClr val="tx1"/>
        </a:solidFill>
        <a:latin typeface="+mn-lt"/>
        <a:ea typeface="+mn-ea"/>
        <a:cs typeface="+mn-cs"/>
      </a:defRPr>
    </a:lvl5pPr>
    <a:lvl6pPr marL="10972800" algn="l" defTabSz="2194560" rtl="0" eaLnBrk="1" latinLnBrk="0" hangingPunct="1">
      <a:defRPr sz="8600" kern="1200">
        <a:solidFill>
          <a:schemeClr val="tx1"/>
        </a:solidFill>
        <a:latin typeface="+mn-lt"/>
        <a:ea typeface="+mn-ea"/>
        <a:cs typeface="+mn-cs"/>
      </a:defRPr>
    </a:lvl6pPr>
    <a:lvl7pPr marL="13167360" algn="l" defTabSz="2194560" rtl="0" eaLnBrk="1" latinLnBrk="0" hangingPunct="1">
      <a:defRPr sz="8600" kern="1200">
        <a:solidFill>
          <a:schemeClr val="tx1"/>
        </a:solidFill>
        <a:latin typeface="+mn-lt"/>
        <a:ea typeface="+mn-ea"/>
        <a:cs typeface="+mn-cs"/>
      </a:defRPr>
    </a:lvl7pPr>
    <a:lvl8pPr marL="15361920" algn="l" defTabSz="2194560" rtl="0" eaLnBrk="1" latinLnBrk="0" hangingPunct="1">
      <a:defRPr sz="8600" kern="1200">
        <a:solidFill>
          <a:schemeClr val="tx1"/>
        </a:solidFill>
        <a:latin typeface="+mn-lt"/>
        <a:ea typeface="+mn-ea"/>
        <a:cs typeface="+mn-cs"/>
      </a:defRPr>
    </a:lvl8pPr>
    <a:lvl9pPr marL="17556480" algn="l" defTabSz="2194560" rtl="0" eaLnBrk="1" latinLnBrk="0" hangingPunct="1">
      <a:defRPr sz="8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474">
          <p15:clr>
            <a:srgbClr val="A4A3A4"/>
          </p15:clr>
        </p15:guide>
        <p15:guide id="2" pos="2678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218" autoAdjust="0"/>
    <p:restoredTop sz="93598" autoAdjust="0"/>
  </p:normalViewPr>
  <p:slideViewPr>
    <p:cSldViewPr snapToGrid="0" snapToObjects="1" showGuides="1">
      <p:cViewPr>
        <p:scale>
          <a:sx n="33" d="100"/>
          <a:sy n="33" d="100"/>
        </p:scale>
        <p:origin x="528" y="-1002"/>
      </p:cViewPr>
      <p:guideLst>
        <p:guide orient="horz" pos="18474"/>
        <p:guide pos="26788"/>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ustomXml" Target="../customXml/item1.xml"/><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10" Type="http://schemas.openxmlformats.org/officeDocument/2006/relationships/customXml" Target="../customXml/item3.xml"/><Relationship Id="rId4" Type="http://schemas.openxmlformats.org/officeDocument/2006/relationships/presProps" Target="presProps.xml"/><Relationship Id="rId9" Type="http://schemas.openxmlformats.org/officeDocument/2006/relationships/customXml" Target="../customXml/item2.xml"/></Relationships>
</file>

<file path=ppt/charts/_rels/chart1.xml.rels><?xml version="1.0" encoding="UTF-8" standalone="yes"?>
<Relationships xmlns="http://schemas.openxmlformats.org/package/2006/relationships"><Relationship Id="rId3" Type="http://schemas.openxmlformats.org/officeDocument/2006/relationships/oleObject" Target="https://catamountwcu.sharepoint.com/sites/GradProjects/Shared%20Documents/General/Sicklefin%20Redhorse%20Project/SFRH%20Graph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catamountwcu.sharepoint.com/sites/GradProjects/Shared%20Documents/General/Sicklefin%20Redhorse%20Project/SFRH%20Graph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catamountwcu.sharepoint.com/sites/GradProjects/Shared%20Documents/General/Sicklefin%20Redhorse%20Project/SFRH%20Graph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catamountwcu.sharepoint.com/sites/GradProjects/Shared%20Documents/General/Sicklefin%20Redhorse%20Project/SFRH_PRIMER.xlsx" TargetMode="Externa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'Habitat Type'!$B$1</c:f>
              <c:strCache>
                <c:ptCount val="1"/>
                <c:pt idx="0">
                  <c:v>Juvenile </c:v>
                </c:pt>
              </c:strCache>
            </c:strRef>
          </c:tx>
          <c:spPr>
            <a:solidFill>
              <a:schemeClr val="accent1"/>
            </a:solidFill>
            <a:ln>
              <a:noFill/>
            </a:ln>
            <a:effectLst/>
          </c:spPr>
          <c:invertIfNegative val="0"/>
          <c:errBars>
            <c:errBarType val="plus"/>
            <c:errValType val="cust"/>
            <c:noEndCap val="0"/>
            <c:plus>
              <c:numRef>
                <c:f>'Habitat Type'!$F$2:$F$4</c:f>
                <c:numCache>
                  <c:formatCode>General</c:formatCode>
                  <c:ptCount val="3"/>
                  <c:pt idx="0">
                    <c:v>6.4285421652712421E-2</c:v>
                  </c:pt>
                  <c:pt idx="1">
                    <c:v>0</c:v>
                  </c:pt>
                  <c:pt idx="2">
                    <c:v>6.7385272770888002E-2</c:v>
                  </c:pt>
                </c:numCache>
              </c:numRef>
            </c:plus>
            <c:minus>
              <c:numLit>
                <c:formatCode>General</c:formatCode>
                <c:ptCount val="1"/>
                <c:pt idx="0">
                  <c:v>1</c:v>
                </c:pt>
              </c:numLit>
            </c:minus>
            <c:spPr>
              <a:noFill/>
              <a:ln w="9525" cap="flat" cmpd="sng" algn="ctr">
                <a:solidFill>
                  <a:schemeClr val="dk1">
                    <a:lumMod val="50000"/>
                    <a:lumOff val="50000"/>
                  </a:schemeClr>
                </a:solidFill>
                <a:round/>
              </a:ln>
              <a:effectLst/>
            </c:spPr>
          </c:errBars>
          <c:cat>
            <c:strRef>
              <c:f>'Habitat Type'!$A$2:$A$4</c:f>
              <c:strCache>
                <c:ptCount val="3"/>
                <c:pt idx="0">
                  <c:v>Pool</c:v>
                </c:pt>
                <c:pt idx="1">
                  <c:v>Riffle</c:v>
                </c:pt>
                <c:pt idx="2">
                  <c:v>Run</c:v>
                </c:pt>
              </c:strCache>
            </c:strRef>
          </c:cat>
          <c:val>
            <c:numRef>
              <c:f>'Habitat Type'!$B$2:$B$4</c:f>
              <c:numCache>
                <c:formatCode>General</c:formatCode>
                <c:ptCount val="3"/>
                <c:pt idx="0">
                  <c:v>0.35</c:v>
                </c:pt>
                <c:pt idx="1">
                  <c:v>0</c:v>
                </c:pt>
                <c:pt idx="2">
                  <c:v>0.55000000000000004</c:v>
                </c:pt>
              </c:numCache>
            </c:numRef>
          </c:val>
          <c:extLst>
            <c:ext xmlns:c16="http://schemas.microsoft.com/office/drawing/2014/chart" uri="{C3380CC4-5D6E-409C-BE32-E72D297353CC}">
              <c16:uniqueId val="{00000000-2624-4ECB-92D0-9E012D9C8F9B}"/>
            </c:ext>
          </c:extLst>
        </c:ser>
        <c:ser>
          <c:idx val="1"/>
          <c:order val="1"/>
          <c:tx>
            <c:strRef>
              <c:f>'Habitat Type'!$C$1</c:f>
              <c:strCache>
                <c:ptCount val="1"/>
                <c:pt idx="0">
                  <c:v>Adult </c:v>
                </c:pt>
              </c:strCache>
            </c:strRef>
          </c:tx>
          <c:spPr>
            <a:solidFill>
              <a:schemeClr val="accent2"/>
            </a:solidFill>
            <a:ln>
              <a:noFill/>
            </a:ln>
            <a:effectLst/>
          </c:spPr>
          <c:invertIfNegative val="0"/>
          <c:errBars>
            <c:errBarType val="plus"/>
            <c:errValType val="cust"/>
            <c:noEndCap val="0"/>
            <c:plus>
              <c:numRef>
                <c:f>'Habitat Type'!$G$2:$G$4</c:f>
                <c:numCache>
                  <c:formatCode>General</c:formatCode>
                  <c:ptCount val="3"/>
                  <c:pt idx="0">
                    <c:v>5.017356406723758E-2</c:v>
                  </c:pt>
                  <c:pt idx="1">
                    <c:v>1.7890781827939069E-2</c:v>
                  </c:pt>
                  <c:pt idx="2">
                    <c:v>5.1785634830787429E-2</c:v>
                  </c:pt>
                </c:numCache>
              </c:numRef>
            </c:plus>
            <c:minus>
              <c:numLit>
                <c:formatCode>General</c:formatCode>
                <c:ptCount val="1"/>
                <c:pt idx="0">
                  <c:v>1</c:v>
                </c:pt>
              </c:numLit>
            </c:minus>
            <c:spPr>
              <a:noFill/>
              <a:ln w="9525" cap="flat" cmpd="sng" algn="ctr">
                <a:solidFill>
                  <a:schemeClr val="dk1">
                    <a:lumMod val="50000"/>
                    <a:lumOff val="50000"/>
                  </a:schemeClr>
                </a:solidFill>
                <a:round/>
              </a:ln>
              <a:effectLst/>
            </c:spPr>
          </c:errBars>
          <c:cat>
            <c:strRef>
              <c:f>'Habitat Type'!$A$2:$A$4</c:f>
              <c:strCache>
                <c:ptCount val="3"/>
                <c:pt idx="0">
                  <c:v>Pool</c:v>
                </c:pt>
                <c:pt idx="1">
                  <c:v>Riffle</c:v>
                </c:pt>
                <c:pt idx="2">
                  <c:v>Run</c:v>
                </c:pt>
              </c:strCache>
            </c:strRef>
          </c:cat>
          <c:val>
            <c:numRef>
              <c:f>'Habitat Type'!$C$2:$C$4</c:f>
              <c:numCache>
                <c:formatCode>General</c:formatCode>
                <c:ptCount val="3"/>
                <c:pt idx="0">
                  <c:v>0.11538461538461539</c:v>
                </c:pt>
                <c:pt idx="1">
                  <c:v>2.564102564102564E-2</c:v>
                </c:pt>
                <c:pt idx="2">
                  <c:v>0.85897435897435892</c:v>
                </c:pt>
              </c:numCache>
            </c:numRef>
          </c:val>
          <c:extLst>
            <c:ext xmlns:c16="http://schemas.microsoft.com/office/drawing/2014/chart" uri="{C3380CC4-5D6E-409C-BE32-E72D297353CC}">
              <c16:uniqueId val="{00000001-2624-4ECB-92D0-9E012D9C8F9B}"/>
            </c:ext>
          </c:extLst>
        </c:ser>
        <c:dLbls>
          <c:showLegendKey val="0"/>
          <c:showVal val="0"/>
          <c:showCatName val="0"/>
          <c:showSerName val="0"/>
          <c:showPercent val="0"/>
          <c:showBubbleSize val="0"/>
        </c:dLbls>
        <c:gapWidth val="267"/>
        <c:overlap val="-43"/>
        <c:axId val="386377184"/>
        <c:axId val="386377664"/>
      </c:barChart>
      <c:catAx>
        <c:axId val="386377184"/>
        <c:scaling>
          <c:orientation val="minMax"/>
        </c:scaling>
        <c:delete val="0"/>
        <c:axPos val="b"/>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cap="none" spc="0" normalizeH="0" baseline="0">
                <a:solidFill>
                  <a:schemeClr val="dk1">
                    <a:lumMod val="65000"/>
                    <a:lumOff val="35000"/>
                  </a:schemeClr>
                </a:solidFill>
                <a:latin typeface="+mn-lt"/>
                <a:ea typeface="+mn-ea"/>
                <a:cs typeface="+mn-cs"/>
              </a:defRPr>
            </a:pPr>
            <a:endParaRPr lang="en-US"/>
          </a:p>
        </c:txPr>
        <c:crossAx val="386377664"/>
        <c:crosses val="autoZero"/>
        <c:auto val="1"/>
        <c:lblAlgn val="ctr"/>
        <c:lblOffset val="100"/>
        <c:noMultiLvlLbl val="0"/>
      </c:catAx>
      <c:valAx>
        <c:axId val="386377664"/>
        <c:scaling>
          <c:orientation val="minMax"/>
        </c:scaling>
        <c:delete val="0"/>
        <c:axPos val="l"/>
        <c:majorGridlines>
          <c:spPr>
            <a:ln w="9525" cap="flat" cmpd="sng" algn="ctr">
              <a:solidFill>
                <a:schemeClr val="dk1">
                  <a:lumMod val="15000"/>
                  <a:lumOff val="85000"/>
                </a:schemeClr>
              </a:solidFill>
              <a:round/>
            </a:ln>
            <a:effectLst/>
          </c:spPr>
        </c:majorGridlines>
        <c:title>
          <c:tx>
            <c:rich>
              <a:bodyPr rot="-5400000" spcFirstLastPara="1" vertOverflow="ellipsis" vert="horz" wrap="square" anchor="ctr" anchorCtr="1"/>
              <a:lstStyle/>
              <a:p>
                <a:pPr>
                  <a:defRPr sz="1197" b="1" i="0" u="none" strike="noStrike" kern="1200" baseline="0">
                    <a:solidFill>
                      <a:schemeClr val="dk1">
                        <a:lumMod val="65000"/>
                        <a:lumOff val="35000"/>
                      </a:schemeClr>
                    </a:solidFill>
                    <a:latin typeface="+mn-lt"/>
                    <a:ea typeface="+mn-ea"/>
                    <a:cs typeface="+mn-cs"/>
                  </a:defRPr>
                </a:pPr>
                <a:r>
                  <a:rPr lang="en-US"/>
                  <a:t>Frequency</a:t>
                </a:r>
              </a:p>
            </c:rich>
          </c:tx>
          <c:overlay val="0"/>
          <c:spPr>
            <a:noFill/>
            <a:ln>
              <a:noFill/>
            </a:ln>
            <a:effectLst/>
          </c:spPr>
          <c:txPr>
            <a:bodyPr rot="-5400000" spcFirstLastPara="1" vertOverflow="ellipsis" vert="horz" wrap="square" anchor="ctr" anchorCtr="1"/>
            <a:lstStyle/>
            <a:p>
              <a:pPr>
                <a:defRPr sz="1197" b="1" i="0" u="none" strike="noStrike" kern="1200" baseline="0">
                  <a:solidFill>
                    <a:schemeClr val="dk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n-US"/>
          </a:p>
        </c:txPr>
        <c:crossAx val="386377184"/>
        <c:crosses val="autoZero"/>
        <c:crossBetween val="between"/>
      </c:valAx>
      <c:spPr>
        <a:pattFill prst="ltDnDiag">
          <a:fgClr>
            <a:schemeClr val="dk1">
              <a:lumMod val="15000"/>
              <a:lumOff val="85000"/>
            </a:schemeClr>
          </a:fgClr>
          <a:bgClr>
            <a:schemeClr val="lt1"/>
          </a:bgClr>
        </a:patt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n-US"/>
        </a:p>
      </c:txPr>
    </c:legend>
    <c:plotVisOnly val="1"/>
    <c:dispBlanksAs val="gap"/>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Substrate!$B$1</c:f>
              <c:strCache>
                <c:ptCount val="1"/>
                <c:pt idx="0">
                  <c:v>Juvenile Proportion</c:v>
                </c:pt>
              </c:strCache>
            </c:strRef>
          </c:tx>
          <c:spPr>
            <a:solidFill>
              <a:schemeClr val="accent1"/>
            </a:solidFill>
            <a:ln>
              <a:noFill/>
            </a:ln>
            <a:effectLst/>
          </c:spPr>
          <c:invertIfNegative val="0"/>
          <c:errBars>
            <c:errBarType val="plus"/>
            <c:errValType val="cust"/>
            <c:noEndCap val="0"/>
            <c:plus>
              <c:numRef>
                <c:f>Substrate!$F$2:$F$7</c:f>
                <c:numCache>
                  <c:formatCode>General</c:formatCode>
                  <c:ptCount val="6"/>
                  <c:pt idx="0">
                    <c:v>3.960494394558433E-2</c:v>
                  </c:pt>
                  <c:pt idx="1">
                    <c:v>2.533187245976461E-2</c:v>
                  </c:pt>
                  <c:pt idx="2">
                    <c:v>2.9525961833552938E-2</c:v>
                  </c:pt>
                  <c:pt idx="3">
                    <c:v>1.7465815570881445E-2</c:v>
                  </c:pt>
                  <c:pt idx="4">
                    <c:v>5.7309930877098535E-2</c:v>
                  </c:pt>
                  <c:pt idx="5">
                    <c:v>3.7067612687952375E-2</c:v>
                  </c:pt>
                </c:numCache>
              </c:numRef>
            </c:plus>
            <c:minus>
              <c:numLit>
                <c:formatCode>General</c:formatCode>
                <c:ptCount val="1"/>
                <c:pt idx="0">
                  <c:v>1</c:v>
                </c:pt>
              </c:numLit>
            </c:minus>
            <c:spPr>
              <a:noFill/>
              <a:ln w="9525" cap="flat" cmpd="sng" algn="ctr">
                <a:solidFill>
                  <a:schemeClr val="dk1">
                    <a:lumMod val="50000"/>
                    <a:lumOff val="50000"/>
                  </a:schemeClr>
                </a:solidFill>
                <a:round/>
              </a:ln>
              <a:effectLst/>
            </c:spPr>
          </c:errBars>
          <c:cat>
            <c:strRef>
              <c:f>Substrate!$A$2:$A$7</c:f>
              <c:strCache>
                <c:ptCount val="6"/>
                <c:pt idx="0">
                  <c:v>Bedrock</c:v>
                </c:pt>
                <c:pt idx="1">
                  <c:v>Boulder</c:v>
                </c:pt>
                <c:pt idx="2">
                  <c:v>Cobble</c:v>
                </c:pt>
                <c:pt idx="3">
                  <c:v>Gravel</c:v>
                </c:pt>
                <c:pt idx="4">
                  <c:v>Sand</c:v>
                </c:pt>
                <c:pt idx="5">
                  <c:v>Silt</c:v>
                </c:pt>
              </c:strCache>
            </c:strRef>
          </c:cat>
          <c:val>
            <c:numRef>
              <c:f>Substrate!$B$2:$B$7</c:f>
              <c:numCache>
                <c:formatCode>General</c:formatCode>
                <c:ptCount val="6"/>
                <c:pt idx="0">
                  <c:v>0.14404761904761904</c:v>
                </c:pt>
                <c:pt idx="1">
                  <c:v>0.05</c:v>
                </c:pt>
                <c:pt idx="2">
                  <c:v>7.6190476190476211E-2</c:v>
                </c:pt>
                <c:pt idx="3">
                  <c:v>2.976190476190476E-2</c:v>
                </c:pt>
                <c:pt idx="4">
                  <c:v>0.5714285714285714</c:v>
                </c:pt>
                <c:pt idx="5">
                  <c:v>7.2619047619047625E-2</c:v>
                </c:pt>
              </c:numCache>
            </c:numRef>
          </c:val>
          <c:extLst>
            <c:ext xmlns:c16="http://schemas.microsoft.com/office/drawing/2014/chart" uri="{C3380CC4-5D6E-409C-BE32-E72D297353CC}">
              <c16:uniqueId val="{00000000-9FA2-4FF6-990E-0A19925505C0}"/>
            </c:ext>
          </c:extLst>
        </c:ser>
        <c:ser>
          <c:idx val="1"/>
          <c:order val="1"/>
          <c:tx>
            <c:strRef>
              <c:f>Substrate!$C$1</c:f>
              <c:strCache>
                <c:ptCount val="1"/>
                <c:pt idx="0">
                  <c:v>Adult Proportion</c:v>
                </c:pt>
              </c:strCache>
            </c:strRef>
          </c:tx>
          <c:spPr>
            <a:solidFill>
              <a:schemeClr val="accent2"/>
            </a:solidFill>
            <a:ln>
              <a:noFill/>
            </a:ln>
            <a:effectLst/>
          </c:spPr>
          <c:invertIfNegative val="0"/>
          <c:errBars>
            <c:errBarType val="plus"/>
            <c:errValType val="cust"/>
            <c:noEndCap val="0"/>
            <c:plus>
              <c:numRef>
                <c:f>Substrate!$G$2:$G$7</c:f>
                <c:numCache>
                  <c:formatCode>General</c:formatCode>
                  <c:ptCount val="6"/>
                  <c:pt idx="0">
                    <c:v>7.0564477391379804E-2</c:v>
                  </c:pt>
                  <c:pt idx="1">
                    <c:v>6.6376212809742596E-2</c:v>
                  </c:pt>
                  <c:pt idx="2">
                    <c:v>5.7337441290602011E-2</c:v>
                  </c:pt>
                  <c:pt idx="3">
                    <c:v>4.4358873183173476E-2</c:v>
                  </c:pt>
                  <c:pt idx="4">
                    <c:v>3.8733693253194063E-2</c:v>
                  </c:pt>
                  <c:pt idx="5">
                    <c:v>2.7581929175945319E-2</c:v>
                  </c:pt>
                </c:numCache>
              </c:numRef>
            </c:plus>
            <c:minus>
              <c:numLit>
                <c:formatCode>General</c:formatCode>
                <c:ptCount val="1"/>
                <c:pt idx="0">
                  <c:v>1</c:v>
                </c:pt>
              </c:numLit>
            </c:minus>
            <c:spPr>
              <a:noFill/>
              <a:ln w="9525" cap="flat" cmpd="sng" algn="ctr">
                <a:solidFill>
                  <a:schemeClr val="dk1">
                    <a:lumMod val="50000"/>
                    <a:lumOff val="50000"/>
                  </a:schemeClr>
                </a:solidFill>
                <a:round/>
              </a:ln>
              <a:effectLst/>
            </c:spPr>
          </c:errBars>
          <c:cat>
            <c:strRef>
              <c:f>Substrate!$A$2:$A$7</c:f>
              <c:strCache>
                <c:ptCount val="6"/>
                <c:pt idx="0">
                  <c:v>Bedrock</c:v>
                </c:pt>
                <c:pt idx="1">
                  <c:v>Boulder</c:v>
                </c:pt>
                <c:pt idx="2">
                  <c:v>Cobble</c:v>
                </c:pt>
                <c:pt idx="3">
                  <c:v>Gravel</c:v>
                </c:pt>
                <c:pt idx="4">
                  <c:v>Sand</c:v>
                </c:pt>
                <c:pt idx="5">
                  <c:v>Silt</c:v>
                </c:pt>
              </c:strCache>
            </c:strRef>
          </c:cat>
          <c:val>
            <c:numRef>
              <c:f>Substrate!$C$2:$C$7</c:f>
              <c:numCache>
                <c:formatCode>General</c:formatCode>
                <c:ptCount val="6"/>
                <c:pt idx="0">
                  <c:v>0.28620689655172415</c:v>
                </c:pt>
                <c:pt idx="1">
                  <c:v>0.25689655172413794</c:v>
                </c:pt>
                <c:pt idx="2">
                  <c:v>0.19137931034482761</c:v>
                </c:pt>
                <c:pt idx="3">
                  <c:v>8.7931034482758616E-2</c:v>
                </c:pt>
                <c:pt idx="4">
                  <c:v>0.15689655172413797</c:v>
                </c:pt>
                <c:pt idx="5">
                  <c:v>2.7586206896551727E-2</c:v>
                </c:pt>
              </c:numCache>
            </c:numRef>
          </c:val>
          <c:extLst>
            <c:ext xmlns:c16="http://schemas.microsoft.com/office/drawing/2014/chart" uri="{C3380CC4-5D6E-409C-BE32-E72D297353CC}">
              <c16:uniqueId val="{00000001-9FA2-4FF6-990E-0A19925505C0}"/>
            </c:ext>
          </c:extLst>
        </c:ser>
        <c:dLbls>
          <c:showLegendKey val="0"/>
          <c:showVal val="0"/>
          <c:showCatName val="0"/>
          <c:showSerName val="0"/>
          <c:showPercent val="0"/>
          <c:showBubbleSize val="0"/>
        </c:dLbls>
        <c:gapWidth val="267"/>
        <c:overlap val="-43"/>
        <c:axId val="349868528"/>
        <c:axId val="349853648"/>
      </c:barChart>
      <c:catAx>
        <c:axId val="349868528"/>
        <c:scaling>
          <c:orientation val="minMax"/>
        </c:scaling>
        <c:delete val="0"/>
        <c:axPos val="b"/>
        <c:majorGridlines>
          <c:spPr>
            <a:ln w="9525" cap="flat" cmpd="sng" algn="ctr">
              <a:solidFill>
                <a:schemeClr val="dk1">
                  <a:lumMod val="15000"/>
                  <a:lumOff val="85000"/>
                </a:schemeClr>
              </a:solidFill>
              <a:round/>
            </a:ln>
            <a:effectLst/>
          </c:spPr>
        </c:majorGridlines>
        <c:title>
          <c:tx>
            <c:rich>
              <a:bodyPr rot="0" spcFirstLastPara="1" vertOverflow="ellipsis" vert="horz" wrap="square" anchor="ctr" anchorCtr="1"/>
              <a:lstStyle/>
              <a:p>
                <a:pPr>
                  <a:defRPr sz="1197" b="1" i="0" u="none" strike="noStrike" kern="1200" baseline="0">
                    <a:solidFill>
                      <a:schemeClr val="dk1">
                        <a:lumMod val="65000"/>
                        <a:lumOff val="35000"/>
                      </a:schemeClr>
                    </a:solidFill>
                    <a:latin typeface="+mn-lt"/>
                    <a:ea typeface="+mn-ea"/>
                    <a:cs typeface="+mn-cs"/>
                  </a:defRPr>
                </a:pPr>
                <a:r>
                  <a:rPr lang="en-US"/>
                  <a:t>Substrate</a:t>
                </a:r>
              </a:p>
            </c:rich>
          </c:tx>
          <c:overlay val="0"/>
          <c:spPr>
            <a:noFill/>
            <a:ln>
              <a:noFill/>
            </a:ln>
            <a:effectLst/>
          </c:spPr>
          <c:txPr>
            <a:bodyPr rot="0" spcFirstLastPara="1" vertOverflow="ellipsis" vert="horz" wrap="square" anchor="ctr" anchorCtr="1"/>
            <a:lstStyle/>
            <a:p>
              <a:pPr>
                <a:defRPr sz="1197" b="1" i="0" u="none" strike="noStrike" kern="1200" baseline="0">
                  <a:solidFill>
                    <a:schemeClr val="dk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cap="none" spc="0" normalizeH="0" baseline="0">
                <a:solidFill>
                  <a:schemeClr val="dk1">
                    <a:lumMod val="65000"/>
                    <a:lumOff val="35000"/>
                  </a:schemeClr>
                </a:solidFill>
                <a:latin typeface="+mn-lt"/>
                <a:ea typeface="+mn-ea"/>
                <a:cs typeface="+mn-cs"/>
              </a:defRPr>
            </a:pPr>
            <a:endParaRPr lang="en-US"/>
          </a:p>
        </c:txPr>
        <c:crossAx val="349853648"/>
        <c:crosses val="autoZero"/>
        <c:auto val="1"/>
        <c:lblAlgn val="ctr"/>
        <c:lblOffset val="100"/>
        <c:noMultiLvlLbl val="0"/>
      </c:catAx>
      <c:valAx>
        <c:axId val="349853648"/>
        <c:scaling>
          <c:orientation val="minMax"/>
        </c:scaling>
        <c:delete val="0"/>
        <c:axPos val="l"/>
        <c:majorGridlines>
          <c:spPr>
            <a:ln w="9525" cap="flat" cmpd="sng" algn="ctr">
              <a:solidFill>
                <a:schemeClr val="dk1">
                  <a:lumMod val="15000"/>
                  <a:lumOff val="85000"/>
                </a:schemeClr>
              </a:solidFill>
              <a:round/>
            </a:ln>
            <a:effectLst/>
          </c:spPr>
        </c:majorGridlines>
        <c:title>
          <c:tx>
            <c:rich>
              <a:bodyPr rot="-5400000" spcFirstLastPara="1" vertOverflow="ellipsis" vert="horz" wrap="square" anchor="ctr" anchorCtr="1"/>
              <a:lstStyle/>
              <a:p>
                <a:pPr>
                  <a:defRPr sz="1197" b="1" i="0" u="none" strike="noStrike" kern="1200" baseline="0">
                    <a:solidFill>
                      <a:schemeClr val="dk1">
                        <a:lumMod val="65000"/>
                        <a:lumOff val="35000"/>
                      </a:schemeClr>
                    </a:solidFill>
                    <a:latin typeface="+mn-lt"/>
                    <a:ea typeface="+mn-ea"/>
                    <a:cs typeface="+mn-cs"/>
                  </a:defRPr>
                </a:pPr>
                <a:r>
                  <a:rPr lang="en-US"/>
                  <a:t>Frequency</a:t>
                </a:r>
              </a:p>
            </c:rich>
          </c:tx>
          <c:overlay val="0"/>
          <c:spPr>
            <a:noFill/>
            <a:ln>
              <a:noFill/>
            </a:ln>
            <a:effectLst/>
          </c:spPr>
          <c:txPr>
            <a:bodyPr rot="-5400000" spcFirstLastPara="1" vertOverflow="ellipsis" vert="horz" wrap="square" anchor="ctr" anchorCtr="1"/>
            <a:lstStyle/>
            <a:p>
              <a:pPr>
                <a:defRPr sz="1197" b="1" i="0" u="none" strike="noStrike" kern="1200" baseline="0">
                  <a:solidFill>
                    <a:schemeClr val="dk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n-US"/>
          </a:p>
        </c:txPr>
        <c:crossAx val="349868528"/>
        <c:crosses val="autoZero"/>
        <c:crossBetween val="between"/>
      </c:valAx>
      <c:spPr>
        <a:pattFill prst="ltDnDiag">
          <a:fgClr>
            <a:schemeClr val="dk1">
              <a:lumMod val="15000"/>
              <a:lumOff val="85000"/>
            </a:schemeClr>
          </a:fgClr>
          <a:bgClr>
            <a:schemeClr val="lt1"/>
          </a:bgClr>
        </a:patt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n-US"/>
        </a:p>
      </c:txPr>
    </c:legend>
    <c:plotVisOnly val="1"/>
    <c:dispBlanksAs val="gap"/>
    <c:showDLblsOverMax val="0"/>
  </c:chart>
  <c:spPr>
    <a:solidFill>
      <a:schemeClr val="lt1"/>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'In Stream Cover'!$B$1</c:f>
              <c:strCache>
                <c:ptCount val="1"/>
                <c:pt idx="0">
                  <c:v>Juvenile Proportion</c:v>
                </c:pt>
              </c:strCache>
            </c:strRef>
          </c:tx>
          <c:spPr>
            <a:solidFill>
              <a:schemeClr val="accent1"/>
            </a:solidFill>
            <a:ln>
              <a:noFill/>
            </a:ln>
            <a:effectLst/>
          </c:spPr>
          <c:invertIfNegative val="0"/>
          <c:errBars>
            <c:errBarType val="plus"/>
            <c:errValType val="cust"/>
            <c:noEndCap val="0"/>
            <c:plus>
              <c:numRef>
                <c:f>'In Stream Cover'!$F$2:$F$8</c:f>
                <c:numCache>
                  <c:formatCode>General</c:formatCode>
                  <c:ptCount val="7"/>
                  <c:pt idx="0">
                    <c:v>2.0833944471334648E-2</c:v>
                  </c:pt>
                  <c:pt idx="1">
                    <c:v>4.4162943781883866E-2</c:v>
                  </c:pt>
                  <c:pt idx="2">
                    <c:v>6.6839479977320357E-2</c:v>
                  </c:pt>
                  <c:pt idx="3">
                    <c:v>2.3158720707285273E-2</c:v>
                  </c:pt>
                  <c:pt idx="4">
                    <c:v>4.8241726673151838E-2</c:v>
                  </c:pt>
                  <c:pt idx="5">
                    <c:v>1.8538250561629058E-2</c:v>
                  </c:pt>
                  <c:pt idx="6">
                    <c:v>2.5659335735414096E-2</c:v>
                  </c:pt>
                </c:numCache>
              </c:numRef>
            </c:plus>
            <c:minus>
              <c:numLit>
                <c:formatCode>General</c:formatCode>
                <c:ptCount val="1"/>
                <c:pt idx="0">
                  <c:v>1</c:v>
                </c:pt>
              </c:numLit>
            </c:minus>
            <c:spPr>
              <a:noFill/>
              <a:ln w="9525" cap="flat" cmpd="sng" algn="ctr">
                <a:solidFill>
                  <a:schemeClr val="dk1">
                    <a:lumMod val="50000"/>
                    <a:lumOff val="50000"/>
                  </a:schemeClr>
                </a:solidFill>
                <a:round/>
              </a:ln>
              <a:effectLst/>
            </c:spPr>
          </c:errBars>
          <c:cat>
            <c:strRef>
              <c:f>'In Stream Cover'!$A$2:$A$8</c:f>
              <c:strCache>
                <c:ptCount val="7"/>
                <c:pt idx="0">
                  <c:v>Aquatic Veg</c:v>
                </c:pt>
                <c:pt idx="1">
                  <c:v>Boulder</c:v>
                </c:pt>
                <c:pt idx="2">
                  <c:v>BR Ledge</c:v>
                </c:pt>
                <c:pt idx="3">
                  <c:v>Leaf/Woody</c:v>
                </c:pt>
                <c:pt idx="4">
                  <c:v>No Cover</c:v>
                </c:pt>
                <c:pt idx="5">
                  <c:v>Undercut</c:v>
                </c:pt>
                <c:pt idx="6">
                  <c:v>Woody Debris</c:v>
                </c:pt>
              </c:strCache>
            </c:strRef>
          </c:cat>
          <c:val>
            <c:numRef>
              <c:f>'In Stream Cover'!$B$2:$B$8</c:f>
              <c:numCache>
                <c:formatCode>General</c:formatCode>
                <c:ptCount val="7"/>
                <c:pt idx="0">
                  <c:v>2.0833333333333332E-2</c:v>
                </c:pt>
                <c:pt idx="1">
                  <c:v>0.14916666666666667</c:v>
                </c:pt>
                <c:pt idx="2">
                  <c:v>0.34375</c:v>
                </c:pt>
                <c:pt idx="3">
                  <c:v>7.9375000000000015E-2</c:v>
                </c:pt>
                <c:pt idx="4">
                  <c:v>0.125</c:v>
                </c:pt>
                <c:pt idx="5">
                  <c:v>5.1666666666666673E-2</c:v>
                </c:pt>
                <c:pt idx="6">
                  <c:v>9.3333333333333338E-2</c:v>
                </c:pt>
              </c:numCache>
            </c:numRef>
          </c:val>
          <c:extLst>
            <c:ext xmlns:c16="http://schemas.microsoft.com/office/drawing/2014/chart" uri="{C3380CC4-5D6E-409C-BE32-E72D297353CC}">
              <c16:uniqueId val="{00000000-826C-4139-BCFA-41DB54999F60}"/>
            </c:ext>
          </c:extLst>
        </c:ser>
        <c:ser>
          <c:idx val="1"/>
          <c:order val="1"/>
          <c:tx>
            <c:strRef>
              <c:f>'In Stream Cover'!$C$1</c:f>
              <c:strCache>
                <c:ptCount val="1"/>
                <c:pt idx="0">
                  <c:v>Adult Proportion</c:v>
                </c:pt>
              </c:strCache>
            </c:strRef>
          </c:tx>
          <c:spPr>
            <a:solidFill>
              <a:schemeClr val="accent2"/>
            </a:solidFill>
            <a:ln>
              <a:noFill/>
            </a:ln>
            <a:effectLst/>
          </c:spPr>
          <c:invertIfNegative val="0"/>
          <c:errBars>
            <c:errBarType val="plus"/>
            <c:errValType val="cust"/>
            <c:noEndCap val="0"/>
            <c:plus>
              <c:numRef>
                <c:f>'In Stream Cover'!$G$2:$G$8</c:f>
                <c:numCache>
                  <c:formatCode>General</c:formatCode>
                  <c:ptCount val="7"/>
                  <c:pt idx="0">
                    <c:v>2.1088410992060918E-2</c:v>
                  </c:pt>
                  <c:pt idx="1">
                    <c:v>8.0656077792177802E-2</c:v>
                  </c:pt>
                  <c:pt idx="2">
                    <c:v>0</c:v>
                  </c:pt>
                  <c:pt idx="3">
                    <c:v>4.476246090685998E-2</c:v>
                  </c:pt>
                  <c:pt idx="4">
                    <c:v>8.7361247329967473E-2</c:v>
                  </c:pt>
                  <c:pt idx="5">
                    <c:v>1.5150361701975444E-2</c:v>
                  </c:pt>
                  <c:pt idx="6">
                    <c:v>3.4504429070026557E-2</c:v>
                  </c:pt>
                </c:numCache>
              </c:numRef>
            </c:plus>
            <c:minus>
              <c:numLit>
                <c:formatCode>General</c:formatCode>
                <c:ptCount val="1"/>
                <c:pt idx="0">
                  <c:v>1</c:v>
                </c:pt>
              </c:numLit>
            </c:minus>
            <c:spPr>
              <a:noFill/>
              <a:ln w="9525" cap="flat" cmpd="sng" algn="ctr">
                <a:solidFill>
                  <a:schemeClr val="dk1">
                    <a:lumMod val="50000"/>
                    <a:lumOff val="50000"/>
                  </a:schemeClr>
                </a:solidFill>
                <a:round/>
              </a:ln>
              <a:effectLst/>
            </c:spPr>
          </c:errBars>
          <c:cat>
            <c:strRef>
              <c:f>'In Stream Cover'!$A$2:$A$8</c:f>
              <c:strCache>
                <c:ptCount val="7"/>
                <c:pt idx="0">
                  <c:v>Aquatic Veg</c:v>
                </c:pt>
                <c:pt idx="1">
                  <c:v>Boulder</c:v>
                </c:pt>
                <c:pt idx="2">
                  <c:v>BR Ledge</c:v>
                </c:pt>
                <c:pt idx="3">
                  <c:v>Leaf/Woody</c:v>
                </c:pt>
                <c:pt idx="4">
                  <c:v>No Cover</c:v>
                </c:pt>
                <c:pt idx="5">
                  <c:v>Undercut</c:v>
                </c:pt>
                <c:pt idx="6">
                  <c:v>Woody Debris</c:v>
                </c:pt>
              </c:strCache>
            </c:strRef>
          </c:cat>
          <c:val>
            <c:numRef>
              <c:f>'In Stream Cover'!$C$2:$C$8</c:f>
              <c:numCache>
                <c:formatCode>General</c:formatCode>
                <c:ptCount val="7"/>
                <c:pt idx="0">
                  <c:v>3.0303030303030304E-2</c:v>
                </c:pt>
                <c:pt idx="1">
                  <c:v>0.38878787878787879</c:v>
                </c:pt>
                <c:pt idx="2">
                  <c:v>0</c:v>
                </c:pt>
                <c:pt idx="3">
                  <c:v>8.5757575757575755E-2</c:v>
                </c:pt>
                <c:pt idx="4">
                  <c:v>0.42424242424242425</c:v>
                </c:pt>
                <c:pt idx="5">
                  <c:v>1.5151515151515152E-2</c:v>
                </c:pt>
                <c:pt idx="6">
                  <c:v>5.5454545454545458E-2</c:v>
                </c:pt>
              </c:numCache>
            </c:numRef>
          </c:val>
          <c:extLst>
            <c:ext xmlns:c16="http://schemas.microsoft.com/office/drawing/2014/chart" uri="{C3380CC4-5D6E-409C-BE32-E72D297353CC}">
              <c16:uniqueId val="{00000001-826C-4139-BCFA-41DB54999F60}"/>
            </c:ext>
          </c:extLst>
        </c:ser>
        <c:dLbls>
          <c:showLegendKey val="0"/>
          <c:showVal val="0"/>
          <c:showCatName val="0"/>
          <c:showSerName val="0"/>
          <c:showPercent val="0"/>
          <c:showBubbleSize val="0"/>
        </c:dLbls>
        <c:gapWidth val="267"/>
        <c:overlap val="-43"/>
        <c:axId val="282732768"/>
        <c:axId val="282729408"/>
      </c:barChart>
      <c:catAx>
        <c:axId val="282732768"/>
        <c:scaling>
          <c:orientation val="minMax"/>
        </c:scaling>
        <c:delete val="0"/>
        <c:axPos val="b"/>
        <c:majorGridlines>
          <c:spPr>
            <a:ln w="9525" cap="flat" cmpd="sng" algn="ctr">
              <a:solidFill>
                <a:schemeClr val="dk1">
                  <a:lumMod val="15000"/>
                  <a:lumOff val="85000"/>
                </a:schemeClr>
              </a:solidFill>
              <a:round/>
            </a:ln>
            <a:effectLst/>
          </c:spPr>
        </c:majorGridlines>
        <c:title>
          <c:tx>
            <c:rich>
              <a:bodyPr rot="0" spcFirstLastPara="1" vertOverflow="ellipsis" vert="horz" wrap="square" anchor="ctr" anchorCtr="1"/>
              <a:lstStyle/>
              <a:p>
                <a:pPr>
                  <a:defRPr sz="1197" b="1" i="0" u="none" strike="noStrike" kern="1200" baseline="0">
                    <a:solidFill>
                      <a:schemeClr val="dk1">
                        <a:lumMod val="65000"/>
                        <a:lumOff val="35000"/>
                      </a:schemeClr>
                    </a:solidFill>
                    <a:latin typeface="+mn-lt"/>
                    <a:ea typeface="+mn-ea"/>
                    <a:cs typeface="+mn-cs"/>
                  </a:defRPr>
                </a:pPr>
                <a:r>
                  <a:rPr lang="en-US"/>
                  <a:t>In-stream Cover Type</a:t>
                </a:r>
              </a:p>
            </c:rich>
          </c:tx>
          <c:overlay val="0"/>
          <c:spPr>
            <a:noFill/>
            <a:ln>
              <a:noFill/>
            </a:ln>
            <a:effectLst/>
          </c:spPr>
          <c:txPr>
            <a:bodyPr rot="0" spcFirstLastPara="1" vertOverflow="ellipsis" vert="horz" wrap="square" anchor="ctr" anchorCtr="1"/>
            <a:lstStyle/>
            <a:p>
              <a:pPr>
                <a:defRPr sz="1197" b="1" i="0" u="none" strike="noStrike" kern="1200" baseline="0">
                  <a:solidFill>
                    <a:schemeClr val="dk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cap="none" spc="0" normalizeH="0" baseline="0">
                <a:solidFill>
                  <a:schemeClr val="dk1">
                    <a:lumMod val="65000"/>
                    <a:lumOff val="35000"/>
                  </a:schemeClr>
                </a:solidFill>
                <a:latin typeface="+mn-lt"/>
                <a:ea typeface="+mn-ea"/>
                <a:cs typeface="+mn-cs"/>
              </a:defRPr>
            </a:pPr>
            <a:endParaRPr lang="en-US"/>
          </a:p>
        </c:txPr>
        <c:crossAx val="282729408"/>
        <c:crosses val="autoZero"/>
        <c:auto val="1"/>
        <c:lblAlgn val="ctr"/>
        <c:lblOffset val="100"/>
        <c:noMultiLvlLbl val="0"/>
      </c:catAx>
      <c:valAx>
        <c:axId val="282729408"/>
        <c:scaling>
          <c:orientation val="minMax"/>
        </c:scaling>
        <c:delete val="0"/>
        <c:axPos val="l"/>
        <c:majorGridlines>
          <c:spPr>
            <a:ln w="9525" cap="flat" cmpd="sng" algn="ctr">
              <a:solidFill>
                <a:schemeClr val="dk1">
                  <a:lumMod val="15000"/>
                  <a:lumOff val="85000"/>
                </a:schemeClr>
              </a:solidFill>
              <a:round/>
            </a:ln>
            <a:effectLst/>
          </c:spPr>
        </c:majorGridlines>
        <c:title>
          <c:tx>
            <c:rich>
              <a:bodyPr rot="-5400000" spcFirstLastPara="1" vertOverflow="ellipsis" vert="horz" wrap="square" anchor="ctr" anchorCtr="1"/>
              <a:lstStyle/>
              <a:p>
                <a:pPr>
                  <a:defRPr sz="1197" b="1" i="0" u="none" strike="noStrike" kern="1200" baseline="0">
                    <a:solidFill>
                      <a:schemeClr val="dk1">
                        <a:lumMod val="65000"/>
                        <a:lumOff val="35000"/>
                      </a:schemeClr>
                    </a:solidFill>
                    <a:latin typeface="+mn-lt"/>
                    <a:ea typeface="+mn-ea"/>
                    <a:cs typeface="+mn-cs"/>
                  </a:defRPr>
                </a:pPr>
                <a:r>
                  <a:rPr lang="en-US"/>
                  <a:t>Frequency</a:t>
                </a:r>
              </a:p>
            </c:rich>
          </c:tx>
          <c:overlay val="0"/>
          <c:spPr>
            <a:noFill/>
            <a:ln>
              <a:noFill/>
            </a:ln>
            <a:effectLst/>
          </c:spPr>
          <c:txPr>
            <a:bodyPr rot="-5400000" spcFirstLastPara="1" vertOverflow="ellipsis" vert="horz" wrap="square" anchor="ctr" anchorCtr="1"/>
            <a:lstStyle/>
            <a:p>
              <a:pPr>
                <a:defRPr sz="1197" b="1" i="0" u="none" strike="noStrike" kern="1200" baseline="0">
                  <a:solidFill>
                    <a:schemeClr val="dk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n-US"/>
          </a:p>
        </c:txPr>
        <c:crossAx val="282732768"/>
        <c:crosses val="autoZero"/>
        <c:crossBetween val="between"/>
      </c:valAx>
      <c:spPr>
        <a:pattFill prst="ltDnDiag">
          <a:fgClr>
            <a:schemeClr val="dk1">
              <a:lumMod val="15000"/>
              <a:lumOff val="85000"/>
            </a:schemeClr>
          </a:fgClr>
          <a:bgClr>
            <a:schemeClr val="lt1"/>
          </a:bgClr>
        </a:patt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lt1"/>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5"/>
    </mc:Choice>
    <mc:Fallback>
      <c:style val="5"/>
    </mc:Fallback>
  </mc:AlternateContent>
  <c:chart>
    <c:autoTitleDeleted val="1"/>
    <c:plotArea>
      <c:layout/>
      <c:barChart>
        <c:barDir val="col"/>
        <c:grouping val="clustered"/>
        <c:varyColors val="0"/>
        <c:ser>
          <c:idx val="0"/>
          <c:order val="0"/>
          <c:spPr>
            <a:solidFill>
              <a:schemeClr val="accent3"/>
            </a:solidFill>
            <a:ln>
              <a:noFill/>
            </a:ln>
            <a:effectLst/>
          </c:spPr>
          <c:invertIfNegative val="0"/>
          <c:val>
            <c:numRef>
              <c:f>(riverweed!$C$2,riverweed!$H$2)</c:f>
              <c:numCache>
                <c:formatCode>General</c:formatCode>
                <c:ptCount val="2"/>
                <c:pt idx="0">
                  <c:v>0.4358974358974359</c:v>
                </c:pt>
                <c:pt idx="1">
                  <c:v>0.66666666666666663</c:v>
                </c:pt>
              </c:numCache>
            </c:numRef>
          </c:val>
          <c:extLst>
            <c:ext xmlns:c16="http://schemas.microsoft.com/office/drawing/2014/chart" uri="{C3380CC4-5D6E-409C-BE32-E72D297353CC}">
              <c16:uniqueId val="{00000000-9976-4012-93F0-8E0B69EDEBFC}"/>
            </c:ext>
          </c:extLst>
        </c:ser>
        <c:dLbls>
          <c:showLegendKey val="0"/>
          <c:showVal val="0"/>
          <c:showCatName val="0"/>
          <c:showSerName val="0"/>
          <c:showPercent val="0"/>
          <c:showBubbleSize val="0"/>
        </c:dLbls>
        <c:gapWidth val="267"/>
        <c:overlap val="-43"/>
        <c:axId val="396382688"/>
        <c:axId val="1767965232"/>
      </c:barChart>
      <c:catAx>
        <c:axId val="396382688"/>
        <c:scaling>
          <c:orientation val="minMax"/>
        </c:scaling>
        <c:delete val="0"/>
        <c:axPos val="b"/>
        <c:majorGridlines>
          <c:spPr>
            <a:ln w="9525" cap="flat" cmpd="sng" algn="ctr">
              <a:solidFill>
                <a:schemeClr val="dk1">
                  <a:lumMod val="15000"/>
                  <a:lumOff val="85000"/>
                </a:schemeClr>
              </a:solidFill>
              <a:round/>
            </a:ln>
            <a:effectLst/>
          </c:spPr>
        </c:majorGridlines>
        <c:majorTickMark val="none"/>
        <c:minorTickMark val="none"/>
        <c:tickLblPos val="nextTo"/>
        <c:spPr>
          <a:noFill/>
          <a:ln w="9525" cap="flat" cmpd="sng" algn="ctr">
            <a:solidFill>
              <a:schemeClr val="dk1">
                <a:lumMod val="15000"/>
                <a:lumOff val="85000"/>
              </a:schemeClr>
            </a:solidFill>
            <a:round/>
          </a:ln>
          <a:effectLst/>
        </c:spPr>
        <c:txPr>
          <a:bodyPr rot="-60000000" spcFirstLastPara="1" vertOverflow="ellipsis" vert="horz" wrap="square" anchor="ctr" anchorCtr="1"/>
          <a:lstStyle/>
          <a:p>
            <a:pPr>
              <a:defRPr sz="1197" b="0" i="0" u="none" strike="noStrike" kern="1200" cap="none" spc="0" normalizeH="0" baseline="0">
                <a:solidFill>
                  <a:schemeClr val="dk1">
                    <a:lumMod val="65000"/>
                    <a:lumOff val="35000"/>
                  </a:schemeClr>
                </a:solidFill>
                <a:latin typeface="+mn-lt"/>
                <a:ea typeface="+mn-ea"/>
                <a:cs typeface="+mn-cs"/>
              </a:defRPr>
            </a:pPr>
            <a:endParaRPr lang="en-US"/>
          </a:p>
        </c:txPr>
        <c:crossAx val="1767965232"/>
        <c:crosses val="autoZero"/>
        <c:auto val="1"/>
        <c:lblAlgn val="ctr"/>
        <c:lblOffset val="100"/>
        <c:noMultiLvlLbl val="0"/>
      </c:catAx>
      <c:valAx>
        <c:axId val="1767965232"/>
        <c:scaling>
          <c:orientation val="minMax"/>
        </c:scaling>
        <c:delete val="0"/>
        <c:axPos val="l"/>
        <c:majorGridlines>
          <c:spPr>
            <a:ln w="9525" cap="flat" cmpd="sng" algn="ctr">
              <a:solidFill>
                <a:schemeClr val="dk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dk1">
                    <a:lumMod val="65000"/>
                    <a:lumOff val="35000"/>
                  </a:schemeClr>
                </a:solidFill>
                <a:latin typeface="+mn-lt"/>
                <a:ea typeface="+mn-ea"/>
                <a:cs typeface="+mn-cs"/>
              </a:defRPr>
            </a:pPr>
            <a:endParaRPr lang="en-US"/>
          </a:p>
        </c:txPr>
        <c:crossAx val="396382688"/>
        <c:crosses val="autoZero"/>
        <c:crossBetween val="between"/>
      </c:valAx>
      <c:spPr>
        <a:pattFill prst="ltDnDiag">
          <a:fgClr>
            <a:schemeClr val="dk1">
              <a:lumMod val="15000"/>
              <a:lumOff val="85000"/>
            </a:schemeClr>
          </a:fgClr>
          <a:bgClr>
            <a:schemeClr val="lt1"/>
          </a:bgClr>
        </a:patt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lt1"/>
    </a:solid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withinLinear" id="16">
  <a:schemeClr val="accent3"/>
</cs:colorStyle>
</file>

<file path=ppt/charts/style1.xml><?xml version="1.0" encoding="utf-8"?>
<cs:chartStyle xmlns:cs="http://schemas.microsoft.com/office/drawing/2012/chartStyle" xmlns:a="http://schemas.openxmlformats.org/drawingml/2006/main" id="208">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2.xml><?xml version="1.0" encoding="utf-8"?>
<cs:chartStyle xmlns:cs="http://schemas.microsoft.com/office/drawing/2012/chartStyle" xmlns:a="http://schemas.openxmlformats.org/drawingml/2006/main" id="208">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3.xml><?xml version="1.0" encoding="utf-8"?>
<cs:chartStyle xmlns:cs="http://schemas.microsoft.com/office/drawing/2012/chartStyle" xmlns:a="http://schemas.openxmlformats.org/drawingml/2006/main" id="208">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charts/style4.xml><?xml version="1.0" encoding="utf-8"?>
<cs:chartStyle xmlns:cs="http://schemas.microsoft.com/office/drawing/2012/chartStyle" xmlns:a="http://schemas.openxmlformats.org/drawingml/2006/main" id="208">
  <cs:axisTitle>
    <cs:lnRef idx="0"/>
    <cs:fillRef idx="0"/>
    <cs:effectRef idx="0"/>
    <cs:fontRef idx="minor">
      <a:schemeClr val="dk1">
        <a:lumMod val="65000"/>
        <a:lumOff val="35000"/>
      </a:schemeClr>
    </cs:fontRef>
    <cs:defRPr sz="1197" b="1" kern="1200"/>
  </cs:axisTitle>
  <cs:categoryAxis>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197" kern="1200" cap="none" spc="0" normalizeH="0" baseline="0"/>
  </cs:categoryAxis>
  <cs:chartArea>
    <cs:lnRef idx="0"/>
    <cs:fillRef idx="0"/>
    <cs:effectRef idx="0"/>
    <cs:fontRef idx="minor">
      <a:schemeClr val="dk1"/>
    </cs:fontRef>
    <cs:spPr>
      <a:solidFill>
        <a:schemeClr val="lt1"/>
      </a:solidFill>
      <a:ln w="9525" cap="flat" cmpd="sng" algn="ctr">
        <a:solidFill>
          <a:schemeClr val="dk1">
            <a:lumMod val="15000"/>
            <a:lumOff val="85000"/>
          </a:schemeClr>
        </a:solidFill>
        <a:round/>
      </a:ln>
    </cs:spPr>
    <cs:defRPr sz="1197" kern="1200"/>
  </cs:chartArea>
  <cs:dataLabel>
    <cs:lnRef idx="0"/>
    <cs:fillRef idx="0"/>
    <cs:effectRef idx="0"/>
    <cs:fontRef idx="minor">
      <a:schemeClr val="dk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cs:spPr>
  </cs:dataPoint>
  <cs:dataPoint3D>
    <cs:lnRef idx="0"/>
    <cs:fillRef idx="0">
      <cs:styleClr val="auto"/>
    </cs:fillRef>
    <cs:effectRef idx="0"/>
    <cs:fontRef idx="minor">
      <a:schemeClr val="dk1"/>
    </cs:fontRef>
    <cs:spPr>
      <a:solidFill>
        <a:schemeClr val="phClr"/>
      </a:solidFill>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1064"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spPr>
      <a:pattFill prst="ltDnDiag">
        <a:fgClr>
          <a:schemeClr val="dk1">
            <a:lumMod val="15000"/>
            <a:lumOff val="85000"/>
          </a:schemeClr>
        </a:fgClr>
        <a:bgClr>
          <a:schemeClr val="lt1"/>
        </a:bgClr>
      </a:pattFill>
    </cs:spPr>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defRPr sz="1197" kern="1200"/>
  </cs:legend>
  <cs:plotArea>
    <cs:lnRef idx="0"/>
    <cs:fillRef idx="0"/>
    <cs:effectRef idx="0"/>
    <cs:fontRef idx="minor">
      <a:schemeClr val="dk1"/>
    </cs:fontRef>
    <cs:spPr>
      <a:pattFill prst="ltDnDiag">
        <a:fgClr>
          <a:schemeClr val="dk1">
            <a:lumMod val="15000"/>
            <a:lumOff val="85000"/>
          </a:schemeClr>
        </a:fgClr>
        <a:bgClr>
          <a:schemeClr val="lt1"/>
        </a:bgClr>
      </a:pattFill>
    </cs:spPr>
  </cs:plotArea>
  <cs:plotArea3D>
    <cs:lnRef idx="0"/>
    <cs:fillRef idx="0"/>
    <cs:effectRef idx="0"/>
    <cs:fontRef idx="minor">
      <a:schemeClr val="dk1"/>
    </cs:fontRef>
    <cs:spPr>
      <a:solidFill>
        <a:schemeClr val="lt1"/>
      </a:solidFill>
    </cs:spPr>
  </cs:plotArea3D>
  <cs:seriesAxis>
    <cs:lnRef idx="0"/>
    <cs:fillRef idx="0"/>
    <cs:effectRef idx="0"/>
    <cs:fontRef idx="minor">
      <a:schemeClr val="dk1">
        <a:lumMod val="65000"/>
        <a:lumOff val="35000"/>
      </a:schemeClr>
    </cs:fontRef>
    <cs:defRPr sz="1197"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2128" b="1" kern="1200" cap="none"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1197"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1197" kern="1200"/>
  </cs:valueAxis>
  <cs:wall>
    <cs:lnRef idx="0"/>
    <cs:fillRef idx="0"/>
    <cs:effectRef idx="0"/>
    <cs:fontRef idx="minor">
      <a:schemeClr val="dk1"/>
    </cs:fontRef>
    <cs:spPr>
      <a:pattFill prst="ltDnDiag">
        <a:fgClr>
          <a:schemeClr val="dk1">
            <a:lumMod val="15000"/>
            <a:lumOff val="85000"/>
          </a:schemeClr>
        </a:fgClr>
        <a:bgClr>
          <a:schemeClr val="lt1"/>
        </a:bgClr>
      </a:pattFill>
    </cs:spPr>
  </cs:wall>
</cs:chartStyle>
</file>

<file path=ppt/drawings/drawing1.xml><?xml version="1.0" encoding="utf-8"?>
<c:userShapes xmlns:c="http://schemas.openxmlformats.org/drawingml/2006/chart">
  <cdr:relSizeAnchor xmlns:cdr="http://schemas.openxmlformats.org/drawingml/2006/chartDrawing">
    <cdr:from>
      <cdr:x>0.18887</cdr:x>
      <cdr:y>0.92058</cdr:y>
    </cdr:from>
    <cdr:to>
      <cdr:x>0.8249</cdr:x>
      <cdr:y>1</cdr:y>
    </cdr:to>
    <cdr:sp macro="" textlink="">
      <cdr:nvSpPr>
        <cdr:cNvPr id="2" name="Rectangle 1">
          <a:extLst xmlns:a="http://schemas.openxmlformats.org/drawingml/2006/main">
            <a:ext uri="{FF2B5EF4-FFF2-40B4-BE49-F238E27FC236}">
              <a16:creationId xmlns:a16="http://schemas.microsoft.com/office/drawing/2014/main" id="{A23B0B2E-DE7D-0D51-C744-9120A0DCFFF3}"/>
            </a:ext>
          </a:extLst>
        </cdr:cNvPr>
        <cdr:cNvSpPr/>
      </cdr:nvSpPr>
      <cdr:spPr>
        <a:xfrm xmlns:a="http://schemas.openxmlformats.org/drawingml/2006/main">
          <a:off x="1302547" y="3809206"/>
          <a:ext cx="4386265" cy="328613"/>
        </a:xfrm>
        <a:prstGeom xmlns:a="http://schemas.openxmlformats.org/drawingml/2006/main" prst="rect">
          <a:avLst/>
        </a:prstGeom>
        <a:solidFill xmlns:a="http://schemas.openxmlformats.org/drawingml/2006/main">
          <a:schemeClr val="bg1"/>
        </a:solidFill>
        <a:ln xmlns:a="http://schemas.openxmlformats.org/drawingml/2006/main">
          <a:solidFill>
            <a:schemeClr val="bg1"/>
          </a:solidFill>
        </a:ln>
      </cdr:spPr>
      <cdr:style>
        <a:lnRef xmlns:a="http://schemas.openxmlformats.org/drawingml/2006/main" idx="2">
          <a:schemeClr val="dk1">
            <a:shade val="15000"/>
          </a:schemeClr>
        </a:lnRef>
        <a:fillRef xmlns:a="http://schemas.openxmlformats.org/drawingml/2006/main" idx="1">
          <a:schemeClr val="dk1"/>
        </a:fillRef>
        <a:effectRef xmlns:a="http://schemas.openxmlformats.org/drawingml/2006/main" idx="0">
          <a:schemeClr val="dk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kern="120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20F7A2-396B-4014-B77F-D3AC4979B00B}" type="datetimeFigureOut">
              <a:rPr lang="en-US" smtClean="0"/>
              <a:t>3/16/2026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1ED031-E28E-4E48-BE70-1770DA35FB48}" type="slidenum">
              <a:rPr lang="en-US" smtClean="0"/>
              <a:t>‹#›</a:t>
            </a:fld>
            <a:endParaRPr lang="en-US"/>
          </a:p>
        </p:txBody>
      </p:sp>
    </p:spTree>
    <p:extLst>
      <p:ext uri="{BB962C8B-B14F-4D97-AF65-F5344CB8AC3E}">
        <p14:creationId xmlns:p14="http://schemas.microsoft.com/office/powerpoint/2010/main" val="41325231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21ED031-E28E-4E48-BE70-1770DA35FB48}" type="slidenum">
              <a:rPr lang="en-US" smtClean="0"/>
              <a:t>1</a:t>
            </a:fld>
            <a:endParaRPr lang="en-US"/>
          </a:p>
        </p:txBody>
      </p:sp>
    </p:spTree>
    <p:extLst>
      <p:ext uri="{BB962C8B-B14F-4D97-AF65-F5344CB8AC3E}">
        <p14:creationId xmlns:p14="http://schemas.microsoft.com/office/powerpoint/2010/main" val="32449753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291840" y="10226042"/>
            <a:ext cx="37307520" cy="7056120"/>
          </a:xfrm>
        </p:spPr>
        <p:txBody>
          <a:bodyPr/>
          <a:lstStyle/>
          <a:p>
            <a:r>
              <a:rPr lang="en-US"/>
              <a:t>Click to edit Master title style</a:t>
            </a:r>
          </a:p>
        </p:txBody>
      </p:sp>
      <p:sp>
        <p:nvSpPr>
          <p:cNvPr id="3" name="Subtitle 2"/>
          <p:cNvSpPr>
            <a:spLocks noGrp="1"/>
          </p:cNvSpPr>
          <p:nvPr>
            <p:ph type="subTitle" idx="1"/>
          </p:nvPr>
        </p:nvSpPr>
        <p:spPr>
          <a:xfrm>
            <a:off x="6583680" y="18653760"/>
            <a:ext cx="30723840" cy="8412480"/>
          </a:xfrm>
        </p:spPr>
        <p:txBody>
          <a:bodyPr/>
          <a:lstStyle>
            <a:lvl1pPr marL="0" indent="0" algn="ctr">
              <a:buNone/>
              <a:defRPr>
                <a:solidFill>
                  <a:schemeClr val="tx1">
                    <a:tint val="75000"/>
                  </a:schemeClr>
                </a:solidFill>
              </a:defRPr>
            </a:lvl1pPr>
            <a:lvl2pPr marL="2194560" indent="0" algn="ctr">
              <a:buNone/>
              <a:defRPr>
                <a:solidFill>
                  <a:schemeClr val="tx1">
                    <a:tint val="75000"/>
                  </a:schemeClr>
                </a:solidFill>
              </a:defRPr>
            </a:lvl2pPr>
            <a:lvl3pPr marL="4389120" indent="0" algn="ctr">
              <a:buNone/>
              <a:defRPr>
                <a:solidFill>
                  <a:schemeClr val="tx1">
                    <a:tint val="75000"/>
                  </a:schemeClr>
                </a:solidFill>
              </a:defRPr>
            </a:lvl3pPr>
            <a:lvl4pPr marL="6583680" indent="0" algn="ctr">
              <a:buNone/>
              <a:defRPr>
                <a:solidFill>
                  <a:schemeClr val="tx1">
                    <a:tint val="75000"/>
                  </a:schemeClr>
                </a:solidFill>
              </a:defRPr>
            </a:lvl4pPr>
            <a:lvl5pPr marL="8778240" indent="0" algn="ctr">
              <a:buNone/>
              <a:defRPr>
                <a:solidFill>
                  <a:schemeClr val="tx1">
                    <a:tint val="75000"/>
                  </a:schemeClr>
                </a:solidFill>
              </a:defRPr>
            </a:lvl5pPr>
            <a:lvl6pPr marL="10972800" indent="0" algn="ctr">
              <a:buNone/>
              <a:defRPr>
                <a:solidFill>
                  <a:schemeClr val="tx1">
                    <a:tint val="75000"/>
                  </a:schemeClr>
                </a:solidFill>
              </a:defRPr>
            </a:lvl6pPr>
            <a:lvl7pPr marL="13167360" indent="0" algn="ctr">
              <a:buNone/>
              <a:defRPr>
                <a:solidFill>
                  <a:schemeClr val="tx1">
                    <a:tint val="75000"/>
                  </a:schemeClr>
                </a:solidFill>
              </a:defRPr>
            </a:lvl7pPr>
            <a:lvl8pPr marL="15361920" indent="0" algn="ctr">
              <a:buNone/>
              <a:defRPr>
                <a:solidFill>
                  <a:schemeClr val="tx1">
                    <a:tint val="75000"/>
                  </a:schemeClr>
                </a:solidFill>
              </a:defRPr>
            </a:lvl8pPr>
            <a:lvl9pPr marL="1755648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DFDD7564-EFFA-A944-A1A7-83D830D96081}"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08563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DD7564-EFFA-A944-A1A7-83D830D96081}"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4416142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3467102" y="21153122"/>
            <a:ext cx="37307520" cy="6537960"/>
          </a:xfrm>
        </p:spPr>
        <p:txBody>
          <a:bodyPr anchor="t"/>
          <a:lstStyle>
            <a:lvl1pPr algn="l">
              <a:defRPr sz="19200" b="1" cap="all"/>
            </a:lvl1pPr>
          </a:lstStyle>
          <a:p>
            <a:r>
              <a:rPr lang="en-US"/>
              <a:t>Click to edit Master title style</a:t>
            </a:r>
          </a:p>
        </p:txBody>
      </p:sp>
      <p:sp>
        <p:nvSpPr>
          <p:cNvPr id="3" name="Text Placeholder 2"/>
          <p:cNvSpPr>
            <a:spLocks noGrp="1"/>
          </p:cNvSpPr>
          <p:nvPr>
            <p:ph type="body" idx="1"/>
          </p:nvPr>
        </p:nvSpPr>
        <p:spPr>
          <a:xfrm>
            <a:off x="3467102" y="13952225"/>
            <a:ext cx="37307520" cy="7200898"/>
          </a:xfrm>
        </p:spPr>
        <p:txBody>
          <a:bodyPr anchor="b"/>
          <a:lstStyle>
            <a:lvl1pPr marL="0" indent="0">
              <a:buNone/>
              <a:defRPr sz="9600">
                <a:solidFill>
                  <a:schemeClr val="tx1">
                    <a:tint val="75000"/>
                  </a:schemeClr>
                </a:solidFill>
              </a:defRPr>
            </a:lvl1pPr>
            <a:lvl2pPr marL="2194560" indent="0">
              <a:buNone/>
              <a:defRPr sz="8600">
                <a:solidFill>
                  <a:schemeClr val="tx1">
                    <a:tint val="75000"/>
                  </a:schemeClr>
                </a:solidFill>
              </a:defRPr>
            </a:lvl2pPr>
            <a:lvl3pPr marL="4389120" indent="0">
              <a:buNone/>
              <a:defRPr sz="7600">
                <a:solidFill>
                  <a:schemeClr val="tx1">
                    <a:tint val="75000"/>
                  </a:schemeClr>
                </a:solidFill>
              </a:defRPr>
            </a:lvl3pPr>
            <a:lvl4pPr marL="6583680" indent="0">
              <a:buNone/>
              <a:defRPr sz="6800">
                <a:solidFill>
                  <a:schemeClr val="tx1">
                    <a:tint val="75000"/>
                  </a:schemeClr>
                </a:solidFill>
              </a:defRPr>
            </a:lvl4pPr>
            <a:lvl5pPr marL="8778240" indent="0">
              <a:buNone/>
              <a:defRPr sz="6800">
                <a:solidFill>
                  <a:schemeClr val="tx1">
                    <a:tint val="75000"/>
                  </a:schemeClr>
                </a:solidFill>
              </a:defRPr>
            </a:lvl5pPr>
            <a:lvl6pPr marL="10972800" indent="0">
              <a:buNone/>
              <a:defRPr sz="6800">
                <a:solidFill>
                  <a:schemeClr val="tx1">
                    <a:tint val="75000"/>
                  </a:schemeClr>
                </a:solidFill>
              </a:defRPr>
            </a:lvl6pPr>
            <a:lvl7pPr marL="13167360" indent="0">
              <a:buNone/>
              <a:defRPr sz="6800">
                <a:solidFill>
                  <a:schemeClr val="tx1">
                    <a:tint val="75000"/>
                  </a:schemeClr>
                </a:solidFill>
              </a:defRPr>
            </a:lvl7pPr>
            <a:lvl8pPr marL="15361920" indent="0">
              <a:buNone/>
              <a:defRPr sz="6800">
                <a:solidFill>
                  <a:schemeClr val="tx1">
                    <a:tint val="75000"/>
                  </a:schemeClr>
                </a:solidFill>
              </a:defRPr>
            </a:lvl8pPr>
            <a:lvl9pPr marL="17556480" indent="0">
              <a:buNone/>
              <a:defRPr sz="68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FDD7564-EFFA-A944-A1A7-83D830D96081}"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9201200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194560" y="7680963"/>
            <a:ext cx="19385280" cy="21724622"/>
          </a:xfrm>
        </p:spPr>
        <p:txBody>
          <a:bodyPr/>
          <a:lstStyle>
            <a:lvl1pPr>
              <a:defRPr sz="13400"/>
            </a:lvl1pPr>
            <a:lvl2pPr>
              <a:defRPr sz="116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22311360" y="7680963"/>
            <a:ext cx="19385280" cy="21724622"/>
          </a:xfrm>
        </p:spPr>
        <p:txBody>
          <a:bodyPr/>
          <a:lstStyle>
            <a:lvl1pPr>
              <a:defRPr sz="13400"/>
            </a:lvl1pPr>
            <a:lvl2pPr>
              <a:defRPr sz="11600"/>
            </a:lvl2pPr>
            <a:lvl3pPr>
              <a:defRPr sz="9600"/>
            </a:lvl3pPr>
            <a:lvl4pPr>
              <a:defRPr sz="8600"/>
            </a:lvl4pPr>
            <a:lvl5pPr>
              <a:defRPr sz="8600"/>
            </a:lvl5pPr>
            <a:lvl6pPr>
              <a:defRPr sz="8600"/>
            </a:lvl6pPr>
            <a:lvl7pPr>
              <a:defRPr sz="8600"/>
            </a:lvl7pPr>
            <a:lvl8pPr>
              <a:defRPr sz="8600"/>
            </a:lvl8pPr>
            <a:lvl9pPr>
              <a:defRPr sz="8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FDD7564-EFFA-A944-A1A7-83D830D96081}" type="datetimeFigureOut">
              <a:rPr lang="en-US" smtClean="0"/>
              <a:t>3/16/2026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4694304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2194561" y="7368543"/>
            <a:ext cx="19392902" cy="3070858"/>
          </a:xfrm>
        </p:spPr>
        <p:txBody>
          <a:bodyPr anchor="b"/>
          <a:lstStyle>
            <a:lvl1pPr marL="0" indent="0">
              <a:buNone/>
              <a:defRPr sz="11600" b="1"/>
            </a:lvl1pPr>
            <a:lvl2pPr marL="2194560" indent="0">
              <a:buNone/>
              <a:defRPr sz="9600" b="1"/>
            </a:lvl2pPr>
            <a:lvl3pPr marL="4389120" indent="0">
              <a:buNone/>
              <a:defRPr sz="8600" b="1"/>
            </a:lvl3pPr>
            <a:lvl4pPr marL="6583680" indent="0">
              <a:buNone/>
              <a:defRPr sz="7600" b="1"/>
            </a:lvl4pPr>
            <a:lvl5pPr marL="8778240" indent="0">
              <a:buNone/>
              <a:defRPr sz="7600" b="1"/>
            </a:lvl5pPr>
            <a:lvl6pPr marL="10972800" indent="0">
              <a:buNone/>
              <a:defRPr sz="7600" b="1"/>
            </a:lvl6pPr>
            <a:lvl7pPr marL="13167360" indent="0">
              <a:buNone/>
              <a:defRPr sz="7600" b="1"/>
            </a:lvl7pPr>
            <a:lvl8pPr marL="15361920" indent="0">
              <a:buNone/>
              <a:defRPr sz="7600" b="1"/>
            </a:lvl8pPr>
            <a:lvl9pPr marL="17556480" indent="0">
              <a:buNone/>
              <a:defRPr sz="7600" b="1"/>
            </a:lvl9pPr>
          </a:lstStyle>
          <a:p>
            <a:pPr lvl="0"/>
            <a:r>
              <a:rPr lang="en-US"/>
              <a:t>Click to edit Master text styles</a:t>
            </a:r>
          </a:p>
        </p:txBody>
      </p:sp>
      <p:sp>
        <p:nvSpPr>
          <p:cNvPr id="4" name="Content Placeholder 3"/>
          <p:cNvSpPr>
            <a:spLocks noGrp="1"/>
          </p:cNvSpPr>
          <p:nvPr>
            <p:ph sz="half" idx="2"/>
          </p:nvPr>
        </p:nvSpPr>
        <p:spPr>
          <a:xfrm>
            <a:off x="2194561" y="10439401"/>
            <a:ext cx="19392902" cy="18966182"/>
          </a:xfrm>
        </p:spPr>
        <p:txBody>
          <a:bodyPr/>
          <a:lstStyle>
            <a:lvl1pPr>
              <a:defRPr sz="11600"/>
            </a:lvl1pPr>
            <a:lvl2pPr>
              <a:defRPr sz="9600"/>
            </a:lvl2pPr>
            <a:lvl3pPr>
              <a:defRPr sz="8600"/>
            </a:lvl3pPr>
            <a:lvl4pPr>
              <a:defRPr sz="7600"/>
            </a:lvl4pPr>
            <a:lvl5pPr>
              <a:defRPr sz="7600"/>
            </a:lvl5pPr>
            <a:lvl6pPr>
              <a:defRPr sz="7600"/>
            </a:lvl6pPr>
            <a:lvl7pPr>
              <a:defRPr sz="7600"/>
            </a:lvl7pPr>
            <a:lvl8pPr>
              <a:defRPr sz="7600"/>
            </a:lvl8pPr>
            <a:lvl9pPr>
              <a:defRPr sz="7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2296122" y="7368543"/>
            <a:ext cx="19400520" cy="3070858"/>
          </a:xfrm>
        </p:spPr>
        <p:txBody>
          <a:bodyPr anchor="b"/>
          <a:lstStyle>
            <a:lvl1pPr marL="0" indent="0">
              <a:buNone/>
              <a:defRPr sz="11600" b="1"/>
            </a:lvl1pPr>
            <a:lvl2pPr marL="2194560" indent="0">
              <a:buNone/>
              <a:defRPr sz="9600" b="1"/>
            </a:lvl2pPr>
            <a:lvl3pPr marL="4389120" indent="0">
              <a:buNone/>
              <a:defRPr sz="8600" b="1"/>
            </a:lvl3pPr>
            <a:lvl4pPr marL="6583680" indent="0">
              <a:buNone/>
              <a:defRPr sz="7600" b="1"/>
            </a:lvl4pPr>
            <a:lvl5pPr marL="8778240" indent="0">
              <a:buNone/>
              <a:defRPr sz="7600" b="1"/>
            </a:lvl5pPr>
            <a:lvl6pPr marL="10972800" indent="0">
              <a:buNone/>
              <a:defRPr sz="7600" b="1"/>
            </a:lvl6pPr>
            <a:lvl7pPr marL="13167360" indent="0">
              <a:buNone/>
              <a:defRPr sz="7600" b="1"/>
            </a:lvl7pPr>
            <a:lvl8pPr marL="15361920" indent="0">
              <a:buNone/>
              <a:defRPr sz="7600" b="1"/>
            </a:lvl8pPr>
            <a:lvl9pPr marL="17556480" indent="0">
              <a:buNone/>
              <a:defRPr sz="7600" b="1"/>
            </a:lvl9pPr>
          </a:lstStyle>
          <a:p>
            <a:pPr lvl="0"/>
            <a:r>
              <a:rPr lang="en-US"/>
              <a:t>Click to edit Master text styles</a:t>
            </a:r>
          </a:p>
        </p:txBody>
      </p:sp>
      <p:sp>
        <p:nvSpPr>
          <p:cNvPr id="6" name="Content Placeholder 5"/>
          <p:cNvSpPr>
            <a:spLocks noGrp="1"/>
          </p:cNvSpPr>
          <p:nvPr>
            <p:ph sz="quarter" idx="4"/>
          </p:nvPr>
        </p:nvSpPr>
        <p:spPr>
          <a:xfrm>
            <a:off x="22296122" y="10439401"/>
            <a:ext cx="19400520" cy="18966182"/>
          </a:xfrm>
        </p:spPr>
        <p:txBody>
          <a:bodyPr/>
          <a:lstStyle>
            <a:lvl1pPr>
              <a:defRPr sz="11600"/>
            </a:lvl1pPr>
            <a:lvl2pPr>
              <a:defRPr sz="9600"/>
            </a:lvl2pPr>
            <a:lvl3pPr>
              <a:defRPr sz="8600"/>
            </a:lvl3pPr>
            <a:lvl4pPr>
              <a:defRPr sz="7600"/>
            </a:lvl4pPr>
            <a:lvl5pPr>
              <a:defRPr sz="7600"/>
            </a:lvl5pPr>
            <a:lvl6pPr>
              <a:defRPr sz="7600"/>
            </a:lvl6pPr>
            <a:lvl7pPr>
              <a:defRPr sz="7600"/>
            </a:lvl7pPr>
            <a:lvl8pPr>
              <a:defRPr sz="7600"/>
            </a:lvl8pPr>
            <a:lvl9pPr>
              <a:defRPr sz="7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FDD7564-EFFA-A944-A1A7-83D830D96081}" type="datetimeFigureOut">
              <a:rPr lang="en-US" smtClean="0"/>
              <a:t>3/16/2026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4266844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FDD7564-EFFA-A944-A1A7-83D830D96081}" type="datetimeFigureOut">
              <a:rPr lang="en-US" smtClean="0"/>
              <a:t>3/16/2026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086132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FDD7564-EFFA-A944-A1A7-83D830D96081}" type="datetimeFigureOut">
              <a:rPr lang="en-US" smtClean="0"/>
              <a:t>3/16/2026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4266114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3" y="1310640"/>
            <a:ext cx="14439902" cy="5577840"/>
          </a:xfrm>
        </p:spPr>
        <p:txBody>
          <a:bodyPr anchor="b"/>
          <a:lstStyle>
            <a:lvl1pPr algn="l">
              <a:defRPr sz="9600" b="1"/>
            </a:lvl1pPr>
          </a:lstStyle>
          <a:p>
            <a:r>
              <a:rPr lang="en-US"/>
              <a:t>Click to edit Master title style</a:t>
            </a:r>
          </a:p>
        </p:txBody>
      </p:sp>
      <p:sp>
        <p:nvSpPr>
          <p:cNvPr id="3" name="Content Placeholder 2"/>
          <p:cNvSpPr>
            <a:spLocks noGrp="1"/>
          </p:cNvSpPr>
          <p:nvPr>
            <p:ph idx="1"/>
          </p:nvPr>
        </p:nvSpPr>
        <p:spPr>
          <a:xfrm>
            <a:off x="17160240" y="1310643"/>
            <a:ext cx="24536400" cy="28094942"/>
          </a:xfrm>
        </p:spPr>
        <p:txBody>
          <a:bodyPr/>
          <a:lstStyle>
            <a:lvl1pPr>
              <a:defRPr sz="15400"/>
            </a:lvl1pPr>
            <a:lvl2pPr>
              <a:defRPr sz="13400"/>
            </a:lvl2pPr>
            <a:lvl3pPr>
              <a:defRPr sz="11600"/>
            </a:lvl3pPr>
            <a:lvl4pPr>
              <a:defRPr sz="9600"/>
            </a:lvl4pPr>
            <a:lvl5pPr>
              <a:defRPr sz="9600"/>
            </a:lvl5pPr>
            <a:lvl6pPr>
              <a:defRPr sz="9600"/>
            </a:lvl6pPr>
            <a:lvl7pPr>
              <a:defRPr sz="9600"/>
            </a:lvl7pPr>
            <a:lvl8pPr>
              <a:defRPr sz="9600"/>
            </a:lvl8pPr>
            <a:lvl9pPr>
              <a:defRPr sz="9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2194563" y="6888483"/>
            <a:ext cx="14439902" cy="22517102"/>
          </a:xfrm>
        </p:spPr>
        <p:txBody>
          <a:bodyPr/>
          <a:lstStyle>
            <a:lvl1pPr marL="0" indent="0">
              <a:buNone/>
              <a:defRPr sz="6800"/>
            </a:lvl1pPr>
            <a:lvl2pPr marL="2194560" indent="0">
              <a:buNone/>
              <a:defRPr sz="5800"/>
            </a:lvl2pPr>
            <a:lvl3pPr marL="4389120" indent="0">
              <a:buNone/>
              <a:defRPr sz="4800"/>
            </a:lvl3pPr>
            <a:lvl4pPr marL="6583680" indent="0">
              <a:buNone/>
              <a:defRPr sz="4400"/>
            </a:lvl4pPr>
            <a:lvl5pPr marL="8778240" indent="0">
              <a:buNone/>
              <a:defRPr sz="4400"/>
            </a:lvl5pPr>
            <a:lvl6pPr marL="10972800" indent="0">
              <a:buNone/>
              <a:defRPr sz="4400"/>
            </a:lvl6pPr>
            <a:lvl7pPr marL="13167360" indent="0">
              <a:buNone/>
              <a:defRPr sz="4400"/>
            </a:lvl7pPr>
            <a:lvl8pPr marL="15361920" indent="0">
              <a:buNone/>
              <a:defRPr sz="4400"/>
            </a:lvl8pPr>
            <a:lvl9pPr marL="17556480" indent="0">
              <a:buNone/>
              <a:defRPr sz="4400"/>
            </a:lvl9pPr>
          </a:lstStyle>
          <a:p>
            <a:pPr lvl="0"/>
            <a:r>
              <a:rPr lang="en-US"/>
              <a:t>Click to edit Master text styles</a:t>
            </a:r>
          </a:p>
        </p:txBody>
      </p:sp>
      <p:sp>
        <p:nvSpPr>
          <p:cNvPr id="5" name="Date Placeholder 4"/>
          <p:cNvSpPr>
            <a:spLocks noGrp="1"/>
          </p:cNvSpPr>
          <p:nvPr>
            <p:ph type="dt" sz="half" idx="10"/>
          </p:nvPr>
        </p:nvSpPr>
        <p:spPr/>
        <p:txBody>
          <a:bodyPr/>
          <a:lstStyle/>
          <a:p>
            <a:fld id="{DFDD7564-EFFA-A944-A1A7-83D830D96081}" type="datetimeFigureOut">
              <a:rPr lang="en-US" smtClean="0"/>
              <a:t>3/16/2026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766507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02982" y="23042881"/>
            <a:ext cx="26334720" cy="2720342"/>
          </a:xfrm>
        </p:spPr>
        <p:txBody>
          <a:bodyPr anchor="b"/>
          <a:lstStyle>
            <a:lvl1pPr algn="l">
              <a:defRPr sz="9600" b="1"/>
            </a:lvl1pPr>
          </a:lstStyle>
          <a:p>
            <a:r>
              <a:rPr lang="en-US"/>
              <a:t>Click to edit Master title style</a:t>
            </a:r>
          </a:p>
        </p:txBody>
      </p:sp>
      <p:sp>
        <p:nvSpPr>
          <p:cNvPr id="3" name="Picture Placeholder 2"/>
          <p:cNvSpPr>
            <a:spLocks noGrp="1"/>
          </p:cNvSpPr>
          <p:nvPr>
            <p:ph type="pic" idx="1"/>
          </p:nvPr>
        </p:nvSpPr>
        <p:spPr>
          <a:xfrm>
            <a:off x="8602982" y="2941320"/>
            <a:ext cx="26334720" cy="19751040"/>
          </a:xfrm>
        </p:spPr>
        <p:txBody>
          <a:bodyPr/>
          <a:lstStyle>
            <a:lvl1pPr marL="0" indent="0">
              <a:buNone/>
              <a:defRPr sz="15400"/>
            </a:lvl1pPr>
            <a:lvl2pPr marL="2194560" indent="0">
              <a:buNone/>
              <a:defRPr sz="13400"/>
            </a:lvl2pPr>
            <a:lvl3pPr marL="4389120" indent="0">
              <a:buNone/>
              <a:defRPr sz="11600"/>
            </a:lvl3pPr>
            <a:lvl4pPr marL="6583680" indent="0">
              <a:buNone/>
              <a:defRPr sz="9600"/>
            </a:lvl4pPr>
            <a:lvl5pPr marL="8778240" indent="0">
              <a:buNone/>
              <a:defRPr sz="9600"/>
            </a:lvl5pPr>
            <a:lvl6pPr marL="10972800" indent="0">
              <a:buNone/>
              <a:defRPr sz="9600"/>
            </a:lvl6pPr>
            <a:lvl7pPr marL="13167360" indent="0">
              <a:buNone/>
              <a:defRPr sz="9600"/>
            </a:lvl7pPr>
            <a:lvl8pPr marL="15361920" indent="0">
              <a:buNone/>
              <a:defRPr sz="9600"/>
            </a:lvl8pPr>
            <a:lvl9pPr marL="17556480" indent="0">
              <a:buNone/>
              <a:defRPr sz="9600"/>
            </a:lvl9pPr>
          </a:lstStyle>
          <a:p>
            <a:endParaRPr lang="en-US"/>
          </a:p>
        </p:txBody>
      </p:sp>
      <p:sp>
        <p:nvSpPr>
          <p:cNvPr id="4" name="Text Placeholder 3"/>
          <p:cNvSpPr>
            <a:spLocks noGrp="1"/>
          </p:cNvSpPr>
          <p:nvPr>
            <p:ph type="body" sz="half" idx="2"/>
          </p:nvPr>
        </p:nvSpPr>
        <p:spPr>
          <a:xfrm>
            <a:off x="8602982" y="25763223"/>
            <a:ext cx="26334720" cy="3863338"/>
          </a:xfrm>
        </p:spPr>
        <p:txBody>
          <a:bodyPr/>
          <a:lstStyle>
            <a:lvl1pPr marL="0" indent="0">
              <a:buNone/>
              <a:defRPr sz="6800"/>
            </a:lvl1pPr>
            <a:lvl2pPr marL="2194560" indent="0">
              <a:buNone/>
              <a:defRPr sz="5800"/>
            </a:lvl2pPr>
            <a:lvl3pPr marL="4389120" indent="0">
              <a:buNone/>
              <a:defRPr sz="4800"/>
            </a:lvl3pPr>
            <a:lvl4pPr marL="6583680" indent="0">
              <a:buNone/>
              <a:defRPr sz="4400"/>
            </a:lvl4pPr>
            <a:lvl5pPr marL="8778240" indent="0">
              <a:buNone/>
              <a:defRPr sz="4400"/>
            </a:lvl5pPr>
            <a:lvl6pPr marL="10972800" indent="0">
              <a:buNone/>
              <a:defRPr sz="4400"/>
            </a:lvl6pPr>
            <a:lvl7pPr marL="13167360" indent="0">
              <a:buNone/>
              <a:defRPr sz="4400"/>
            </a:lvl7pPr>
            <a:lvl8pPr marL="15361920" indent="0">
              <a:buNone/>
              <a:defRPr sz="4400"/>
            </a:lvl8pPr>
            <a:lvl9pPr marL="17556480" indent="0">
              <a:buNone/>
              <a:defRPr sz="4400"/>
            </a:lvl9pPr>
          </a:lstStyle>
          <a:p>
            <a:pPr lvl="0"/>
            <a:r>
              <a:rPr lang="en-US"/>
              <a:t>Click to edit Master text styles</a:t>
            </a:r>
          </a:p>
        </p:txBody>
      </p:sp>
      <p:sp>
        <p:nvSpPr>
          <p:cNvPr id="5" name="Date Placeholder 4"/>
          <p:cNvSpPr>
            <a:spLocks noGrp="1"/>
          </p:cNvSpPr>
          <p:nvPr>
            <p:ph type="dt" sz="half" idx="10"/>
          </p:nvPr>
        </p:nvSpPr>
        <p:spPr/>
        <p:txBody>
          <a:bodyPr/>
          <a:lstStyle/>
          <a:p>
            <a:fld id="{DFDD7564-EFFA-A944-A1A7-83D830D96081}" type="datetimeFigureOut">
              <a:rPr lang="en-US" smtClean="0"/>
              <a:t>3/16/2026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26579412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DD7564-EFFA-A944-A1A7-83D830D96081}"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40518526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1821120" y="1318264"/>
            <a:ext cx="9875520" cy="2808732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194560" y="1318264"/>
            <a:ext cx="28895040" cy="2808732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FDD7564-EFFA-A944-A1A7-83D830D96081}" type="datetimeFigureOut">
              <a:rPr lang="en-US" smtClean="0"/>
              <a:t>3/16/2026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62C1767-5E94-FB4E-B4C4-872BBD8B6F27}" type="slidenum">
              <a:rPr lang="en-US" smtClean="0"/>
              <a:t>‹#›</a:t>
            </a:fld>
            <a:endParaRPr lang="en-US"/>
          </a:p>
        </p:txBody>
      </p:sp>
    </p:spTree>
    <p:extLst>
      <p:ext uri="{BB962C8B-B14F-4D97-AF65-F5344CB8AC3E}">
        <p14:creationId xmlns:p14="http://schemas.microsoft.com/office/powerpoint/2010/main" val="19966019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94560" y="1318262"/>
            <a:ext cx="39502080" cy="5486400"/>
          </a:xfrm>
          <a:prstGeom prst="rect">
            <a:avLst/>
          </a:prstGeom>
        </p:spPr>
        <p:txBody>
          <a:bodyPr vert="horz" lIns="438912" tIns="219456" rIns="438912" bIns="219456" rtlCol="0" anchor="ctr">
            <a:normAutofit/>
          </a:bodyPr>
          <a:lstStyle/>
          <a:p>
            <a:r>
              <a:rPr lang="en-US"/>
              <a:t>Click to edit Master title style</a:t>
            </a:r>
          </a:p>
        </p:txBody>
      </p:sp>
      <p:sp>
        <p:nvSpPr>
          <p:cNvPr id="3" name="Text Placeholder 2"/>
          <p:cNvSpPr>
            <a:spLocks noGrp="1"/>
          </p:cNvSpPr>
          <p:nvPr>
            <p:ph type="body" idx="1"/>
          </p:nvPr>
        </p:nvSpPr>
        <p:spPr>
          <a:xfrm>
            <a:off x="2194560" y="7680963"/>
            <a:ext cx="39502080" cy="21724622"/>
          </a:xfrm>
          <a:prstGeom prst="rect">
            <a:avLst/>
          </a:prstGeom>
        </p:spPr>
        <p:txBody>
          <a:bodyPr vert="horz" lIns="438912" tIns="219456" rIns="438912" bIns="21945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2194560" y="30510482"/>
            <a:ext cx="10241280" cy="1752600"/>
          </a:xfrm>
          <a:prstGeom prst="rect">
            <a:avLst/>
          </a:prstGeom>
        </p:spPr>
        <p:txBody>
          <a:bodyPr vert="horz" lIns="438912" tIns="219456" rIns="438912" bIns="219456" rtlCol="0" anchor="ctr"/>
          <a:lstStyle>
            <a:lvl1pPr algn="l">
              <a:defRPr sz="5800">
                <a:solidFill>
                  <a:schemeClr val="tx1">
                    <a:tint val="75000"/>
                  </a:schemeClr>
                </a:solidFill>
              </a:defRPr>
            </a:lvl1pPr>
          </a:lstStyle>
          <a:p>
            <a:fld id="{DFDD7564-EFFA-A944-A1A7-83D830D96081}" type="datetimeFigureOut">
              <a:rPr lang="en-US" smtClean="0"/>
              <a:t>3/16/2026</a:t>
            </a:fld>
            <a:endParaRPr lang="en-US"/>
          </a:p>
        </p:txBody>
      </p:sp>
      <p:sp>
        <p:nvSpPr>
          <p:cNvPr id="5" name="Footer Placeholder 4"/>
          <p:cNvSpPr>
            <a:spLocks noGrp="1"/>
          </p:cNvSpPr>
          <p:nvPr>
            <p:ph type="ftr" sz="quarter" idx="3"/>
          </p:nvPr>
        </p:nvSpPr>
        <p:spPr>
          <a:xfrm>
            <a:off x="14996160" y="30510482"/>
            <a:ext cx="13898880" cy="1752600"/>
          </a:xfrm>
          <a:prstGeom prst="rect">
            <a:avLst/>
          </a:prstGeom>
        </p:spPr>
        <p:txBody>
          <a:bodyPr vert="horz" lIns="438912" tIns="219456" rIns="438912" bIns="219456" rtlCol="0" anchor="ctr"/>
          <a:lstStyle>
            <a:lvl1pPr algn="ctr">
              <a:defRPr sz="5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31455360" y="30510482"/>
            <a:ext cx="10241280" cy="1752600"/>
          </a:xfrm>
          <a:prstGeom prst="rect">
            <a:avLst/>
          </a:prstGeom>
        </p:spPr>
        <p:txBody>
          <a:bodyPr vert="horz" lIns="438912" tIns="219456" rIns="438912" bIns="219456" rtlCol="0" anchor="ctr"/>
          <a:lstStyle>
            <a:lvl1pPr algn="r">
              <a:defRPr sz="5800">
                <a:solidFill>
                  <a:schemeClr val="tx1">
                    <a:tint val="75000"/>
                  </a:schemeClr>
                </a:solidFill>
              </a:defRPr>
            </a:lvl1pPr>
          </a:lstStyle>
          <a:p>
            <a:fld id="{462C1767-5E94-FB4E-B4C4-872BBD8B6F27}" type="slidenum">
              <a:rPr lang="en-US" smtClean="0"/>
              <a:t>‹#›</a:t>
            </a:fld>
            <a:endParaRPr lang="en-US"/>
          </a:p>
        </p:txBody>
      </p:sp>
    </p:spTree>
    <p:extLst>
      <p:ext uri="{BB962C8B-B14F-4D97-AF65-F5344CB8AC3E}">
        <p14:creationId xmlns:p14="http://schemas.microsoft.com/office/powerpoint/2010/main" val="29948466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194560" rtl="0" eaLnBrk="1" latinLnBrk="0" hangingPunct="1">
        <a:spcBef>
          <a:spcPct val="0"/>
        </a:spcBef>
        <a:buNone/>
        <a:defRPr sz="21200" kern="1200">
          <a:solidFill>
            <a:schemeClr val="tx1"/>
          </a:solidFill>
          <a:latin typeface="+mj-lt"/>
          <a:ea typeface="+mj-ea"/>
          <a:cs typeface="+mj-cs"/>
        </a:defRPr>
      </a:lvl1pPr>
    </p:titleStyle>
    <p:bodyStyle>
      <a:lvl1pPr marL="1645920" indent="-1645920" algn="l" defTabSz="2194560" rtl="0" eaLnBrk="1" latinLnBrk="0" hangingPunct="1">
        <a:spcBef>
          <a:spcPct val="20000"/>
        </a:spcBef>
        <a:buFont typeface="Arial"/>
        <a:buChar char="•"/>
        <a:defRPr sz="15400" kern="1200">
          <a:solidFill>
            <a:schemeClr val="tx1"/>
          </a:solidFill>
          <a:latin typeface="+mn-lt"/>
          <a:ea typeface="+mn-ea"/>
          <a:cs typeface="+mn-cs"/>
        </a:defRPr>
      </a:lvl1pPr>
      <a:lvl2pPr marL="3566160" indent="-1371600" algn="l" defTabSz="2194560" rtl="0" eaLnBrk="1" latinLnBrk="0" hangingPunct="1">
        <a:spcBef>
          <a:spcPct val="20000"/>
        </a:spcBef>
        <a:buFont typeface="Arial"/>
        <a:buChar char="–"/>
        <a:defRPr sz="13400" kern="1200">
          <a:solidFill>
            <a:schemeClr val="tx1"/>
          </a:solidFill>
          <a:latin typeface="+mn-lt"/>
          <a:ea typeface="+mn-ea"/>
          <a:cs typeface="+mn-cs"/>
        </a:defRPr>
      </a:lvl2pPr>
      <a:lvl3pPr marL="5486400" indent="-1097280" algn="l" defTabSz="2194560" rtl="0" eaLnBrk="1" latinLnBrk="0" hangingPunct="1">
        <a:spcBef>
          <a:spcPct val="20000"/>
        </a:spcBef>
        <a:buFont typeface="Arial"/>
        <a:buChar char="•"/>
        <a:defRPr sz="11600" kern="1200">
          <a:solidFill>
            <a:schemeClr val="tx1"/>
          </a:solidFill>
          <a:latin typeface="+mn-lt"/>
          <a:ea typeface="+mn-ea"/>
          <a:cs typeface="+mn-cs"/>
        </a:defRPr>
      </a:lvl3pPr>
      <a:lvl4pPr marL="7680960" indent="-1097280" algn="l" defTabSz="2194560" rtl="0" eaLnBrk="1" latinLnBrk="0" hangingPunct="1">
        <a:spcBef>
          <a:spcPct val="20000"/>
        </a:spcBef>
        <a:buFont typeface="Arial"/>
        <a:buChar char="–"/>
        <a:defRPr sz="9600" kern="1200">
          <a:solidFill>
            <a:schemeClr val="tx1"/>
          </a:solidFill>
          <a:latin typeface="+mn-lt"/>
          <a:ea typeface="+mn-ea"/>
          <a:cs typeface="+mn-cs"/>
        </a:defRPr>
      </a:lvl4pPr>
      <a:lvl5pPr marL="9875520" indent="-1097280" algn="l" defTabSz="2194560" rtl="0" eaLnBrk="1" latinLnBrk="0" hangingPunct="1">
        <a:spcBef>
          <a:spcPct val="20000"/>
        </a:spcBef>
        <a:buFont typeface="Arial"/>
        <a:buChar char="»"/>
        <a:defRPr sz="9600" kern="1200">
          <a:solidFill>
            <a:schemeClr val="tx1"/>
          </a:solidFill>
          <a:latin typeface="+mn-lt"/>
          <a:ea typeface="+mn-ea"/>
          <a:cs typeface="+mn-cs"/>
        </a:defRPr>
      </a:lvl5pPr>
      <a:lvl6pPr marL="12070080" indent="-1097280" algn="l" defTabSz="2194560" rtl="0" eaLnBrk="1" latinLnBrk="0" hangingPunct="1">
        <a:spcBef>
          <a:spcPct val="20000"/>
        </a:spcBef>
        <a:buFont typeface="Arial"/>
        <a:buChar char="•"/>
        <a:defRPr sz="9600" kern="1200">
          <a:solidFill>
            <a:schemeClr val="tx1"/>
          </a:solidFill>
          <a:latin typeface="+mn-lt"/>
          <a:ea typeface="+mn-ea"/>
          <a:cs typeface="+mn-cs"/>
        </a:defRPr>
      </a:lvl6pPr>
      <a:lvl7pPr marL="14264640" indent="-1097280" algn="l" defTabSz="2194560" rtl="0" eaLnBrk="1" latinLnBrk="0" hangingPunct="1">
        <a:spcBef>
          <a:spcPct val="20000"/>
        </a:spcBef>
        <a:buFont typeface="Arial"/>
        <a:buChar char="•"/>
        <a:defRPr sz="9600" kern="1200">
          <a:solidFill>
            <a:schemeClr val="tx1"/>
          </a:solidFill>
          <a:latin typeface="+mn-lt"/>
          <a:ea typeface="+mn-ea"/>
          <a:cs typeface="+mn-cs"/>
        </a:defRPr>
      </a:lvl7pPr>
      <a:lvl8pPr marL="16459200" indent="-1097280" algn="l" defTabSz="2194560" rtl="0" eaLnBrk="1" latinLnBrk="0" hangingPunct="1">
        <a:spcBef>
          <a:spcPct val="20000"/>
        </a:spcBef>
        <a:buFont typeface="Arial"/>
        <a:buChar char="•"/>
        <a:defRPr sz="9600" kern="1200">
          <a:solidFill>
            <a:schemeClr val="tx1"/>
          </a:solidFill>
          <a:latin typeface="+mn-lt"/>
          <a:ea typeface="+mn-ea"/>
          <a:cs typeface="+mn-cs"/>
        </a:defRPr>
      </a:lvl8pPr>
      <a:lvl9pPr marL="18653760" indent="-1097280" algn="l" defTabSz="2194560" rtl="0" eaLnBrk="1" latinLnBrk="0" hangingPunct="1">
        <a:spcBef>
          <a:spcPct val="20000"/>
        </a:spcBef>
        <a:buFont typeface="Arial"/>
        <a:buChar char="•"/>
        <a:defRPr sz="9600" kern="1200">
          <a:solidFill>
            <a:schemeClr val="tx1"/>
          </a:solidFill>
          <a:latin typeface="+mn-lt"/>
          <a:ea typeface="+mn-ea"/>
          <a:cs typeface="+mn-cs"/>
        </a:defRPr>
      </a:lvl9pPr>
    </p:bodyStyle>
    <p:otherStyle>
      <a:defPPr>
        <a:defRPr lang="en-US"/>
      </a:defPPr>
      <a:lvl1pPr marL="0" algn="l" defTabSz="2194560" rtl="0" eaLnBrk="1" latinLnBrk="0" hangingPunct="1">
        <a:defRPr sz="8600" kern="1200">
          <a:solidFill>
            <a:schemeClr val="tx1"/>
          </a:solidFill>
          <a:latin typeface="+mn-lt"/>
          <a:ea typeface="+mn-ea"/>
          <a:cs typeface="+mn-cs"/>
        </a:defRPr>
      </a:lvl1pPr>
      <a:lvl2pPr marL="2194560" algn="l" defTabSz="2194560" rtl="0" eaLnBrk="1" latinLnBrk="0" hangingPunct="1">
        <a:defRPr sz="8600" kern="1200">
          <a:solidFill>
            <a:schemeClr val="tx1"/>
          </a:solidFill>
          <a:latin typeface="+mn-lt"/>
          <a:ea typeface="+mn-ea"/>
          <a:cs typeface="+mn-cs"/>
        </a:defRPr>
      </a:lvl2pPr>
      <a:lvl3pPr marL="4389120" algn="l" defTabSz="2194560" rtl="0" eaLnBrk="1" latinLnBrk="0" hangingPunct="1">
        <a:defRPr sz="8600" kern="1200">
          <a:solidFill>
            <a:schemeClr val="tx1"/>
          </a:solidFill>
          <a:latin typeface="+mn-lt"/>
          <a:ea typeface="+mn-ea"/>
          <a:cs typeface="+mn-cs"/>
        </a:defRPr>
      </a:lvl3pPr>
      <a:lvl4pPr marL="6583680" algn="l" defTabSz="2194560" rtl="0" eaLnBrk="1" latinLnBrk="0" hangingPunct="1">
        <a:defRPr sz="8600" kern="1200">
          <a:solidFill>
            <a:schemeClr val="tx1"/>
          </a:solidFill>
          <a:latin typeface="+mn-lt"/>
          <a:ea typeface="+mn-ea"/>
          <a:cs typeface="+mn-cs"/>
        </a:defRPr>
      </a:lvl4pPr>
      <a:lvl5pPr marL="8778240" algn="l" defTabSz="2194560" rtl="0" eaLnBrk="1" latinLnBrk="0" hangingPunct="1">
        <a:defRPr sz="8600" kern="1200">
          <a:solidFill>
            <a:schemeClr val="tx1"/>
          </a:solidFill>
          <a:latin typeface="+mn-lt"/>
          <a:ea typeface="+mn-ea"/>
          <a:cs typeface="+mn-cs"/>
        </a:defRPr>
      </a:lvl5pPr>
      <a:lvl6pPr marL="10972800" algn="l" defTabSz="2194560" rtl="0" eaLnBrk="1" latinLnBrk="0" hangingPunct="1">
        <a:defRPr sz="8600" kern="1200">
          <a:solidFill>
            <a:schemeClr val="tx1"/>
          </a:solidFill>
          <a:latin typeface="+mn-lt"/>
          <a:ea typeface="+mn-ea"/>
          <a:cs typeface="+mn-cs"/>
        </a:defRPr>
      </a:lvl6pPr>
      <a:lvl7pPr marL="13167360" algn="l" defTabSz="2194560" rtl="0" eaLnBrk="1" latinLnBrk="0" hangingPunct="1">
        <a:defRPr sz="8600" kern="1200">
          <a:solidFill>
            <a:schemeClr val="tx1"/>
          </a:solidFill>
          <a:latin typeface="+mn-lt"/>
          <a:ea typeface="+mn-ea"/>
          <a:cs typeface="+mn-cs"/>
        </a:defRPr>
      </a:lvl7pPr>
      <a:lvl8pPr marL="15361920" algn="l" defTabSz="2194560" rtl="0" eaLnBrk="1" latinLnBrk="0" hangingPunct="1">
        <a:defRPr sz="8600" kern="1200">
          <a:solidFill>
            <a:schemeClr val="tx1"/>
          </a:solidFill>
          <a:latin typeface="+mn-lt"/>
          <a:ea typeface="+mn-ea"/>
          <a:cs typeface="+mn-cs"/>
        </a:defRPr>
      </a:lvl8pPr>
      <a:lvl9pPr marL="17556480" algn="l" defTabSz="2194560" rtl="0" eaLnBrk="1" latinLnBrk="0" hangingPunct="1">
        <a:defRPr sz="8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13" Type="http://schemas.openxmlformats.org/officeDocument/2006/relationships/image" Target="../media/image7.png"/><Relationship Id="rId3" Type="http://schemas.openxmlformats.org/officeDocument/2006/relationships/image" Target="../media/image1.jpeg"/><Relationship Id="rId7" Type="http://schemas.openxmlformats.org/officeDocument/2006/relationships/image" Target="../media/image5.png"/><Relationship Id="rId12" Type="http://schemas.openxmlformats.org/officeDocument/2006/relationships/chart" Target="../charts/chart4.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11" Type="http://schemas.openxmlformats.org/officeDocument/2006/relationships/chart" Target="../charts/chart3.xml"/><Relationship Id="rId5" Type="http://schemas.openxmlformats.org/officeDocument/2006/relationships/image" Target="../media/image3.emf"/><Relationship Id="rId10" Type="http://schemas.openxmlformats.org/officeDocument/2006/relationships/chart" Target="../charts/chart2.xml"/><Relationship Id="rId4" Type="http://schemas.openxmlformats.org/officeDocument/2006/relationships/image" Target="../media/image2.emf"/><Relationship Id="rId9" Type="http://schemas.openxmlformats.org/officeDocument/2006/relationships/chart" Target="../charts/chart1.xml"/><Relationship Id="rId1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6" name="Picture 12" descr="WCU Logos">
            <a:extLst>
              <a:ext uri="{FF2B5EF4-FFF2-40B4-BE49-F238E27FC236}">
                <a16:creationId xmlns:a16="http://schemas.microsoft.com/office/drawing/2014/main" id="{9A39F772-A891-1D6E-68A2-FE052ED5F8A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61180" y="29187048"/>
            <a:ext cx="5160634" cy="336731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4"/>
          <a:stretch>
            <a:fillRect/>
          </a:stretch>
        </p:blipFill>
        <p:spPr>
          <a:xfrm>
            <a:off x="0" y="-1"/>
            <a:ext cx="43891200" cy="5156879"/>
          </a:xfrm>
          <a:prstGeom prst="rect">
            <a:avLst/>
          </a:prstGeom>
        </p:spPr>
      </p:pic>
      <p:pic>
        <p:nvPicPr>
          <p:cNvPr id="5" name="Picture 4"/>
          <p:cNvPicPr>
            <a:picLocks noChangeAspect="1"/>
          </p:cNvPicPr>
          <p:nvPr/>
        </p:nvPicPr>
        <p:blipFill>
          <a:blip r:embed="rId5"/>
          <a:stretch>
            <a:fillRect/>
          </a:stretch>
        </p:blipFill>
        <p:spPr>
          <a:xfrm>
            <a:off x="37773872" y="1570984"/>
            <a:ext cx="4813300" cy="1968500"/>
          </a:xfrm>
          <a:prstGeom prst="rect">
            <a:avLst/>
          </a:prstGeom>
        </p:spPr>
      </p:pic>
      <p:sp>
        <p:nvSpPr>
          <p:cNvPr id="9" name="object 2"/>
          <p:cNvSpPr txBox="1">
            <a:spLocks/>
          </p:cNvSpPr>
          <p:nvPr/>
        </p:nvSpPr>
        <p:spPr>
          <a:xfrm>
            <a:off x="1377951" y="860716"/>
            <a:ext cx="33796584" cy="1987113"/>
          </a:xfrm>
          <a:prstGeom prst="rect">
            <a:avLst/>
          </a:prstGeom>
        </p:spPr>
        <p:txBody>
          <a:bodyPr vert="horz" wrap="square" lIns="0" tIns="0" rIns="0" bIns="0" rtlCol="0" anchor="b" anchorCtr="0">
            <a:noAutofit/>
          </a:bodyPr>
          <a:lstStyle>
            <a:lvl1pPr>
              <a:defRPr sz="5000" b="1" i="0">
                <a:solidFill>
                  <a:schemeClr val="bg1"/>
                </a:solidFill>
                <a:latin typeface="Arial"/>
                <a:ea typeface="+mj-ea"/>
                <a:cs typeface="Arial"/>
              </a:defRPr>
            </a:lvl1pPr>
          </a:lstStyle>
          <a:p>
            <a:pPr defTabSz="1828800">
              <a:lnSpc>
                <a:spcPts val="9000"/>
              </a:lnSpc>
              <a:defRPr/>
            </a:pPr>
            <a:r>
              <a:rPr lang="en-US" sz="10000" kern="0" dirty="0">
                <a:solidFill>
                  <a:sysClr val="window" lastClr="FFFFFF"/>
                </a:solidFill>
              </a:rPr>
              <a:t>Movement and Habitat Use of the Sicklefin Redhorse </a:t>
            </a:r>
            <a:r>
              <a:rPr lang="en-US" sz="10000" i="1" kern="0" dirty="0">
                <a:solidFill>
                  <a:sysClr val="window" lastClr="FFFFFF"/>
                </a:solidFill>
              </a:rPr>
              <a:t>(Moxostoma ugidatli) in the Little Tennessee River</a:t>
            </a:r>
            <a:endParaRPr lang="en-US" sz="10000" kern="0" dirty="0">
              <a:solidFill>
                <a:sysClr val="window" lastClr="FFFFFF"/>
              </a:solidFill>
            </a:endParaRPr>
          </a:p>
        </p:txBody>
      </p:sp>
      <p:sp>
        <p:nvSpPr>
          <p:cNvPr id="10" name="object 3"/>
          <p:cNvSpPr txBox="1"/>
          <p:nvPr/>
        </p:nvSpPr>
        <p:spPr>
          <a:xfrm>
            <a:off x="1377950" y="2902830"/>
            <a:ext cx="32918400" cy="1420893"/>
          </a:xfrm>
          <a:prstGeom prst="rect">
            <a:avLst/>
          </a:prstGeom>
        </p:spPr>
        <p:txBody>
          <a:bodyPr vert="horz" wrap="square" lIns="0" tIns="0" rIns="0" bIns="0" rtlCol="0">
            <a:noAutofit/>
          </a:bodyPr>
          <a:lstStyle/>
          <a:p>
            <a:pPr>
              <a:lnSpc>
                <a:spcPts val="6024"/>
              </a:lnSpc>
            </a:pPr>
            <a:r>
              <a:rPr lang="en-US" sz="5000" spc="-142" dirty="0">
                <a:solidFill>
                  <a:srgbClr val="FFFFFF"/>
                </a:solidFill>
                <a:latin typeface="Arial"/>
                <a:cs typeface="Arial"/>
              </a:rPr>
              <a:t>Garrett McCarson</a:t>
            </a:r>
            <a:r>
              <a:rPr lang="en-US" sz="5000" spc="-142" baseline="30000" dirty="0">
                <a:solidFill>
                  <a:srgbClr val="FFFFFF"/>
                </a:solidFill>
                <a:latin typeface="Arial"/>
                <a:cs typeface="Arial"/>
              </a:rPr>
              <a:t>1</a:t>
            </a:r>
            <a:r>
              <a:rPr lang="en-US" sz="5000" spc="-142" dirty="0">
                <a:solidFill>
                  <a:srgbClr val="FFFFFF"/>
                </a:solidFill>
                <a:latin typeface="Arial"/>
                <a:cs typeface="Arial"/>
              </a:rPr>
              <a:t> &amp; Dr. Keith Gibbs</a:t>
            </a:r>
            <a:r>
              <a:rPr lang="en-US" sz="5000" spc="-142" baseline="30000" dirty="0">
                <a:solidFill>
                  <a:srgbClr val="FFFFFF"/>
                </a:solidFill>
                <a:latin typeface="Arial"/>
                <a:cs typeface="Arial"/>
              </a:rPr>
              <a:t>2</a:t>
            </a:r>
            <a:endParaRPr lang="en-US" sz="5000" spc="-142" dirty="0">
              <a:solidFill>
                <a:srgbClr val="FFFFFF"/>
              </a:solidFill>
              <a:latin typeface="Arial"/>
              <a:cs typeface="Arial"/>
            </a:endParaRPr>
          </a:p>
          <a:p>
            <a:pPr>
              <a:lnSpc>
                <a:spcPts val="4322"/>
              </a:lnSpc>
            </a:pPr>
            <a:r>
              <a:rPr lang="en-US" sz="3600" i="1" spc="-22" baseline="30000" dirty="0">
                <a:solidFill>
                  <a:srgbClr val="C1A775"/>
                </a:solidFill>
                <a:latin typeface="Arial"/>
                <a:cs typeface="Arial"/>
              </a:rPr>
              <a:t>1</a:t>
            </a:r>
            <a:r>
              <a:rPr lang="en-US" sz="3600" i="1" spc="-22" dirty="0">
                <a:solidFill>
                  <a:srgbClr val="C1A775"/>
                </a:solidFill>
                <a:latin typeface="Arial"/>
                <a:cs typeface="Arial"/>
              </a:rPr>
              <a:t>Department of Biology, </a:t>
            </a:r>
            <a:r>
              <a:rPr lang="en-US" sz="3600" i="1" spc="-22" baseline="30000" dirty="0">
                <a:solidFill>
                  <a:srgbClr val="C1A775"/>
                </a:solidFill>
                <a:latin typeface="Arial"/>
                <a:cs typeface="Arial"/>
              </a:rPr>
              <a:t>2</a:t>
            </a:r>
            <a:r>
              <a:rPr lang="en-US" sz="3600" i="1" spc="-22" dirty="0">
                <a:solidFill>
                  <a:srgbClr val="C1A775"/>
                </a:solidFill>
                <a:latin typeface="Arial"/>
                <a:cs typeface="Arial"/>
              </a:rPr>
              <a:t>Department of Geosciences and Natural Resources</a:t>
            </a:r>
            <a:endParaRPr lang="en-US" sz="3600" dirty="0">
              <a:latin typeface="Arial"/>
              <a:cs typeface="Arial"/>
            </a:endParaRPr>
          </a:p>
        </p:txBody>
      </p:sp>
      <p:sp>
        <p:nvSpPr>
          <p:cNvPr id="13" name="object 4"/>
          <p:cNvSpPr txBox="1"/>
          <p:nvPr/>
        </p:nvSpPr>
        <p:spPr>
          <a:xfrm>
            <a:off x="911596" y="6207727"/>
            <a:ext cx="9456482" cy="8331069"/>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spcAft>
                <a:spcPts val="1200"/>
              </a:spcAft>
            </a:pPr>
            <a:r>
              <a:rPr sz="4000" b="1" dirty="0">
                <a:solidFill>
                  <a:srgbClr val="231F20"/>
                </a:solidFill>
                <a:latin typeface="Arial"/>
                <a:cs typeface="Arial"/>
              </a:rPr>
              <a:t>ABSTRACT</a:t>
            </a:r>
          </a:p>
          <a:p>
            <a:pPr marR="11088">
              <a:lnSpc>
                <a:spcPts val="3600"/>
              </a:lnSpc>
              <a:spcAft>
                <a:spcPts val="1600"/>
              </a:spcAft>
            </a:pPr>
            <a:r>
              <a:rPr lang="en-US" sz="2800" spc="22" dirty="0">
                <a:solidFill>
                  <a:srgbClr val="231F20"/>
                </a:solidFill>
                <a:latin typeface="Arial"/>
                <a:cs typeface="Arial"/>
              </a:rPr>
              <a:t>The sicklefin redhorse (SFRH) (</a:t>
            </a:r>
            <a:r>
              <a:rPr lang="en-US" sz="2800" i="1" spc="22" dirty="0">
                <a:solidFill>
                  <a:srgbClr val="231F20"/>
                </a:solidFill>
                <a:latin typeface="Arial"/>
                <a:cs typeface="Arial"/>
              </a:rPr>
              <a:t>Moxostoma ugidatli)</a:t>
            </a:r>
            <a:r>
              <a:rPr lang="en-US" sz="2800" spc="22" dirty="0">
                <a:solidFill>
                  <a:srgbClr val="231F20"/>
                </a:solidFill>
                <a:latin typeface="Arial"/>
                <a:cs typeface="Arial"/>
              </a:rPr>
              <a:t> is an imperiled catostomid endemic to the Little Tennessee River (LTR) and Hiwassee River basins. Its habitat use and movement patterns remain poorly understood. We used radio telemetry to track wild adults and hatchery-raised juveniles in the LTR, during the summer of 2025. Fish were surgically implanted with transmitters and monitored weekly within a river reach bounded by Emory Dam and Fontana Lake. Juveniles were most frequently detected in runs and pools and were strongly associated with sandy substrates and bedrock ledges. Adults were most frequently detected in runs and showed broader substrate use. Some fish showed site fidelity, and others moved several river miles within weeks. Tag loss and mortality complicated tracking and highlight the importance of tag retention in telemetry. </a:t>
            </a:r>
          </a:p>
          <a:p>
            <a:pPr marR="11088">
              <a:lnSpc>
                <a:spcPts val="3600"/>
              </a:lnSpc>
              <a:spcAft>
                <a:spcPts val="1600"/>
              </a:spcAft>
            </a:pPr>
            <a:r>
              <a:rPr lang="en-US" sz="2800" spc="22" dirty="0">
                <a:solidFill>
                  <a:srgbClr val="231F20"/>
                </a:solidFill>
                <a:latin typeface="Arial"/>
                <a:cs typeface="Arial"/>
              </a:rPr>
              <a:t> </a:t>
            </a:r>
            <a:endParaRPr lang="en-US" sz="4000" spc="22" dirty="0">
              <a:solidFill>
                <a:srgbClr val="231F20"/>
              </a:solidFill>
              <a:latin typeface="Arial"/>
              <a:cs typeface="Arial"/>
            </a:endParaRPr>
          </a:p>
          <a:p>
            <a:pPr marR="11088">
              <a:lnSpc>
                <a:spcPts val="3600"/>
              </a:lnSpc>
              <a:spcAft>
                <a:spcPts val="1600"/>
              </a:spcAft>
            </a:pPr>
            <a:endParaRPr lang="en-US" sz="2800" spc="22" dirty="0">
              <a:solidFill>
                <a:srgbClr val="231F20"/>
              </a:solidFill>
              <a:latin typeface="Arial"/>
              <a:cs typeface="Arial"/>
            </a:endParaRPr>
          </a:p>
        </p:txBody>
      </p:sp>
      <p:sp>
        <p:nvSpPr>
          <p:cNvPr id="14" name="object 140"/>
          <p:cNvSpPr/>
          <p:nvPr/>
        </p:nvSpPr>
        <p:spPr>
          <a:xfrm flipH="1">
            <a:off x="11168567" y="6161710"/>
            <a:ext cx="140781" cy="26274366"/>
          </a:xfrm>
          <a:custGeom>
            <a:avLst/>
            <a:gdLst/>
            <a:ahLst/>
            <a:cxnLst/>
            <a:rect l="l" t="t" r="r" b="b"/>
            <a:pathLst>
              <a:path h="11627485">
                <a:moveTo>
                  <a:pt x="0" y="0"/>
                </a:moveTo>
                <a:lnTo>
                  <a:pt x="0" y="11626894"/>
                </a:lnTo>
              </a:path>
            </a:pathLst>
          </a:custGeom>
          <a:ln w="5817">
            <a:solidFill>
              <a:srgbClr val="231F20"/>
            </a:solidFill>
          </a:ln>
        </p:spPr>
        <p:txBody>
          <a:bodyPr wrap="square" lIns="0" tIns="0" rIns="0" bIns="0" rtlCol="0"/>
          <a:lstStyle/>
          <a:p>
            <a:endParaRPr/>
          </a:p>
        </p:txBody>
      </p:sp>
      <p:sp>
        <p:nvSpPr>
          <p:cNvPr id="15" name="object 141"/>
          <p:cNvSpPr/>
          <p:nvPr/>
        </p:nvSpPr>
        <p:spPr>
          <a:xfrm>
            <a:off x="21939249" y="6161710"/>
            <a:ext cx="65975" cy="26274366"/>
          </a:xfrm>
          <a:custGeom>
            <a:avLst/>
            <a:gdLst/>
            <a:ahLst/>
            <a:cxnLst/>
            <a:rect l="l" t="t" r="r" b="b"/>
            <a:pathLst>
              <a:path h="11627485">
                <a:moveTo>
                  <a:pt x="0" y="0"/>
                </a:moveTo>
                <a:lnTo>
                  <a:pt x="0" y="11626894"/>
                </a:lnTo>
              </a:path>
            </a:pathLst>
          </a:custGeom>
          <a:ln w="5817">
            <a:solidFill>
              <a:srgbClr val="231F20"/>
            </a:solidFill>
          </a:ln>
        </p:spPr>
        <p:txBody>
          <a:bodyPr wrap="square" lIns="0" tIns="0" rIns="0" bIns="0" rtlCol="0"/>
          <a:lstStyle/>
          <a:p>
            <a:endParaRPr/>
          </a:p>
        </p:txBody>
      </p:sp>
      <p:sp>
        <p:nvSpPr>
          <p:cNvPr id="16" name="object 142"/>
          <p:cNvSpPr/>
          <p:nvPr/>
        </p:nvSpPr>
        <p:spPr>
          <a:xfrm>
            <a:off x="32581849" y="6161710"/>
            <a:ext cx="114689" cy="26274366"/>
          </a:xfrm>
          <a:custGeom>
            <a:avLst/>
            <a:gdLst/>
            <a:ahLst/>
            <a:cxnLst/>
            <a:rect l="l" t="t" r="r" b="b"/>
            <a:pathLst>
              <a:path h="11627485">
                <a:moveTo>
                  <a:pt x="0" y="0"/>
                </a:moveTo>
                <a:lnTo>
                  <a:pt x="0" y="11626894"/>
                </a:lnTo>
              </a:path>
            </a:pathLst>
          </a:custGeom>
          <a:ln w="5817">
            <a:solidFill>
              <a:srgbClr val="231F20"/>
            </a:solidFill>
          </a:ln>
        </p:spPr>
        <p:txBody>
          <a:bodyPr wrap="square" lIns="0" tIns="0" rIns="0" bIns="0" rtlCol="0"/>
          <a:lstStyle/>
          <a:p>
            <a:endParaRPr/>
          </a:p>
        </p:txBody>
      </p:sp>
      <p:sp>
        <p:nvSpPr>
          <p:cNvPr id="21" name="object 4"/>
          <p:cNvSpPr txBox="1"/>
          <p:nvPr/>
        </p:nvSpPr>
        <p:spPr>
          <a:xfrm>
            <a:off x="1005994" y="22902580"/>
            <a:ext cx="9253728" cy="6131306"/>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lnSpc>
                <a:spcPts val="4000"/>
              </a:lnSpc>
              <a:spcAft>
                <a:spcPts val="1200"/>
              </a:spcAft>
            </a:pPr>
            <a:r>
              <a:rPr lang="en-US" sz="4000" b="1" spc="22" dirty="0">
                <a:solidFill>
                  <a:srgbClr val="231F20"/>
                </a:solidFill>
                <a:latin typeface="Arial"/>
                <a:cs typeface="Arial"/>
              </a:rPr>
              <a:t>METHODS</a:t>
            </a:r>
          </a:p>
          <a:p>
            <a:pPr marR="11088">
              <a:lnSpc>
                <a:spcPts val="3600"/>
              </a:lnSpc>
              <a:spcAft>
                <a:spcPts val="1600"/>
              </a:spcAft>
            </a:pPr>
            <a:r>
              <a:rPr lang="en-US" sz="2800" b="1" spc="22" dirty="0">
                <a:solidFill>
                  <a:srgbClr val="231F20"/>
                </a:solidFill>
                <a:latin typeface="Arial"/>
                <a:cs typeface="Arial"/>
              </a:rPr>
              <a:t>Study Area:</a:t>
            </a:r>
            <a:r>
              <a:rPr lang="en-US" sz="2800" spc="22" dirty="0">
                <a:solidFill>
                  <a:srgbClr val="231F20"/>
                </a:solidFill>
                <a:latin typeface="Arial"/>
                <a:cs typeface="Arial"/>
              </a:rPr>
              <a:t> Conducted in a ~40 km reach of the LTR (Figure 1) between Emory Dam and Fontana Lake. These barriers created a semi-closed system. Individuals were released at Tellico Creek Access.</a:t>
            </a:r>
            <a:endParaRPr lang="en-US" sz="2800" b="1" spc="22" dirty="0">
              <a:solidFill>
                <a:srgbClr val="231F20"/>
              </a:solidFill>
              <a:latin typeface="Arial"/>
              <a:cs typeface="Arial"/>
            </a:endParaRPr>
          </a:p>
        </p:txBody>
      </p:sp>
      <p:sp>
        <p:nvSpPr>
          <p:cNvPr id="24" name="object 58"/>
          <p:cNvSpPr txBox="1"/>
          <p:nvPr/>
        </p:nvSpPr>
        <p:spPr>
          <a:xfrm>
            <a:off x="1377951" y="32057684"/>
            <a:ext cx="9253728" cy="756784"/>
          </a:xfrm>
          <a:prstGeom prst="rect">
            <a:avLst/>
          </a:prstGeom>
        </p:spPr>
        <p:txBody>
          <a:bodyPr vert="horz" wrap="square" lIns="0" tIns="0" rIns="0" bIns="0" rtlCol="0">
            <a:noAutofit/>
          </a:bodyPr>
          <a:lstStyle/>
          <a:p>
            <a:pPr marR="11088">
              <a:lnSpc>
                <a:spcPts val="2200"/>
              </a:lnSpc>
            </a:pPr>
            <a:r>
              <a:rPr lang="en-US" sz="1400" i="1" dirty="0">
                <a:solidFill>
                  <a:srgbClr val="000000"/>
                </a:solidFill>
                <a:latin typeface="Arial"/>
                <a:cs typeface="Arial"/>
              </a:rPr>
              <a:t>Figure 1. Study reach of the LTR between Emory Dam and Fontana Lake.</a:t>
            </a:r>
            <a:endParaRPr sz="1100" dirty="0">
              <a:latin typeface="Arial"/>
              <a:cs typeface="Arial"/>
            </a:endParaRPr>
          </a:p>
        </p:txBody>
      </p:sp>
      <p:sp>
        <p:nvSpPr>
          <p:cNvPr id="26" name="object 4"/>
          <p:cNvSpPr txBox="1"/>
          <p:nvPr/>
        </p:nvSpPr>
        <p:spPr>
          <a:xfrm>
            <a:off x="11885031" y="6150576"/>
            <a:ext cx="9559768" cy="14756283"/>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lnSpc>
                <a:spcPts val="4000"/>
              </a:lnSpc>
              <a:spcAft>
                <a:spcPts val="1600"/>
              </a:spcAft>
            </a:pPr>
            <a:r>
              <a:rPr lang="en-US" sz="2800" b="1" spc="22" dirty="0">
                <a:solidFill>
                  <a:srgbClr val="231F20"/>
                </a:solidFill>
                <a:latin typeface="Arial"/>
                <a:cs typeface="Arial"/>
              </a:rPr>
              <a:t>Fish Tagging and Release: </a:t>
            </a:r>
            <a:r>
              <a:rPr lang="en-US" sz="2800" spc="22" dirty="0">
                <a:solidFill>
                  <a:srgbClr val="231F20"/>
                </a:solidFill>
                <a:latin typeface="Arial"/>
                <a:cs typeface="Arial"/>
              </a:rPr>
              <a:t>Wild adult and hatchery-raised juvenile SFRH were surgically implanted with radio transmitters under buffered lidocaine anesthesia (Figure 2). Tagged fish were released near Tellico Creek in summer 2025.</a:t>
            </a:r>
          </a:p>
          <a:p>
            <a:pPr>
              <a:lnSpc>
                <a:spcPts val="4000"/>
              </a:lnSpc>
              <a:spcAft>
                <a:spcPts val="1600"/>
              </a:spcAft>
            </a:pPr>
            <a:endParaRPr lang="en-US" sz="2800" b="1" spc="22" dirty="0">
              <a:solidFill>
                <a:srgbClr val="231F20"/>
              </a:solidFill>
              <a:latin typeface="Arial"/>
              <a:cs typeface="Arial"/>
            </a:endParaRPr>
          </a:p>
          <a:p>
            <a:pPr>
              <a:lnSpc>
                <a:spcPts val="4000"/>
              </a:lnSpc>
              <a:spcAft>
                <a:spcPts val="1600"/>
              </a:spcAft>
            </a:pPr>
            <a:endParaRPr lang="en-US" sz="2800" b="1" spc="22" dirty="0">
              <a:solidFill>
                <a:srgbClr val="231F20"/>
              </a:solidFill>
              <a:latin typeface="Arial"/>
              <a:cs typeface="Arial"/>
            </a:endParaRPr>
          </a:p>
          <a:p>
            <a:pPr>
              <a:lnSpc>
                <a:spcPts val="4000"/>
              </a:lnSpc>
              <a:spcAft>
                <a:spcPts val="1600"/>
              </a:spcAft>
            </a:pPr>
            <a:endParaRPr lang="en-US" sz="2800" b="1" spc="22" dirty="0">
              <a:solidFill>
                <a:srgbClr val="231F20"/>
              </a:solidFill>
              <a:latin typeface="Arial"/>
              <a:cs typeface="Arial"/>
            </a:endParaRPr>
          </a:p>
          <a:p>
            <a:pPr>
              <a:lnSpc>
                <a:spcPts val="4000"/>
              </a:lnSpc>
              <a:spcAft>
                <a:spcPts val="1600"/>
              </a:spcAft>
            </a:pPr>
            <a:endParaRPr lang="en-US" sz="2800" b="1" spc="22" dirty="0">
              <a:solidFill>
                <a:srgbClr val="231F20"/>
              </a:solidFill>
              <a:latin typeface="Arial"/>
              <a:cs typeface="Arial"/>
            </a:endParaRPr>
          </a:p>
          <a:p>
            <a:pPr>
              <a:lnSpc>
                <a:spcPts val="4000"/>
              </a:lnSpc>
              <a:spcAft>
                <a:spcPts val="1600"/>
              </a:spcAft>
            </a:pPr>
            <a:endParaRPr lang="en-US" sz="2800" b="1" spc="22" dirty="0">
              <a:solidFill>
                <a:srgbClr val="231F20"/>
              </a:solidFill>
              <a:latin typeface="Arial"/>
              <a:cs typeface="Arial"/>
            </a:endParaRPr>
          </a:p>
          <a:p>
            <a:pPr>
              <a:lnSpc>
                <a:spcPts val="4000"/>
              </a:lnSpc>
              <a:spcAft>
                <a:spcPts val="1600"/>
              </a:spcAft>
            </a:pPr>
            <a:endParaRPr lang="en-US" sz="2800" b="1" spc="22" dirty="0">
              <a:solidFill>
                <a:srgbClr val="231F20"/>
              </a:solidFill>
              <a:latin typeface="Arial"/>
              <a:cs typeface="Arial"/>
            </a:endParaRPr>
          </a:p>
          <a:p>
            <a:pPr>
              <a:lnSpc>
                <a:spcPts val="4000"/>
              </a:lnSpc>
              <a:spcAft>
                <a:spcPts val="1600"/>
              </a:spcAft>
            </a:pPr>
            <a:endParaRPr lang="en-US" sz="2800" b="1" spc="22" dirty="0">
              <a:solidFill>
                <a:srgbClr val="231F20"/>
              </a:solidFill>
              <a:latin typeface="Arial"/>
              <a:cs typeface="Arial"/>
            </a:endParaRPr>
          </a:p>
          <a:p>
            <a:pPr>
              <a:lnSpc>
                <a:spcPts val="4000"/>
              </a:lnSpc>
              <a:spcAft>
                <a:spcPts val="1600"/>
              </a:spcAft>
            </a:pPr>
            <a:endParaRPr lang="en-US" sz="2800" b="1" spc="22" dirty="0">
              <a:solidFill>
                <a:srgbClr val="231F20"/>
              </a:solidFill>
              <a:latin typeface="Arial"/>
              <a:cs typeface="Arial"/>
            </a:endParaRPr>
          </a:p>
          <a:p>
            <a:pPr>
              <a:lnSpc>
                <a:spcPts val="4000"/>
              </a:lnSpc>
              <a:spcAft>
                <a:spcPts val="1600"/>
              </a:spcAft>
            </a:pPr>
            <a:endParaRPr lang="en-US" sz="2800" b="1" spc="22" dirty="0">
              <a:solidFill>
                <a:srgbClr val="231F20"/>
              </a:solidFill>
              <a:latin typeface="Arial"/>
              <a:cs typeface="Arial"/>
            </a:endParaRPr>
          </a:p>
          <a:p>
            <a:pPr>
              <a:lnSpc>
                <a:spcPts val="4000"/>
              </a:lnSpc>
              <a:spcAft>
                <a:spcPts val="1600"/>
              </a:spcAft>
            </a:pPr>
            <a:endParaRPr lang="en-US" sz="2800" b="1" spc="22" dirty="0">
              <a:solidFill>
                <a:srgbClr val="231F20"/>
              </a:solidFill>
              <a:latin typeface="Arial"/>
              <a:cs typeface="Arial"/>
            </a:endParaRPr>
          </a:p>
          <a:p>
            <a:pPr>
              <a:lnSpc>
                <a:spcPts val="4000"/>
              </a:lnSpc>
              <a:spcAft>
                <a:spcPts val="1600"/>
              </a:spcAft>
            </a:pPr>
            <a:r>
              <a:rPr lang="en-US" sz="2800" b="1" spc="22" dirty="0">
                <a:solidFill>
                  <a:srgbClr val="231F20"/>
                </a:solidFill>
                <a:latin typeface="Arial"/>
                <a:cs typeface="Arial"/>
              </a:rPr>
              <a:t>Telemetry and Habitat Sampling: </a:t>
            </a:r>
            <a:r>
              <a:rPr lang="en-US" sz="2800" spc="22" dirty="0">
                <a:solidFill>
                  <a:srgbClr val="231F20"/>
                </a:solidFill>
                <a:latin typeface="Arial"/>
                <a:cs typeface="Arial"/>
              </a:rPr>
              <a:t>Fish were tracked weekly using handheld radio telemetry from boat or roadside surveys. At each detection, microhabitat variables including depth, velocity, substrate, habitat unit (pool, riffle, run) and water quality were recorded.</a:t>
            </a:r>
          </a:p>
          <a:p>
            <a:pPr>
              <a:lnSpc>
                <a:spcPts val="4000"/>
              </a:lnSpc>
              <a:spcAft>
                <a:spcPts val="1600"/>
              </a:spcAft>
            </a:pPr>
            <a:r>
              <a:rPr lang="en-US" sz="2800" spc="22" dirty="0">
                <a:solidFill>
                  <a:srgbClr val="231F20"/>
                </a:solidFill>
                <a:latin typeface="Arial"/>
                <a:cs typeface="Arial"/>
              </a:rPr>
              <a:t> </a:t>
            </a:r>
            <a:r>
              <a:rPr lang="en-US" sz="2800" b="1" spc="22" dirty="0">
                <a:solidFill>
                  <a:srgbClr val="231F20"/>
                </a:solidFill>
                <a:latin typeface="Arial"/>
                <a:cs typeface="Arial"/>
              </a:rPr>
              <a:t>Analysis:</a:t>
            </a:r>
            <a:r>
              <a:rPr lang="en-US" sz="2800" spc="22" dirty="0">
                <a:solidFill>
                  <a:srgbClr val="231F20"/>
                </a:solidFill>
                <a:latin typeface="Arial"/>
                <a:cs typeface="Arial"/>
              </a:rPr>
              <a:t> Location was recorded using ArcGIS Survey123 and mapped in ArcGIS Pro (Figure 3). Movement and habitat associations were summarized using descriptive statistics.  </a:t>
            </a:r>
          </a:p>
          <a:p>
            <a:pPr>
              <a:lnSpc>
                <a:spcPts val="4000"/>
              </a:lnSpc>
              <a:spcAft>
                <a:spcPts val="1600"/>
              </a:spcAft>
            </a:pPr>
            <a:endParaRPr lang="en-US" sz="2800" spc="22" dirty="0">
              <a:solidFill>
                <a:srgbClr val="231F20"/>
              </a:solidFill>
              <a:latin typeface="Arial"/>
              <a:cs typeface="Arial"/>
            </a:endParaRPr>
          </a:p>
        </p:txBody>
      </p:sp>
      <p:sp>
        <p:nvSpPr>
          <p:cNvPr id="28" name="object 4"/>
          <p:cNvSpPr txBox="1"/>
          <p:nvPr/>
        </p:nvSpPr>
        <p:spPr>
          <a:xfrm>
            <a:off x="11811471" y="20951710"/>
            <a:ext cx="9253728" cy="5382864"/>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lnSpc>
                <a:spcPts val="4000"/>
              </a:lnSpc>
              <a:spcAft>
                <a:spcPts val="1200"/>
              </a:spcAft>
            </a:pPr>
            <a:r>
              <a:rPr lang="en-US" sz="4000" b="1" spc="22" dirty="0">
                <a:solidFill>
                  <a:srgbClr val="231F20"/>
                </a:solidFill>
                <a:latin typeface="Arial"/>
                <a:cs typeface="Arial"/>
              </a:rPr>
              <a:t>RESULTS</a:t>
            </a:r>
          </a:p>
          <a:p>
            <a:pPr marR="11088">
              <a:lnSpc>
                <a:spcPts val="3600"/>
              </a:lnSpc>
              <a:spcAft>
                <a:spcPts val="1600"/>
              </a:spcAft>
            </a:pPr>
            <a:r>
              <a:rPr lang="en-US" sz="2800" b="1" spc="22" dirty="0">
                <a:solidFill>
                  <a:srgbClr val="231F20"/>
                </a:solidFill>
                <a:latin typeface="Arial"/>
                <a:cs typeface="Arial"/>
              </a:rPr>
              <a:t>Detections:</a:t>
            </a:r>
            <a:endParaRPr lang="en-US" sz="2800" spc="22" dirty="0">
              <a:solidFill>
                <a:srgbClr val="231F20"/>
              </a:solidFill>
              <a:latin typeface="Arial"/>
              <a:cs typeface="Arial"/>
            </a:endParaRPr>
          </a:p>
        </p:txBody>
      </p:sp>
      <p:sp>
        <p:nvSpPr>
          <p:cNvPr id="17" name="object 4"/>
          <p:cNvSpPr txBox="1"/>
          <p:nvPr/>
        </p:nvSpPr>
        <p:spPr>
          <a:xfrm>
            <a:off x="33272222" y="6181346"/>
            <a:ext cx="9253728" cy="11713796"/>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a:lnSpc>
                <a:spcPts val="4000"/>
              </a:lnSpc>
              <a:spcAft>
                <a:spcPts val="1200"/>
              </a:spcAft>
            </a:pPr>
            <a:r>
              <a:rPr lang="en-US" sz="4000" b="1" spc="22" dirty="0">
                <a:solidFill>
                  <a:srgbClr val="231F20"/>
                </a:solidFill>
                <a:latin typeface="Arial"/>
                <a:cs typeface="Arial"/>
              </a:rPr>
              <a:t>CONCLUSIONS </a:t>
            </a:r>
          </a:p>
        </p:txBody>
      </p:sp>
      <p:pic>
        <p:nvPicPr>
          <p:cNvPr id="1026" name="Picture 2" descr="a brown fish with a sickle-shaped dorsal fin and red tail fin">
            <a:extLst>
              <a:ext uri="{FF2B5EF4-FFF2-40B4-BE49-F238E27FC236}">
                <a16:creationId xmlns:a16="http://schemas.microsoft.com/office/drawing/2014/main" id="{2E8D1413-C555-8EF8-2CDD-C7BC195D129B}"/>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767" t="2298" r="1801" b="3485"/>
          <a:stretch>
            <a:fillRect/>
          </a:stretch>
        </p:blipFill>
        <p:spPr bwMode="auto">
          <a:xfrm>
            <a:off x="1109419" y="18255798"/>
            <a:ext cx="8858079" cy="378313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418D24AD-A169-0F60-5AFE-5CC454E5040B}"/>
              </a:ext>
            </a:extLst>
          </p:cNvPr>
          <p:cNvSpPr txBox="1"/>
          <p:nvPr/>
        </p:nvSpPr>
        <p:spPr>
          <a:xfrm>
            <a:off x="1005994" y="21923751"/>
            <a:ext cx="8985251" cy="584775"/>
          </a:xfrm>
          <a:prstGeom prst="rect">
            <a:avLst/>
          </a:prstGeom>
          <a:noFill/>
        </p:spPr>
        <p:txBody>
          <a:bodyPr wrap="square">
            <a:spAutoFit/>
          </a:bodyPr>
          <a:lstStyle/>
          <a:p>
            <a:r>
              <a:rPr lang="en-US" sz="1600" dirty="0"/>
              <a:t>sicklefin redhorse.jpg, NC Wildlife Resources Commission, Copyrighted, All Rights Reserved - Used by Permission, https://www.fws.gov/media/sicklefin-redhorsejpg</a:t>
            </a:r>
          </a:p>
        </p:txBody>
      </p:sp>
      <p:pic>
        <p:nvPicPr>
          <p:cNvPr id="11" name="Picture 10">
            <a:extLst>
              <a:ext uri="{FF2B5EF4-FFF2-40B4-BE49-F238E27FC236}">
                <a16:creationId xmlns:a16="http://schemas.microsoft.com/office/drawing/2014/main" id="{14B29FDD-FA7B-C800-49EF-A56D0CE0668A}"/>
              </a:ext>
            </a:extLst>
          </p:cNvPr>
          <p:cNvPicPr>
            <a:picLocks noChangeAspect="1"/>
          </p:cNvPicPr>
          <p:nvPr/>
        </p:nvPicPr>
        <p:blipFill>
          <a:blip r:embed="rId7"/>
          <a:srcRect b="7147"/>
          <a:stretch>
            <a:fillRect/>
          </a:stretch>
        </p:blipFill>
        <p:spPr>
          <a:xfrm>
            <a:off x="1323290" y="25629115"/>
            <a:ext cx="8844268" cy="640605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2" name="Picture 11" descr="A person in gloves holding a fish&#10;&#10;AI-generated content may be incorrect.">
            <a:extLst>
              <a:ext uri="{FF2B5EF4-FFF2-40B4-BE49-F238E27FC236}">
                <a16:creationId xmlns:a16="http://schemas.microsoft.com/office/drawing/2014/main" id="{737FDBA9-97E7-2151-9937-EA58F6F8B55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417844" y="8983924"/>
            <a:ext cx="8040981" cy="604559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8" name="object 58">
            <a:extLst>
              <a:ext uri="{FF2B5EF4-FFF2-40B4-BE49-F238E27FC236}">
                <a16:creationId xmlns:a16="http://schemas.microsoft.com/office/drawing/2014/main" id="{CAFEAC4E-2F2F-958E-D5AB-6802FDB96380}"/>
              </a:ext>
            </a:extLst>
          </p:cNvPr>
          <p:cNvSpPr txBox="1"/>
          <p:nvPr/>
        </p:nvSpPr>
        <p:spPr>
          <a:xfrm>
            <a:off x="12373322" y="15264169"/>
            <a:ext cx="9253728" cy="756784"/>
          </a:xfrm>
          <a:prstGeom prst="rect">
            <a:avLst/>
          </a:prstGeom>
        </p:spPr>
        <p:txBody>
          <a:bodyPr vert="horz" wrap="square" lIns="0" tIns="0" rIns="0" bIns="0" rtlCol="0">
            <a:noAutofit/>
          </a:bodyPr>
          <a:lstStyle/>
          <a:p>
            <a:pPr marR="11088">
              <a:lnSpc>
                <a:spcPts val="2200"/>
              </a:lnSpc>
            </a:pPr>
            <a:r>
              <a:rPr lang="en-US" sz="1400" i="1" dirty="0">
                <a:solidFill>
                  <a:srgbClr val="000000"/>
                </a:solidFill>
                <a:latin typeface="Arial"/>
                <a:cs typeface="Arial"/>
              </a:rPr>
              <a:t>Figure 2. Surgical implantation of transmitters at WSNFH, GA.</a:t>
            </a:r>
            <a:endParaRPr sz="1100" dirty="0">
              <a:latin typeface="Arial"/>
              <a:cs typeface="Arial"/>
            </a:endParaRPr>
          </a:p>
        </p:txBody>
      </p:sp>
      <p:graphicFrame>
        <p:nvGraphicFramePr>
          <p:cNvPr id="20" name="Chart 19">
            <a:extLst>
              <a:ext uri="{FF2B5EF4-FFF2-40B4-BE49-F238E27FC236}">
                <a16:creationId xmlns:a16="http://schemas.microsoft.com/office/drawing/2014/main" id="{457D2B5E-B369-5E53-322D-DEF6778087FD}"/>
              </a:ext>
            </a:extLst>
          </p:cNvPr>
          <p:cNvGraphicFramePr>
            <a:graphicFrameLocks/>
          </p:cNvGraphicFramePr>
          <p:nvPr>
            <p:extLst>
              <p:ext uri="{D42A27DB-BD31-4B8C-83A1-F6EECF244321}">
                <p14:modId xmlns:p14="http://schemas.microsoft.com/office/powerpoint/2010/main" val="661658297"/>
              </p:ext>
            </p:extLst>
          </p:nvPr>
        </p:nvGraphicFramePr>
        <p:xfrm>
          <a:off x="22499674" y="6862413"/>
          <a:ext cx="9188448" cy="5513069"/>
        </p:xfrm>
        <a:graphic>
          <a:graphicData uri="http://schemas.openxmlformats.org/drawingml/2006/chart">
            <c:chart xmlns:c="http://schemas.openxmlformats.org/drawingml/2006/chart" xmlns:r="http://schemas.openxmlformats.org/officeDocument/2006/relationships" r:id="rId9"/>
          </a:graphicData>
        </a:graphic>
      </p:graphicFrame>
      <p:graphicFrame>
        <p:nvGraphicFramePr>
          <p:cNvPr id="30" name="Chart 29">
            <a:extLst>
              <a:ext uri="{FF2B5EF4-FFF2-40B4-BE49-F238E27FC236}">
                <a16:creationId xmlns:a16="http://schemas.microsoft.com/office/drawing/2014/main" id="{81D230F7-079E-1BC2-FBF6-A4B920DC105B}"/>
              </a:ext>
            </a:extLst>
          </p:cNvPr>
          <p:cNvGraphicFramePr>
            <a:graphicFrameLocks/>
          </p:cNvGraphicFramePr>
          <p:nvPr>
            <p:extLst>
              <p:ext uri="{D42A27DB-BD31-4B8C-83A1-F6EECF244321}">
                <p14:modId xmlns:p14="http://schemas.microsoft.com/office/powerpoint/2010/main" val="3983088799"/>
              </p:ext>
            </p:extLst>
          </p:nvPr>
        </p:nvGraphicFramePr>
        <p:xfrm>
          <a:off x="22611302" y="13975428"/>
          <a:ext cx="9271002" cy="5562601"/>
        </p:xfrm>
        <a:graphic>
          <a:graphicData uri="http://schemas.openxmlformats.org/drawingml/2006/chart">
            <c:chart xmlns:c="http://schemas.openxmlformats.org/drawingml/2006/chart" xmlns:r="http://schemas.openxmlformats.org/officeDocument/2006/relationships" r:id="rId10"/>
          </a:graphicData>
        </a:graphic>
      </p:graphicFrame>
      <p:graphicFrame>
        <p:nvGraphicFramePr>
          <p:cNvPr id="32" name="Chart 31">
            <a:extLst>
              <a:ext uri="{FF2B5EF4-FFF2-40B4-BE49-F238E27FC236}">
                <a16:creationId xmlns:a16="http://schemas.microsoft.com/office/drawing/2014/main" id="{4024711B-C89A-45DD-CBA0-33DC2AB57469}"/>
              </a:ext>
            </a:extLst>
          </p:cNvPr>
          <p:cNvGraphicFramePr>
            <a:graphicFrameLocks/>
          </p:cNvGraphicFramePr>
          <p:nvPr>
            <p:extLst>
              <p:ext uri="{D42A27DB-BD31-4B8C-83A1-F6EECF244321}">
                <p14:modId xmlns:p14="http://schemas.microsoft.com/office/powerpoint/2010/main" val="2370417003"/>
              </p:ext>
            </p:extLst>
          </p:nvPr>
        </p:nvGraphicFramePr>
        <p:xfrm>
          <a:off x="22661214" y="20969338"/>
          <a:ext cx="9296237" cy="508635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33" name="Chart 32">
            <a:extLst>
              <a:ext uri="{FF2B5EF4-FFF2-40B4-BE49-F238E27FC236}">
                <a16:creationId xmlns:a16="http://schemas.microsoft.com/office/drawing/2014/main" id="{956629A6-EEE5-00BA-A13B-DA58FD4D7FDA}"/>
              </a:ext>
            </a:extLst>
          </p:cNvPr>
          <p:cNvGraphicFramePr>
            <a:graphicFrameLocks/>
          </p:cNvGraphicFramePr>
          <p:nvPr>
            <p:extLst>
              <p:ext uri="{D42A27DB-BD31-4B8C-83A1-F6EECF244321}">
                <p14:modId xmlns:p14="http://schemas.microsoft.com/office/powerpoint/2010/main" val="2065165190"/>
              </p:ext>
            </p:extLst>
          </p:nvPr>
        </p:nvGraphicFramePr>
        <p:xfrm>
          <a:off x="22714764" y="27541367"/>
          <a:ext cx="9146627" cy="4458532"/>
        </p:xfrm>
        <a:graphic>
          <a:graphicData uri="http://schemas.openxmlformats.org/drawingml/2006/chart">
            <c:chart xmlns:c="http://schemas.openxmlformats.org/drawingml/2006/chart" xmlns:r="http://schemas.openxmlformats.org/officeDocument/2006/relationships" r:id="rId12"/>
          </a:graphicData>
        </a:graphic>
      </p:graphicFrame>
      <p:sp>
        <p:nvSpPr>
          <p:cNvPr id="39" name="TextBox 38">
            <a:extLst>
              <a:ext uri="{FF2B5EF4-FFF2-40B4-BE49-F238E27FC236}">
                <a16:creationId xmlns:a16="http://schemas.microsoft.com/office/drawing/2014/main" id="{6947D0D1-96D8-CFCC-C1D2-F478D89B0FF5}"/>
              </a:ext>
            </a:extLst>
          </p:cNvPr>
          <p:cNvSpPr txBox="1"/>
          <p:nvPr/>
        </p:nvSpPr>
        <p:spPr>
          <a:xfrm>
            <a:off x="22499674" y="13324257"/>
            <a:ext cx="21945600" cy="523220"/>
          </a:xfrm>
          <a:prstGeom prst="rect">
            <a:avLst/>
          </a:prstGeom>
          <a:noFill/>
        </p:spPr>
        <p:txBody>
          <a:bodyPr wrap="square">
            <a:spAutoFit/>
          </a:bodyPr>
          <a:lstStyle/>
          <a:p>
            <a:r>
              <a:rPr kumimoji="0" lang="en-US" sz="2800" b="1" i="0" u="none" strike="noStrike" kern="1200" cap="none" spc="22" normalizeH="0" baseline="0" noProof="0" dirty="0">
                <a:ln>
                  <a:noFill/>
                </a:ln>
                <a:solidFill>
                  <a:srgbClr val="231F20"/>
                </a:solidFill>
                <a:effectLst/>
                <a:uLnTx/>
                <a:uFillTx/>
                <a:latin typeface="Arial"/>
                <a:ea typeface="+mn-ea"/>
                <a:cs typeface="Arial"/>
              </a:rPr>
              <a:t>Substrate:</a:t>
            </a:r>
            <a:r>
              <a:rPr kumimoji="0" lang="en-US" sz="2800" b="0" i="0" u="none" strike="noStrike" kern="1200" cap="none" spc="22" normalizeH="0" baseline="0" noProof="0" dirty="0">
                <a:ln>
                  <a:noFill/>
                </a:ln>
                <a:solidFill>
                  <a:srgbClr val="231F20"/>
                </a:solidFill>
                <a:effectLst/>
                <a:uLnTx/>
                <a:uFillTx/>
                <a:latin typeface="Arial"/>
                <a:ea typeface="+mn-ea"/>
                <a:cs typeface="Arial"/>
              </a:rPr>
              <a:t> </a:t>
            </a:r>
            <a:endParaRPr lang="en-US" dirty="0"/>
          </a:p>
        </p:txBody>
      </p:sp>
      <p:sp>
        <p:nvSpPr>
          <p:cNvPr id="40" name="TextBox 39">
            <a:extLst>
              <a:ext uri="{FF2B5EF4-FFF2-40B4-BE49-F238E27FC236}">
                <a16:creationId xmlns:a16="http://schemas.microsoft.com/office/drawing/2014/main" id="{D987C063-0487-58B0-BFF8-247B3F6AEA90}"/>
              </a:ext>
            </a:extLst>
          </p:cNvPr>
          <p:cNvSpPr txBox="1"/>
          <p:nvPr/>
        </p:nvSpPr>
        <p:spPr>
          <a:xfrm>
            <a:off x="22619939" y="20440790"/>
            <a:ext cx="21945600" cy="523220"/>
          </a:xfrm>
          <a:prstGeom prst="rect">
            <a:avLst/>
          </a:prstGeom>
          <a:noFill/>
        </p:spPr>
        <p:txBody>
          <a:bodyPr wrap="square">
            <a:spAutoFit/>
          </a:bodyPr>
          <a:lstStyle/>
          <a:p>
            <a:r>
              <a:rPr kumimoji="0" lang="en-US" sz="2800" b="1" i="0" u="none" strike="noStrike" kern="1200" cap="none" spc="22" normalizeH="0" baseline="0" noProof="0" dirty="0">
                <a:ln>
                  <a:noFill/>
                </a:ln>
                <a:solidFill>
                  <a:srgbClr val="231F20"/>
                </a:solidFill>
                <a:effectLst/>
                <a:uLnTx/>
                <a:uFillTx/>
                <a:latin typeface="Arial"/>
                <a:ea typeface="+mn-ea"/>
                <a:cs typeface="Arial"/>
              </a:rPr>
              <a:t>Cover Type:</a:t>
            </a:r>
            <a:r>
              <a:rPr kumimoji="0" lang="en-US" sz="2800" b="0" i="0" u="none" strike="noStrike" kern="1200" cap="none" spc="22" normalizeH="0" baseline="0" noProof="0" dirty="0">
                <a:ln>
                  <a:noFill/>
                </a:ln>
                <a:solidFill>
                  <a:srgbClr val="231F20"/>
                </a:solidFill>
                <a:effectLst/>
                <a:uLnTx/>
                <a:uFillTx/>
                <a:latin typeface="Arial"/>
                <a:ea typeface="+mn-ea"/>
                <a:cs typeface="Arial"/>
              </a:rPr>
              <a:t> </a:t>
            </a:r>
            <a:endParaRPr lang="en-US" dirty="0"/>
          </a:p>
        </p:txBody>
      </p:sp>
      <p:sp>
        <p:nvSpPr>
          <p:cNvPr id="42" name="TextBox 41">
            <a:extLst>
              <a:ext uri="{FF2B5EF4-FFF2-40B4-BE49-F238E27FC236}">
                <a16:creationId xmlns:a16="http://schemas.microsoft.com/office/drawing/2014/main" id="{98DEF2BF-4297-9A55-4F06-A0B09AA40B3C}"/>
              </a:ext>
            </a:extLst>
          </p:cNvPr>
          <p:cNvSpPr txBox="1"/>
          <p:nvPr/>
        </p:nvSpPr>
        <p:spPr>
          <a:xfrm>
            <a:off x="22647434" y="26938028"/>
            <a:ext cx="21945600" cy="523220"/>
          </a:xfrm>
          <a:prstGeom prst="rect">
            <a:avLst/>
          </a:prstGeom>
          <a:noFill/>
        </p:spPr>
        <p:txBody>
          <a:bodyPr wrap="square">
            <a:spAutoFit/>
          </a:bodyPr>
          <a:lstStyle/>
          <a:p>
            <a:r>
              <a:rPr kumimoji="0" lang="en-US" sz="2800" b="1" i="0" u="none" strike="noStrike" kern="1200" cap="none" spc="22" normalizeH="0" baseline="0" noProof="0" dirty="0">
                <a:ln>
                  <a:noFill/>
                </a:ln>
                <a:solidFill>
                  <a:srgbClr val="231F20"/>
                </a:solidFill>
                <a:effectLst/>
                <a:uLnTx/>
                <a:uFillTx/>
                <a:latin typeface="Arial"/>
                <a:ea typeface="+mn-ea"/>
                <a:cs typeface="Arial"/>
              </a:rPr>
              <a:t>Presence of riverweed:</a:t>
            </a:r>
            <a:r>
              <a:rPr kumimoji="0" lang="en-US" sz="2800" b="0" i="0" u="none" strike="noStrike" kern="1200" cap="none" spc="22" normalizeH="0" baseline="0" noProof="0" dirty="0">
                <a:ln>
                  <a:noFill/>
                </a:ln>
                <a:solidFill>
                  <a:srgbClr val="231F20"/>
                </a:solidFill>
                <a:effectLst/>
                <a:uLnTx/>
                <a:uFillTx/>
                <a:latin typeface="Arial"/>
                <a:ea typeface="+mn-ea"/>
                <a:cs typeface="Arial"/>
              </a:rPr>
              <a:t> </a:t>
            </a:r>
            <a:endParaRPr lang="en-US" dirty="0"/>
          </a:p>
        </p:txBody>
      </p:sp>
      <p:sp>
        <p:nvSpPr>
          <p:cNvPr id="47" name="object 58">
            <a:extLst>
              <a:ext uri="{FF2B5EF4-FFF2-40B4-BE49-F238E27FC236}">
                <a16:creationId xmlns:a16="http://schemas.microsoft.com/office/drawing/2014/main" id="{E81B3984-0772-ED40-63B2-AE7CAD9AA444}"/>
              </a:ext>
            </a:extLst>
          </p:cNvPr>
          <p:cNvSpPr txBox="1"/>
          <p:nvPr/>
        </p:nvSpPr>
        <p:spPr>
          <a:xfrm>
            <a:off x="22588497" y="19720292"/>
            <a:ext cx="9253728" cy="756784"/>
          </a:xfrm>
          <a:prstGeom prst="rect">
            <a:avLst/>
          </a:prstGeom>
        </p:spPr>
        <p:txBody>
          <a:bodyPr vert="horz" wrap="square" lIns="0" tIns="0" rIns="0" bIns="0" rtlCol="0">
            <a:noAutofit/>
          </a:bodyPr>
          <a:lstStyle/>
          <a:p>
            <a:pPr marR="11088">
              <a:lnSpc>
                <a:spcPts val="2200"/>
              </a:lnSpc>
            </a:pPr>
            <a:r>
              <a:rPr lang="en-US" sz="1400" i="1" dirty="0">
                <a:solidFill>
                  <a:srgbClr val="000000"/>
                </a:solidFill>
                <a:latin typeface="Arial"/>
                <a:cs typeface="Arial"/>
              </a:rPr>
              <a:t>Figure 5. Substrate composition at detection. JUV often associated with sand. ADLT most frequently detected over coarse substrates. Error bars = SE</a:t>
            </a:r>
            <a:endParaRPr sz="1100" dirty="0">
              <a:latin typeface="Arial"/>
              <a:cs typeface="Arial"/>
            </a:endParaRPr>
          </a:p>
        </p:txBody>
      </p:sp>
      <p:sp>
        <p:nvSpPr>
          <p:cNvPr id="48" name="object 58">
            <a:extLst>
              <a:ext uri="{FF2B5EF4-FFF2-40B4-BE49-F238E27FC236}">
                <a16:creationId xmlns:a16="http://schemas.microsoft.com/office/drawing/2014/main" id="{F4128DD5-9443-2A15-B683-A2E78190360D}"/>
              </a:ext>
            </a:extLst>
          </p:cNvPr>
          <p:cNvSpPr txBox="1"/>
          <p:nvPr/>
        </p:nvSpPr>
        <p:spPr>
          <a:xfrm>
            <a:off x="22661214" y="26093341"/>
            <a:ext cx="9253728" cy="756784"/>
          </a:xfrm>
          <a:prstGeom prst="rect">
            <a:avLst/>
          </a:prstGeom>
        </p:spPr>
        <p:txBody>
          <a:bodyPr vert="horz" wrap="square" lIns="0" tIns="0" rIns="0" bIns="0" rtlCol="0">
            <a:noAutofit/>
          </a:bodyPr>
          <a:lstStyle/>
          <a:p>
            <a:pPr marR="11088">
              <a:lnSpc>
                <a:spcPts val="2200"/>
              </a:lnSpc>
            </a:pPr>
            <a:r>
              <a:rPr lang="en-US" sz="1400" i="1" dirty="0">
                <a:solidFill>
                  <a:srgbClr val="000000"/>
                </a:solidFill>
                <a:latin typeface="Arial"/>
                <a:cs typeface="Arial"/>
              </a:rPr>
              <a:t>Figure 6. In-stream cover types observed at detection. JUV often associated with bedrock ledges/boulders. ADLTS most frequently detected in areas with no cover. Error Bars = SE </a:t>
            </a:r>
            <a:endParaRPr sz="1100" dirty="0">
              <a:latin typeface="Arial"/>
              <a:cs typeface="Arial"/>
            </a:endParaRPr>
          </a:p>
        </p:txBody>
      </p:sp>
      <p:sp>
        <p:nvSpPr>
          <p:cNvPr id="49" name="object 58">
            <a:extLst>
              <a:ext uri="{FF2B5EF4-FFF2-40B4-BE49-F238E27FC236}">
                <a16:creationId xmlns:a16="http://schemas.microsoft.com/office/drawing/2014/main" id="{A42CE782-6742-914F-606A-17BC2B2C9967}"/>
              </a:ext>
            </a:extLst>
          </p:cNvPr>
          <p:cNvSpPr txBox="1"/>
          <p:nvPr/>
        </p:nvSpPr>
        <p:spPr>
          <a:xfrm>
            <a:off x="22499674" y="12557745"/>
            <a:ext cx="9253728" cy="756784"/>
          </a:xfrm>
          <a:prstGeom prst="rect">
            <a:avLst/>
          </a:prstGeom>
        </p:spPr>
        <p:txBody>
          <a:bodyPr vert="horz" wrap="square" lIns="0" tIns="0" rIns="0" bIns="0" rtlCol="0">
            <a:noAutofit/>
          </a:bodyPr>
          <a:lstStyle/>
          <a:p>
            <a:pPr marR="11088">
              <a:lnSpc>
                <a:spcPts val="2200"/>
              </a:lnSpc>
            </a:pPr>
            <a:r>
              <a:rPr lang="en-US" sz="1400" i="1" dirty="0">
                <a:solidFill>
                  <a:srgbClr val="000000"/>
                </a:solidFill>
                <a:latin typeface="Arial"/>
                <a:cs typeface="Arial"/>
              </a:rPr>
              <a:t>Figure 4. Habitat use by JUV and ADLT SFRH in the LTR. Both age classes most frequently detected in run habitats. Error bars = SE</a:t>
            </a:r>
            <a:endParaRPr sz="1100" dirty="0">
              <a:latin typeface="Arial"/>
              <a:cs typeface="Arial"/>
            </a:endParaRPr>
          </a:p>
        </p:txBody>
      </p:sp>
      <p:sp>
        <p:nvSpPr>
          <p:cNvPr id="50" name="object 58">
            <a:extLst>
              <a:ext uri="{FF2B5EF4-FFF2-40B4-BE49-F238E27FC236}">
                <a16:creationId xmlns:a16="http://schemas.microsoft.com/office/drawing/2014/main" id="{842ED322-2182-4F27-0ED1-7E24DB19C0AA}"/>
              </a:ext>
            </a:extLst>
          </p:cNvPr>
          <p:cNvSpPr txBox="1"/>
          <p:nvPr/>
        </p:nvSpPr>
        <p:spPr>
          <a:xfrm>
            <a:off x="22685911" y="32057684"/>
            <a:ext cx="9253728" cy="756784"/>
          </a:xfrm>
          <a:prstGeom prst="rect">
            <a:avLst/>
          </a:prstGeom>
        </p:spPr>
        <p:txBody>
          <a:bodyPr vert="horz" wrap="square" lIns="0" tIns="0" rIns="0" bIns="0" rtlCol="0">
            <a:noAutofit/>
          </a:bodyPr>
          <a:lstStyle/>
          <a:p>
            <a:pPr marR="11088">
              <a:lnSpc>
                <a:spcPts val="2200"/>
              </a:lnSpc>
            </a:pPr>
            <a:r>
              <a:rPr lang="en-US" sz="1400" i="1" dirty="0">
                <a:solidFill>
                  <a:srgbClr val="000000"/>
                </a:solidFill>
                <a:latin typeface="Arial"/>
                <a:cs typeface="Arial"/>
              </a:rPr>
              <a:t>Figure 7. Frequency of riverweed (</a:t>
            </a:r>
            <a:r>
              <a:rPr lang="en-US" sz="1400" i="1" dirty="0" err="1">
                <a:solidFill>
                  <a:srgbClr val="000000"/>
                </a:solidFill>
                <a:latin typeface="Arial"/>
                <a:cs typeface="Arial"/>
              </a:rPr>
              <a:t>Podostemum</a:t>
            </a:r>
            <a:r>
              <a:rPr lang="en-US" sz="1400" i="1" dirty="0">
                <a:solidFill>
                  <a:srgbClr val="000000"/>
                </a:solidFill>
                <a:latin typeface="Arial"/>
                <a:cs typeface="Arial"/>
              </a:rPr>
              <a:t> spp.) at detection. </a:t>
            </a:r>
            <a:endParaRPr sz="1100" i="1" dirty="0">
              <a:latin typeface="Arial"/>
              <a:cs typeface="Arial"/>
            </a:endParaRPr>
          </a:p>
        </p:txBody>
      </p:sp>
      <p:graphicFrame>
        <p:nvGraphicFramePr>
          <p:cNvPr id="51" name="Table 50">
            <a:extLst>
              <a:ext uri="{FF2B5EF4-FFF2-40B4-BE49-F238E27FC236}">
                <a16:creationId xmlns:a16="http://schemas.microsoft.com/office/drawing/2014/main" id="{CAA88E2C-9518-0847-FCB3-2775EB2EBA66}"/>
              </a:ext>
            </a:extLst>
          </p:cNvPr>
          <p:cNvGraphicFramePr>
            <a:graphicFrameLocks noGrp="1"/>
          </p:cNvGraphicFramePr>
          <p:nvPr>
            <p:extLst>
              <p:ext uri="{D42A27DB-BD31-4B8C-83A1-F6EECF244321}">
                <p14:modId xmlns:p14="http://schemas.microsoft.com/office/powerpoint/2010/main" val="4173583562"/>
              </p:ext>
            </p:extLst>
          </p:nvPr>
        </p:nvGraphicFramePr>
        <p:xfrm>
          <a:off x="33206249" y="6862413"/>
          <a:ext cx="10066914" cy="4619083"/>
        </p:xfrm>
        <a:graphic>
          <a:graphicData uri="http://schemas.openxmlformats.org/drawingml/2006/table">
            <a:tbl>
              <a:tblPr>
                <a:tableStyleId>{8EC20E35-A176-4012-BC5E-935CFFF8708E}</a:tableStyleId>
              </a:tblPr>
              <a:tblGrid>
                <a:gridCol w="3355638">
                  <a:extLst>
                    <a:ext uri="{9D8B030D-6E8A-4147-A177-3AD203B41FA5}">
                      <a16:colId xmlns:a16="http://schemas.microsoft.com/office/drawing/2014/main" val="1086492764"/>
                    </a:ext>
                  </a:extLst>
                </a:gridCol>
                <a:gridCol w="3355638">
                  <a:extLst>
                    <a:ext uri="{9D8B030D-6E8A-4147-A177-3AD203B41FA5}">
                      <a16:colId xmlns:a16="http://schemas.microsoft.com/office/drawing/2014/main" val="3191685388"/>
                    </a:ext>
                  </a:extLst>
                </a:gridCol>
                <a:gridCol w="3355638">
                  <a:extLst>
                    <a:ext uri="{9D8B030D-6E8A-4147-A177-3AD203B41FA5}">
                      <a16:colId xmlns:a16="http://schemas.microsoft.com/office/drawing/2014/main" val="4206478173"/>
                    </a:ext>
                  </a:extLst>
                </a:gridCol>
              </a:tblGrid>
              <a:tr h="774424">
                <a:tc>
                  <a:txBody>
                    <a:bodyPr/>
                    <a:lstStyle/>
                    <a:p>
                      <a:pPr>
                        <a:buNone/>
                      </a:pPr>
                      <a:r>
                        <a:rPr lang="en-US" sz="1900" b="1" u="sng" dirty="0">
                          <a:latin typeface="Georgia" panose="02040502050405020303" pitchFamily="18" charset="0"/>
                        </a:rPr>
                        <a:t>Variable</a:t>
                      </a:r>
                    </a:p>
                  </a:txBody>
                  <a:tcPr marL="85962" marR="85962" marT="42981" marB="4298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900" b="1" u="sng" dirty="0">
                          <a:latin typeface="Georgia" panose="02040502050405020303" pitchFamily="18" charset="0"/>
                        </a:rPr>
                        <a:t>Juveniles </a:t>
                      </a:r>
                    </a:p>
                  </a:txBody>
                  <a:tcPr marL="85962" marR="85962" marT="42981" marB="4298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900" b="1" u="sng" dirty="0">
                          <a:latin typeface="Georgia" panose="02040502050405020303" pitchFamily="18" charset="0"/>
                        </a:rPr>
                        <a:t>Adults</a:t>
                      </a:r>
                    </a:p>
                  </a:txBody>
                  <a:tcPr marL="85962" marR="85962" marT="42981" marB="4298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96631018"/>
                  </a:ext>
                </a:extLst>
              </a:tr>
              <a:tr h="502899">
                <a:tc>
                  <a:txBody>
                    <a:bodyPr/>
                    <a:lstStyle/>
                    <a:p>
                      <a:pPr>
                        <a:buNone/>
                      </a:pPr>
                      <a:r>
                        <a:rPr lang="en-US" sz="1900" b="1">
                          <a:latin typeface="Georgia" panose="02040502050405020303" pitchFamily="18" charset="0"/>
                        </a:rPr>
                        <a:t>Habitat Type</a:t>
                      </a:r>
                      <a:endParaRPr lang="en-US" sz="1900">
                        <a:latin typeface="Georgia" panose="02040502050405020303" pitchFamily="18" charset="0"/>
                      </a:endParaRPr>
                    </a:p>
                  </a:txBody>
                  <a:tcPr marL="85962" marR="85962" marT="42981" marB="4298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900">
                          <a:latin typeface="Georgia" panose="02040502050405020303" pitchFamily="18" charset="0"/>
                        </a:rPr>
                        <a:t>Pools &gt; Runs &gt; Riffles</a:t>
                      </a:r>
                    </a:p>
                  </a:txBody>
                  <a:tcPr marL="85962" marR="85962" marT="42981" marB="4298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900">
                          <a:latin typeface="Georgia" panose="02040502050405020303" pitchFamily="18" charset="0"/>
                        </a:rPr>
                        <a:t>Runs &gt; Pools &gt; Riffles</a:t>
                      </a:r>
                    </a:p>
                  </a:txBody>
                  <a:tcPr marL="85962" marR="85962" marT="42981" marB="4298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26585150"/>
                  </a:ext>
                </a:extLst>
              </a:tr>
              <a:tr h="659045">
                <a:tc>
                  <a:txBody>
                    <a:bodyPr/>
                    <a:lstStyle/>
                    <a:p>
                      <a:pPr>
                        <a:buNone/>
                      </a:pPr>
                      <a:r>
                        <a:rPr lang="en-US" sz="1900" b="1">
                          <a:latin typeface="Georgia" panose="02040502050405020303" pitchFamily="18" charset="0"/>
                        </a:rPr>
                        <a:t>Substrate</a:t>
                      </a:r>
                      <a:endParaRPr lang="en-US" sz="1900">
                        <a:latin typeface="Georgia" panose="02040502050405020303" pitchFamily="18" charset="0"/>
                      </a:endParaRPr>
                    </a:p>
                  </a:txBody>
                  <a:tcPr marL="85962" marR="85962" marT="42981" marB="4298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900" dirty="0">
                          <a:latin typeface="Georgia" panose="02040502050405020303" pitchFamily="18" charset="0"/>
                        </a:rPr>
                        <a:t>Sand &gt; others; Silt ↓</a:t>
                      </a:r>
                    </a:p>
                  </a:txBody>
                  <a:tcPr marL="85962" marR="85962" marT="42981" marB="4298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900" dirty="0">
                          <a:latin typeface="Georgia" panose="02040502050405020303" pitchFamily="18" charset="0"/>
                        </a:rPr>
                        <a:t>Broad use; Bedrock &gt; others; Silt ↓</a:t>
                      </a:r>
                    </a:p>
                  </a:txBody>
                  <a:tcPr marL="85962" marR="85962" marT="42981" marB="4298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66307446"/>
                  </a:ext>
                </a:extLst>
              </a:tr>
              <a:tr h="659045">
                <a:tc>
                  <a:txBody>
                    <a:bodyPr/>
                    <a:lstStyle/>
                    <a:p>
                      <a:pPr>
                        <a:buNone/>
                      </a:pPr>
                      <a:r>
                        <a:rPr lang="en-US" sz="1900" b="1">
                          <a:latin typeface="Georgia" panose="02040502050405020303" pitchFamily="18" charset="0"/>
                        </a:rPr>
                        <a:t>In-stream Cover</a:t>
                      </a:r>
                      <a:endParaRPr lang="en-US" sz="1900">
                        <a:latin typeface="Georgia" panose="02040502050405020303" pitchFamily="18" charset="0"/>
                      </a:endParaRPr>
                    </a:p>
                  </a:txBody>
                  <a:tcPr marL="85962" marR="85962" marT="42981" marB="4298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900" dirty="0">
                          <a:latin typeface="Georgia" panose="02040502050405020303" pitchFamily="18" charset="0"/>
                        </a:rPr>
                        <a:t>Bedrock ledges &gt; other cover</a:t>
                      </a:r>
                    </a:p>
                  </a:txBody>
                  <a:tcPr marL="85962" marR="85962" marT="42981" marB="4298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900" dirty="0">
                          <a:latin typeface="Georgia" panose="02040502050405020303" pitchFamily="18" charset="0"/>
                        </a:rPr>
                        <a:t>No cover ≈ Boulders &gt; other cover</a:t>
                      </a:r>
                    </a:p>
                  </a:txBody>
                  <a:tcPr marL="85962" marR="85962" marT="42981" marB="4298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957314706"/>
                  </a:ext>
                </a:extLst>
              </a:tr>
              <a:tr h="502899">
                <a:tc>
                  <a:txBody>
                    <a:bodyPr/>
                    <a:lstStyle/>
                    <a:p>
                      <a:pPr>
                        <a:buNone/>
                      </a:pPr>
                      <a:r>
                        <a:rPr lang="en-US" sz="1900" b="1">
                          <a:latin typeface="Georgia" panose="02040502050405020303" pitchFamily="18" charset="0"/>
                        </a:rPr>
                        <a:t>Depth</a:t>
                      </a:r>
                      <a:endParaRPr lang="en-US" sz="1900">
                        <a:latin typeface="Georgia" panose="02040502050405020303" pitchFamily="18" charset="0"/>
                      </a:endParaRPr>
                    </a:p>
                  </a:txBody>
                  <a:tcPr marL="85962" marR="85962" marT="42981" marB="4298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900" dirty="0">
                          <a:latin typeface="Georgia" panose="02040502050405020303" pitchFamily="18" charset="0"/>
                        </a:rPr>
                        <a:t>= (no pattern detected)</a:t>
                      </a:r>
                    </a:p>
                  </a:txBody>
                  <a:tcPr marL="85962" marR="85962" marT="42981" marB="4298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900" dirty="0">
                          <a:latin typeface="Georgia" panose="02040502050405020303" pitchFamily="18" charset="0"/>
                        </a:rPr>
                        <a:t>= (no pattern detected)</a:t>
                      </a:r>
                    </a:p>
                  </a:txBody>
                  <a:tcPr marL="85962" marR="85962" marT="42981" marB="4298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60057820"/>
                  </a:ext>
                </a:extLst>
              </a:tr>
              <a:tr h="502899">
                <a:tc>
                  <a:txBody>
                    <a:bodyPr/>
                    <a:lstStyle/>
                    <a:p>
                      <a:pPr>
                        <a:buNone/>
                      </a:pPr>
                      <a:r>
                        <a:rPr lang="en-US" sz="1900" b="1">
                          <a:latin typeface="Georgia" panose="02040502050405020303" pitchFamily="18" charset="0"/>
                        </a:rPr>
                        <a:t>Velocity</a:t>
                      </a:r>
                      <a:endParaRPr lang="en-US" sz="1900">
                        <a:latin typeface="Georgia" panose="02040502050405020303" pitchFamily="18" charset="0"/>
                      </a:endParaRPr>
                    </a:p>
                  </a:txBody>
                  <a:tcPr marL="85962" marR="85962" marT="42981" marB="4298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900" dirty="0">
                          <a:latin typeface="Georgia" panose="02040502050405020303" pitchFamily="18" charset="0"/>
                        </a:rPr>
                        <a:t>Narrow range tolerated</a:t>
                      </a:r>
                    </a:p>
                  </a:txBody>
                  <a:tcPr marL="85962" marR="85962" marT="42981" marB="4298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900">
                          <a:latin typeface="Georgia" panose="02040502050405020303" pitchFamily="18" charset="0"/>
                        </a:rPr>
                        <a:t>Broad range tolerated</a:t>
                      </a:r>
                    </a:p>
                  </a:txBody>
                  <a:tcPr marL="85962" marR="85962" marT="42981" marB="4298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62261290"/>
                  </a:ext>
                </a:extLst>
              </a:tr>
              <a:tr h="502899">
                <a:tc>
                  <a:txBody>
                    <a:bodyPr/>
                    <a:lstStyle/>
                    <a:p>
                      <a:pPr>
                        <a:buNone/>
                      </a:pPr>
                      <a:r>
                        <a:rPr lang="en-US" sz="1900" b="1">
                          <a:latin typeface="Georgia" panose="02040502050405020303" pitchFamily="18" charset="0"/>
                        </a:rPr>
                        <a:t>Water Quality</a:t>
                      </a:r>
                      <a:endParaRPr lang="en-US" sz="1900">
                        <a:latin typeface="Georgia" panose="02040502050405020303" pitchFamily="18" charset="0"/>
                      </a:endParaRPr>
                    </a:p>
                  </a:txBody>
                  <a:tcPr marL="85962" marR="85962" marT="42981" marB="4298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900" dirty="0">
                          <a:latin typeface="Georgia" panose="02040502050405020303" pitchFamily="18" charset="0"/>
                        </a:rPr>
                        <a:t>= (no pattern detected)</a:t>
                      </a:r>
                    </a:p>
                  </a:txBody>
                  <a:tcPr marL="85962" marR="85962" marT="42981" marB="4298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900">
                          <a:latin typeface="Georgia" panose="02040502050405020303" pitchFamily="18" charset="0"/>
                        </a:rPr>
                        <a:t>= (no pattern detected)</a:t>
                      </a:r>
                    </a:p>
                  </a:txBody>
                  <a:tcPr marL="85962" marR="85962" marT="42981" marB="4298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020983767"/>
                  </a:ext>
                </a:extLst>
              </a:tr>
              <a:tr h="502899">
                <a:tc>
                  <a:txBody>
                    <a:bodyPr/>
                    <a:lstStyle/>
                    <a:p>
                      <a:pPr>
                        <a:buNone/>
                      </a:pPr>
                      <a:r>
                        <a:rPr lang="en-US" sz="1900" b="1" dirty="0">
                          <a:latin typeface="Georgia" panose="02040502050405020303" pitchFamily="18" charset="0"/>
                        </a:rPr>
                        <a:t>Riverweed</a:t>
                      </a:r>
                      <a:endParaRPr lang="en-US" sz="1900" dirty="0">
                        <a:latin typeface="Georgia" panose="02040502050405020303" pitchFamily="18" charset="0"/>
                      </a:endParaRPr>
                    </a:p>
                  </a:txBody>
                  <a:tcPr marL="85962" marR="85962" marT="42981" marB="4298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900">
                          <a:latin typeface="Georgia" panose="02040502050405020303" pitchFamily="18" charset="0"/>
                        </a:rPr>
                        <a:t>= (no association)</a:t>
                      </a:r>
                    </a:p>
                  </a:txBody>
                  <a:tcPr marL="85962" marR="85962" marT="42981" marB="4298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buNone/>
                      </a:pPr>
                      <a:r>
                        <a:rPr lang="en-US" sz="1900" dirty="0">
                          <a:latin typeface="Georgia" panose="02040502050405020303" pitchFamily="18" charset="0"/>
                        </a:rPr>
                        <a:t>Riverweed &gt; non-riverweed</a:t>
                      </a:r>
                    </a:p>
                  </a:txBody>
                  <a:tcPr marL="85962" marR="85962" marT="42981" marB="4298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22488972"/>
                  </a:ext>
                </a:extLst>
              </a:tr>
            </a:tbl>
          </a:graphicData>
        </a:graphic>
      </p:graphicFrame>
      <p:sp>
        <p:nvSpPr>
          <p:cNvPr id="54" name="object 4">
            <a:extLst>
              <a:ext uri="{FF2B5EF4-FFF2-40B4-BE49-F238E27FC236}">
                <a16:creationId xmlns:a16="http://schemas.microsoft.com/office/drawing/2014/main" id="{AD602AC9-4D01-4722-00CB-6186A981D567}"/>
              </a:ext>
            </a:extLst>
          </p:cNvPr>
          <p:cNvSpPr txBox="1"/>
          <p:nvPr/>
        </p:nvSpPr>
        <p:spPr>
          <a:xfrm>
            <a:off x="33206250" y="11901456"/>
            <a:ext cx="10208700" cy="6131306"/>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marR="11088">
              <a:lnSpc>
                <a:spcPts val="3600"/>
              </a:lnSpc>
              <a:spcAft>
                <a:spcPts val="1600"/>
              </a:spcAft>
            </a:pPr>
            <a:r>
              <a:rPr lang="en-US" sz="2800" b="1" spc="22" dirty="0">
                <a:solidFill>
                  <a:srgbClr val="231F20"/>
                </a:solidFill>
                <a:latin typeface="Arial"/>
                <a:cs typeface="Arial"/>
              </a:rPr>
              <a:t>Key findings:</a:t>
            </a:r>
            <a:r>
              <a:rPr lang="en-US" sz="2800" spc="22" dirty="0">
                <a:solidFill>
                  <a:srgbClr val="231F20"/>
                </a:solidFill>
                <a:latin typeface="Arial"/>
                <a:cs typeface="Arial"/>
              </a:rPr>
              <a:t> </a:t>
            </a:r>
          </a:p>
          <a:p>
            <a:pPr marL="457200" marR="11088" indent="-457200">
              <a:lnSpc>
                <a:spcPts val="3600"/>
              </a:lnSpc>
              <a:spcAft>
                <a:spcPts val="1600"/>
              </a:spcAft>
              <a:buFont typeface="Arial" panose="020B0604020202020204" pitchFamily="34" charset="0"/>
              <a:buChar char="•"/>
            </a:pPr>
            <a:r>
              <a:rPr lang="en-US" sz="2800" spc="22" dirty="0">
                <a:solidFill>
                  <a:srgbClr val="231F20"/>
                </a:solidFill>
                <a:latin typeface="Arial"/>
                <a:cs typeface="Arial"/>
              </a:rPr>
              <a:t>Runs were the most frequently used habitat for both age classes (Figure 4).</a:t>
            </a:r>
          </a:p>
          <a:p>
            <a:pPr marL="457200" marR="11088" indent="-457200">
              <a:lnSpc>
                <a:spcPts val="3600"/>
              </a:lnSpc>
              <a:spcAft>
                <a:spcPts val="1600"/>
              </a:spcAft>
              <a:buFont typeface="Arial" panose="020B0604020202020204" pitchFamily="34" charset="0"/>
              <a:buChar char="•"/>
            </a:pPr>
            <a:r>
              <a:rPr lang="en-US" sz="2800" spc="22" dirty="0">
                <a:solidFill>
                  <a:srgbClr val="231F20"/>
                </a:solidFill>
                <a:latin typeface="Arial"/>
                <a:cs typeface="Arial"/>
              </a:rPr>
              <a:t>Juveniles associated with sand and bedrock ledges; adults used coarser substrates, especially bedrock (Figure 5).</a:t>
            </a:r>
          </a:p>
          <a:p>
            <a:pPr marL="457200" marR="11088" indent="-457200">
              <a:lnSpc>
                <a:spcPts val="3600"/>
              </a:lnSpc>
              <a:spcAft>
                <a:spcPts val="1600"/>
              </a:spcAft>
              <a:buFont typeface="Arial" panose="020B0604020202020204" pitchFamily="34" charset="0"/>
              <a:buChar char="•"/>
            </a:pPr>
            <a:r>
              <a:rPr lang="en-US" sz="2800" spc="22" dirty="0">
                <a:solidFill>
                  <a:srgbClr val="231F20"/>
                </a:solidFill>
                <a:latin typeface="Arial"/>
                <a:cs typeface="Arial"/>
              </a:rPr>
              <a:t>Adults tolerated wider velocity ranges and often occurred with little cover (Figure 6).</a:t>
            </a:r>
          </a:p>
          <a:p>
            <a:pPr marL="457200" marR="11088" indent="-457200">
              <a:lnSpc>
                <a:spcPts val="3600"/>
              </a:lnSpc>
              <a:spcAft>
                <a:spcPts val="1600"/>
              </a:spcAft>
              <a:buFont typeface="Arial" panose="020B0604020202020204" pitchFamily="34" charset="0"/>
              <a:buChar char="•"/>
            </a:pPr>
            <a:r>
              <a:rPr lang="en-US" sz="2800" spc="22" dirty="0">
                <a:solidFill>
                  <a:srgbClr val="231F20"/>
                </a:solidFill>
                <a:latin typeface="Arial"/>
                <a:cs typeface="Arial"/>
              </a:rPr>
              <a:t>Riverweed was more frequently present at adult locations than juvenile locations (Figure 7).</a:t>
            </a:r>
          </a:p>
          <a:p>
            <a:pPr marL="457200" marR="11088" indent="-457200">
              <a:lnSpc>
                <a:spcPts val="3600"/>
              </a:lnSpc>
              <a:spcAft>
                <a:spcPts val="1600"/>
              </a:spcAft>
              <a:buFont typeface="Arial" panose="020B0604020202020204" pitchFamily="34" charset="0"/>
              <a:buChar char="•"/>
            </a:pPr>
            <a:r>
              <a:rPr lang="en-US" sz="2800" spc="22" dirty="0">
                <a:solidFill>
                  <a:srgbClr val="231F20"/>
                </a:solidFill>
                <a:latin typeface="Arial"/>
                <a:cs typeface="Arial"/>
              </a:rPr>
              <a:t>No clear patterns were detected for depth or water quality (Figure 8).  </a:t>
            </a:r>
          </a:p>
        </p:txBody>
      </p:sp>
      <p:sp>
        <p:nvSpPr>
          <p:cNvPr id="55" name="object 4">
            <a:extLst>
              <a:ext uri="{FF2B5EF4-FFF2-40B4-BE49-F238E27FC236}">
                <a16:creationId xmlns:a16="http://schemas.microsoft.com/office/drawing/2014/main" id="{C1249ABC-4646-0514-9836-22339475C75B}"/>
              </a:ext>
            </a:extLst>
          </p:cNvPr>
          <p:cNvSpPr txBox="1"/>
          <p:nvPr/>
        </p:nvSpPr>
        <p:spPr>
          <a:xfrm>
            <a:off x="33279811" y="18152565"/>
            <a:ext cx="9253728" cy="6131306"/>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marR="11088">
              <a:lnSpc>
                <a:spcPts val="3600"/>
              </a:lnSpc>
              <a:spcAft>
                <a:spcPts val="1600"/>
              </a:spcAft>
            </a:pPr>
            <a:r>
              <a:rPr lang="en-US" sz="2800" b="1" spc="22" dirty="0">
                <a:solidFill>
                  <a:srgbClr val="231F20"/>
                </a:solidFill>
                <a:latin typeface="Arial"/>
                <a:cs typeface="Arial"/>
              </a:rPr>
              <a:t>Challenges:</a:t>
            </a:r>
          </a:p>
          <a:p>
            <a:pPr marL="457200" marR="11088" indent="-457200">
              <a:lnSpc>
                <a:spcPts val="3600"/>
              </a:lnSpc>
              <a:spcAft>
                <a:spcPts val="1600"/>
              </a:spcAft>
              <a:buFont typeface="Arial" panose="020B0604020202020204" pitchFamily="34" charset="0"/>
              <a:buChar char="•"/>
            </a:pPr>
            <a:r>
              <a:rPr lang="en-US" sz="2800" spc="22" dirty="0">
                <a:solidFill>
                  <a:srgbClr val="231F20"/>
                </a:solidFill>
                <a:latin typeface="Arial"/>
                <a:cs typeface="Arial"/>
              </a:rPr>
              <a:t>LTR was exceptionally turbid this season. </a:t>
            </a:r>
          </a:p>
          <a:p>
            <a:pPr marL="457200" marR="11088" indent="-457200">
              <a:lnSpc>
                <a:spcPts val="3600"/>
              </a:lnSpc>
              <a:spcAft>
                <a:spcPts val="1600"/>
              </a:spcAft>
              <a:buFont typeface="Arial" panose="020B0604020202020204" pitchFamily="34" charset="0"/>
              <a:buChar char="•"/>
            </a:pPr>
            <a:r>
              <a:rPr lang="en-US" sz="2800" spc="22" dirty="0">
                <a:solidFill>
                  <a:srgbClr val="231F20"/>
                </a:solidFill>
                <a:latin typeface="Arial"/>
                <a:cs typeface="Arial"/>
              </a:rPr>
              <a:t>Rained in excess.</a:t>
            </a:r>
          </a:p>
          <a:p>
            <a:pPr marL="457200" marR="11088" indent="-457200">
              <a:lnSpc>
                <a:spcPts val="3600"/>
              </a:lnSpc>
              <a:spcAft>
                <a:spcPts val="1600"/>
              </a:spcAft>
              <a:buFont typeface="Arial" panose="020B0604020202020204" pitchFamily="34" charset="0"/>
              <a:buChar char="•"/>
            </a:pPr>
            <a:r>
              <a:rPr lang="en-US" sz="2800" spc="22" dirty="0">
                <a:solidFill>
                  <a:srgbClr val="231F20"/>
                </a:solidFill>
                <a:latin typeface="Arial"/>
                <a:cs typeface="Arial"/>
              </a:rPr>
              <a:t>Debris Removal paired with Roadwork.</a:t>
            </a:r>
          </a:p>
          <a:p>
            <a:pPr marL="457200" marR="11088" indent="-457200">
              <a:lnSpc>
                <a:spcPts val="3600"/>
              </a:lnSpc>
              <a:spcAft>
                <a:spcPts val="1600"/>
              </a:spcAft>
              <a:buFont typeface="Arial" panose="020B0604020202020204" pitchFamily="34" charset="0"/>
              <a:buChar char="•"/>
            </a:pPr>
            <a:r>
              <a:rPr lang="en-US" sz="2800" spc="22" dirty="0">
                <a:solidFill>
                  <a:srgbClr val="231F20"/>
                </a:solidFill>
                <a:latin typeface="Arial"/>
                <a:cs typeface="Arial"/>
              </a:rPr>
              <a:t>Mortalities and tag rejection.</a:t>
            </a:r>
          </a:p>
          <a:p>
            <a:pPr marR="11088">
              <a:lnSpc>
                <a:spcPts val="3600"/>
              </a:lnSpc>
              <a:spcAft>
                <a:spcPts val="1600"/>
              </a:spcAft>
            </a:pPr>
            <a:endParaRPr lang="en-US" sz="2800" spc="22" dirty="0">
              <a:solidFill>
                <a:srgbClr val="231F20"/>
              </a:solidFill>
              <a:latin typeface="Arial"/>
              <a:cs typeface="Arial"/>
            </a:endParaRPr>
          </a:p>
        </p:txBody>
      </p:sp>
      <p:sp>
        <p:nvSpPr>
          <p:cNvPr id="56" name="object 4">
            <a:extLst>
              <a:ext uri="{FF2B5EF4-FFF2-40B4-BE49-F238E27FC236}">
                <a16:creationId xmlns:a16="http://schemas.microsoft.com/office/drawing/2014/main" id="{615D2507-DF44-008B-8BD1-AAA45F640A66}"/>
              </a:ext>
            </a:extLst>
          </p:cNvPr>
          <p:cNvSpPr txBox="1"/>
          <p:nvPr/>
        </p:nvSpPr>
        <p:spPr>
          <a:xfrm>
            <a:off x="33206250" y="21497410"/>
            <a:ext cx="9253728" cy="6131306"/>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marR="11088">
              <a:lnSpc>
                <a:spcPts val="3600"/>
              </a:lnSpc>
              <a:spcAft>
                <a:spcPts val="1600"/>
              </a:spcAft>
            </a:pPr>
            <a:r>
              <a:rPr lang="en-US" sz="2800" b="1" spc="22" dirty="0">
                <a:solidFill>
                  <a:srgbClr val="231F20"/>
                </a:solidFill>
                <a:latin typeface="Arial"/>
                <a:cs typeface="Arial"/>
              </a:rPr>
              <a:t>Implications:</a:t>
            </a:r>
          </a:p>
          <a:p>
            <a:pPr marL="457200" marR="11088" indent="-457200">
              <a:lnSpc>
                <a:spcPts val="3600"/>
              </a:lnSpc>
              <a:spcAft>
                <a:spcPts val="1600"/>
              </a:spcAft>
              <a:buFont typeface="Arial" panose="020B0604020202020204" pitchFamily="34" charset="0"/>
              <a:buChar char="•"/>
            </a:pPr>
            <a:r>
              <a:rPr lang="en-US" sz="2800" spc="22" dirty="0">
                <a:solidFill>
                  <a:srgbClr val="231F20"/>
                </a:solidFill>
                <a:latin typeface="Arial"/>
                <a:cs typeface="Arial"/>
              </a:rPr>
              <a:t>The majority of fish showed site affinity.</a:t>
            </a:r>
          </a:p>
          <a:p>
            <a:pPr marL="457200" marR="11088" indent="-457200">
              <a:lnSpc>
                <a:spcPts val="3600"/>
              </a:lnSpc>
              <a:spcAft>
                <a:spcPts val="1600"/>
              </a:spcAft>
              <a:buFont typeface="Arial" panose="020B0604020202020204" pitchFamily="34" charset="0"/>
              <a:buChar char="•"/>
            </a:pPr>
            <a:r>
              <a:rPr lang="en-US" sz="2800" spc="22" dirty="0">
                <a:solidFill>
                  <a:srgbClr val="231F20"/>
                </a:solidFill>
                <a:latin typeface="Arial"/>
                <a:cs typeface="Arial"/>
              </a:rPr>
              <a:t>Restoration targeting runs/eddies.</a:t>
            </a:r>
          </a:p>
          <a:p>
            <a:pPr marL="457200" marR="11088" indent="-457200">
              <a:lnSpc>
                <a:spcPts val="3600"/>
              </a:lnSpc>
              <a:spcAft>
                <a:spcPts val="1600"/>
              </a:spcAft>
              <a:buFont typeface="Arial" panose="020B0604020202020204" pitchFamily="34" charset="0"/>
              <a:buChar char="•"/>
            </a:pPr>
            <a:r>
              <a:rPr lang="en-US" sz="2800" spc="22" dirty="0">
                <a:solidFill>
                  <a:srgbClr val="231F20"/>
                </a:solidFill>
                <a:latin typeface="Arial"/>
                <a:cs typeface="Arial"/>
              </a:rPr>
              <a:t>Surgical refinement is required for juveniles.</a:t>
            </a:r>
          </a:p>
          <a:p>
            <a:pPr marL="457200" marR="11088" indent="-457200">
              <a:lnSpc>
                <a:spcPts val="3600"/>
              </a:lnSpc>
              <a:spcAft>
                <a:spcPts val="1600"/>
              </a:spcAft>
              <a:buFont typeface="Arial" panose="020B0604020202020204" pitchFamily="34" charset="0"/>
              <a:buChar char="•"/>
            </a:pPr>
            <a:r>
              <a:rPr lang="en-US" sz="2800" spc="22" dirty="0">
                <a:solidFill>
                  <a:srgbClr val="231F20"/>
                </a:solidFill>
                <a:latin typeface="Arial"/>
                <a:cs typeface="Arial"/>
              </a:rPr>
              <a:t>Are they even surviving release?</a:t>
            </a:r>
          </a:p>
          <a:p>
            <a:pPr marL="457200" marR="11088" indent="-457200">
              <a:lnSpc>
                <a:spcPts val="3600"/>
              </a:lnSpc>
              <a:spcAft>
                <a:spcPts val="1600"/>
              </a:spcAft>
              <a:buFont typeface="Arial" panose="020B0604020202020204" pitchFamily="34" charset="0"/>
              <a:buChar char="•"/>
            </a:pPr>
            <a:r>
              <a:rPr lang="en-US" sz="2800" spc="22" dirty="0">
                <a:solidFill>
                  <a:srgbClr val="231F20"/>
                </a:solidFill>
                <a:latin typeface="Arial"/>
                <a:cs typeface="Arial"/>
              </a:rPr>
              <a:t>Predation may be higher than first thought. </a:t>
            </a:r>
          </a:p>
          <a:p>
            <a:pPr marR="11088">
              <a:lnSpc>
                <a:spcPts val="3600"/>
              </a:lnSpc>
              <a:spcAft>
                <a:spcPts val="1600"/>
              </a:spcAft>
            </a:pPr>
            <a:endParaRPr lang="en-US" sz="2800" spc="22" dirty="0">
              <a:solidFill>
                <a:srgbClr val="231F20"/>
              </a:solidFill>
              <a:latin typeface="Arial"/>
              <a:cs typeface="Arial"/>
            </a:endParaRPr>
          </a:p>
        </p:txBody>
      </p:sp>
      <p:sp>
        <p:nvSpPr>
          <p:cNvPr id="62" name="TextBox 61">
            <a:extLst>
              <a:ext uri="{FF2B5EF4-FFF2-40B4-BE49-F238E27FC236}">
                <a16:creationId xmlns:a16="http://schemas.microsoft.com/office/drawing/2014/main" id="{E2754280-A953-460B-1214-8328A60A68F3}"/>
              </a:ext>
            </a:extLst>
          </p:cNvPr>
          <p:cNvSpPr txBox="1"/>
          <p:nvPr/>
        </p:nvSpPr>
        <p:spPr>
          <a:xfrm>
            <a:off x="911596" y="14763351"/>
            <a:ext cx="9255962" cy="3700693"/>
          </a:xfrm>
          <a:prstGeom prst="rect">
            <a:avLst/>
          </a:prstGeom>
          <a:noFill/>
        </p:spPr>
        <p:txBody>
          <a:bodyPr wrap="square">
            <a:spAutoFit/>
          </a:bodyPr>
          <a:lstStyle/>
          <a:p>
            <a:pPr marL="0" marR="11088" lvl="0" indent="0" algn="l" defTabSz="2194560" rtl="0" eaLnBrk="1" fontAlgn="auto" latinLnBrk="0" hangingPunct="1">
              <a:lnSpc>
                <a:spcPts val="4000"/>
              </a:lnSpc>
              <a:spcBef>
                <a:spcPts val="0"/>
              </a:spcBef>
              <a:spcAft>
                <a:spcPts val="1200"/>
              </a:spcAft>
              <a:buClrTx/>
              <a:buSzTx/>
              <a:buFontTx/>
              <a:buNone/>
              <a:tabLst/>
              <a:defRPr/>
            </a:pPr>
            <a:r>
              <a:rPr kumimoji="0" lang="en-US" sz="4000" b="1" i="0" u="none" strike="noStrike" kern="1200" cap="none" spc="22" normalizeH="0" baseline="0" noProof="0" dirty="0">
                <a:ln>
                  <a:noFill/>
                </a:ln>
                <a:solidFill>
                  <a:srgbClr val="231F20"/>
                </a:solidFill>
                <a:effectLst/>
                <a:uLnTx/>
                <a:uFillTx/>
                <a:latin typeface="Arial"/>
                <a:ea typeface="+mn-ea"/>
                <a:cs typeface="Arial"/>
              </a:rPr>
              <a:t>OBJECTIVES</a:t>
            </a:r>
          </a:p>
          <a:p>
            <a:pPr marL="0" marR="11088" lvl="0" indent="0" algn="l" defTabSz="2194560" rtl="0" eaLnBrk="1" fontAlgn="auto" latinLnBrk="0" hangingPunct="1">
              <a:lnSpc>
                <a:spcPts val="3600"/>
              </a:lnSpc>
              <a:spcBef>
                <a:spcPts val="0"/>
              </a:spcBef>
              <a:spcAft>
                <a:spcPts val="1600"/>
              </a:spcAft>
              <a:buClrTx/>
              <a:buSzTx/>
              <a:buFontTx/>
              <a:buNone/>
              <a:tabLst/>
              <a:defRPr/>
            </a:pPr>
            <a:r>
              <a:rPr kumimoji="0" lang="en-US" sz="2800" b="0" i="0" u="none" strike="noStrike" kern="1200" cap="none" spc="22" normalizeH="0" baseline="0" noProof="0" dirty="0">
                <a:ln>
                  <a:noFill/>
                </a:ln>
                <a:solidFill>
                  <a:srgbClr val="231F20"/>
                </a:solidFill>
                <a:effectLst/>
                <a:uLnTx/>
                <a:uFillTx/>
                <a:latin typeface="Arial"/>
                <a:ea typeface="+mn-ea"/>
                <a:cs typeface="Arial"/>
              </a:rPr>
              <a:t>1. Investigate the spring and summer movement patterns of captive-raised juvenile sicklefin redhorse and translocated wild adults. </a:t>
            </a:r>
          </a:p>
          <a:p>
            <a:pPr marL="0" marR="11088" lvl="0" indent="0" algn="l" defTabSz="2194560" rtl="0" eaLnBrk="1" fontAlgn="auto" latinLnBrk="0" hangingPunct="1">
              <a:lnSpc>
                <a:spcPts val="3600"/>
              </a:lnSpc>
              <a:spcBef>
                <a:spcPts val="0"/>
              </a:spcBef>
              <a:spcAft>
                <a:spcPts val="1600"/>
              </a:spcAft>
              <a:buClrTx/>
              <a:buSzTx/>
              <a:buFontTx/>
              <a:buNone/>
              <a:tabLst/>
              <a:defRPr/>
            </a:pPr>
            <a:r>
              <a:rPr kumimoji="0" lang="en-US" sz="2800" b="0" i="0" u="none" strike="noStrike" kern="1200" cap="none" spc="22" normalizeH="0" baseline="0" noProof="0" dirty="0">
                <a:ln>
                  <a:noFill/>
                </a:ln>
                <a:solidFill>
                  <a:srgbClr val="231F20"/>
                </a:solidFill>
                <a:effectLst/>
                <a:uLnTx/>
                <a:uFillTx/>
                <a:latin typeface="Arial"/>
                <a:ea typeface="+mn-ea"/>
                <a:cs typeface="Arial"/>
              </a:rPr>
              <a:t>2. Investigate the spring and summer habitat use of captive-raised juvenile sicklefin redhorse and translocated wild adults. </a:t>
            </a:r>
          </a:p>
        </p:txBody>
      </p:sp>
      <p:sp>
        <p:nvSpPr>
          <p:cNvPr id="63" name="object 4">
            <a:extLst>
              <a:ext uri="{FF2B5EF4-FFF2-40B4-BE49-F238E27FC236}">
                <a16:creationId xmlns:a16="http://schemas.microsoft.com/office/drawing/2014/main" id="{E9AF3F1E-4D90-CD34-5987-21672F766B3A}"/>
              </a:ext>
            </a:extLst>
          </p:cNvPr>
          <p:cNvSpPr txBox="1"/>
          <p:nvPr/>
        </p:nvSpPr>
        <p:spPr>
          <a:xfrm>
            <a:off x="22647434" y="6181346"/>
            <a:ext cx="9253728" cy="5382864"/>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marR="11088">
              <a:lnSpc>
                <a:spcPts val="3600"/>
              </a:lnSpc>
              <a:spcAft>
                <a:spcPts val="1600"/>
              </a:spcAft>
            </a:pPr>
            <a:r>
              <a:rPr lang="en-US" sz="2800" b="1" spc="22" dirty="0">
                <a:solidFill>
                  <a:srgbClr val="231F20"/>
                </a:solidFill>
                <a:latin typeface="Arial"/>
                <a:cs typeface="Arial"/>
              </a:rPr>
              <a:t>Habitat Type:</a:t>
            </a:r>
            <a:endParaRPr lang="en-US" sz="2800" spc="22" dirty="0">
              <a:solidFill>
                <a:srgbClr val="231F20"/>
              </a:solidFill>
              <a:latin typeface="Arial"/>
              <a:cs typeface="Arial"/>
            </a:endParaRPr>
          </a:p>
        </p:txBody>
      </p:sp>
      <p:pic>
        <p:nvPicPr>
          <p:cNvPr id="1024" name="Picture 1023">
            <a:extLst>
              <a:ext uri="{FF2B5EF4-FFF2-40B4-BE49-F238E27FC236}">
                <a16:creationId xmlns:a16="http://schemas.microsoft.com/office/drawing/2014/main" id="{AC08F1F3-6872-5E45-DE17-F5645E60FA24}"/>
              </a:ext>
            </a:extLst>
          </p:cNvPr>
          <p:cNvPicPr>
            <a:picLocks noChangeAspect="1"/>
          </p:cNvPicPr>
          <p:nvPr/>
        </p:nvPicPr>
        <p:blipFill>
          <a:blip r:embed="rId13"/>
          <a:stretch>
            <a:fillRect/>
          </a:stretch>
        </p:blipFill>
        <p:spPr>
          <a:xfrm>
            <a:off x="11813362" y="22216137"/>
            <a:ext cx="9753959" cy="978376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025" name="object 58">
            <a:extLst>
              <a:ext uri="{FF2B5EF4-FFF2-40B4-BE49-F238E27FC236}">
                <a16:creationId xmlns:a16="http://schemas.microsoft.com/office/drawing/2014/main" id="{30E5D680-0A45-51C3-5830-5C8480B92AFF}"/>
              </a:ext>
            </a:extLst>
          </p:cNvPr>
          <p:cNvSpPr txBox="1"/>
          <p:nvPr/>
        </p:nvSpPr>
        <p:spPr>
          <a:xfrm>
            <a:off x="11728228" y="32097828"/>
            <a:ext cx="9253728" cy="756784"/>
          </a:xfrm>
          <a:prstGeom prst="rect">
            <a:avLst/>
          </a:prstGeom>
        </p:spPr>
        <p:txBody>
          <a:bodyPr vert="horz" wrap="square" lIns="0" tIns="0" rIns="0" bIns="0" rtlCol="0">
            <a:noAutofit/>
          </a:bodyPr>
          <a:lstStyle/>
          <a:p>
            <a:pPr marR="11088">
              <a:lnSpc>
                <a:spcPts val="2200"/>
              </a:lnSpc>
            </a:pPr>
            <a:r>
              <a:rPr lang="en-US" sz="1400" i="1" dirty="0">
                <a:solidFill>
                  <a:srgbClr val="000000"/>
                </a:solidFill>
                <a:latin typeface="Arial"/>
                <a:cs typeface="Arial"/>
              </a:rPr>
              <a:t>Figure 3. Telemetry detections of tagged SFRH (ADLT &amp; JUV) in the LTR. Each point represents a detection.</a:t>
            </a:r>
            <a:endParaRPr sz="1100" dirty="0">
              <a:latin typeface="Arial"/>
              <a:cs typeface="Arial"/>
            </a:endParaRPr>
          </a:p>
        </p:txBody>
      </p:sp>
      <p:sp>
        <p:nvSpPr>
          <p:cNvPr id="1027" name="object 4">
            <a:extLst>
              <a:ext uri="{FF2B5EF4-FFF2-40B4-BE49-F238E27FC236}">
                <a16:creationId xmlns:a16="http://schemas.microsoft.com/office/drawing/2014/main" id="{BECE07FC-9F3D-D3E6-D879-0DF91C0F099E}"/>
              </a:ext>
            </a:extLst>
          </p:cNvPr>
          <p:cNvSpPr txBox="1"/>
          <p:nvPr/>
        </p:nvSpPr>
        <p:spPr>
          <a:xfrm>
            <a:off x="33377224" y="25421004"/>
            <a:ext cx="10292749" cy="6131306"/>
          </a:xfrm>
          <a:prstGeom prst="rect">
            <a:avLst/>
          </a:prstGeom>
        </p:spPr>
        <p:txBody>
          <a:bodyPr vert="horz" wrap="square" lIns="0" tIns="0" rIns="0" bIns="0" rtlCol="0" anchor="t" anchorCtr="0">
            <a:noAutofit/>
          </a:bodyPr>
          <a:lstStyle>
            <a:defPPr>
              <a:defRPr lang="en-US"/>
            </a:defPPr>
            <a:lvl1pPr marL="0" algn="l" defTabSz="498988" rtl="0" eaLnBrk="1" latinLnBrk="0" hangingPunct="1">
              <a:defRPr sz="2000" kern="1200">
                <a:solidFill>
                  <a:schemeClr val="tx1"/>
                </a:solidFill>
                <a:latin typeface="+mn-lt"/>
                <a:ea typeface="+mn-ea"/>
                <a:cs typeface="+mn-cs"/>
              </a:defRPr>
            </a:lvl1pPr>
            <a:lvl2pPr marL="498988" algn="l" defTabSz="498988" rtl="0" eaLnBrk="1" latinLnBrk="0" hangingPunct="1">
              <a:defRPr sz="2000" kern="1200">
                <a:solidFill>
                  <a:schemeClr val="tx1"/>
                </a:solidFill>
                <a:latin typeface="+mn-lt"/>
                <a:ea typeface="+mn-ea"/>
                <a:cs typeface="+mn-cs"/>
              </a:defRPr>
            </a:lvl2pPr>
            <a:lvl3pPr marL="997976" algn="l" defTabSz="498988" rtl="0" eaLnBrk="1" latinLnBrk="0" hangingPunct="1">
              <a:defRPr sz="2000" kern="1200">
                <a:solidFill>
                  <a:schemeClr val="tx1"/>
                </a:solidFill>
                <a:latin typeface="+mn-lt"/>
                <a:ea typeface="+mn-ea"/>
                <a:cs typeface="+mn-cs"/>
              </a:defRPr>
            </a:lvl3pPr>
            <a:lvl4pPr marL="1496964" algn="l" defTabSz="498988" rtl="0" eaLnBrk="1" latinLnBrk="0" hangingPunct="1">
              <a:defRPr sz="2000" kern="1200">
                <a:solidFill>
                  <a:schemeClr val="tx1"/>
                </a:solidFill>
                <a:latin typeface="+mn-lt"/>
                <a:ea typeface="+mn-ea"/>
                <a:cs typeface="+mn-cs"/>
              </a:defRPr>
            </a:lvl4pPr>
            <a:lvl5pPr marL="1995952" algn="l" defTabSz="498988" rtl="0" eaLnBrk="1" latinLnBrk="0" hangingPunct="1">
              <a:defRPr sz="2000" kern="1200">
                <a:solidFill>
                  <a:schemeClr val="tx1"/>
                </a:solidFill>
                <a:latin typeface="+mn-lt"/>
                <a:ea typeface="+mn-ea"/>
                <a:cs typeface="+mn-cs"/>
              </a:defRPr>
            </a:lvl5pPr>
            <a:lvl6pPr marL="2494940" algn="l" defTabSz="498988" rtl="0" eaLnBrk="1" latinLnBrk="0" hangingPunct="1">
              <a:defRPr sz="2000" kern="1200">
                <a:solidFill>
                  <a:schemeClr val="tx1"/>
                </a:solidFill>
                <a:latin typeface="+mn-lt"/>
                <a:ea typeface="+mn-ea"/>
                <a:cs typeface="+mn-cs"/>
              </a:defRPr>
            </a:lvl6pPr>
            <a:lvl7pPr marL="2993928" algn="l" defTabSz="498988" rtl="0" eaLnBrk="1" latinLnBrk="0" hangingPunct="1">
              <a:defRPr sz="2000" kern="1200">
                <a:solidFill>
                  <a:schemeClr val="tx1"/>
                </a:solidFill>
                <a:latin typeface="+mn-lt"/>
                <a:ea typeface="+mn-ea"/>
                <a:cs typeface="+mn-cs"/>
              </a:defRPr>
            </a:lvl7pPr>
            <a:lvl8pPr marL="3492917" algn="l" defTabSz="498988" rtl="0" eaLnBrk="1" latinLnBrk="0" hangingPunct="1">
              <a:defRPr sz="2000" kern="1200">
                <a:solidFill>
                  <a:schemeClr val="tx1"/>
                </a:solidFill>
                <a:latin typeface="+mn-lt"/>
                <a:ea typeface="+mn-ea"/>
                <a:cs typeface="+mn-cs"/>
              </a:defRPr>
            </a:lvl8pPr>
            <a:lvl9pPr marL="3991905" algn="l" defTabSz="498988" rtl="0" eaLnBrk="1" latinLnBrk="0" hangingPunct="1">
              <a:defRPr sz="2000" kern="1200">
                <a:solidFill>
                  <a:schemeClr val="tx1"/>
                </a:solidFill>
                <a:latin typeface="+mn-lt"/>
                <a:ea typeface="+mn-ea"/>
                <a:cs typeface="+mn-cs"/>
              </a:defRPr>
            </a:lvl9pPr>
          </a:lstStyle>
          <a:p>
            <a:pPr marR="11088">
              <a:lnSpc>
                <a:spcPts val="3600"/>
              </a:lnSpc>
              <a:spcAft>
                <a:spcPts val="1600"/>
              </a:spcAft>
            </a:pPr>
            <a:r>
              <a:rPr lang="en-US" sz="2800" b="1" spc="22" dirty="0">
                <a:solidFill>
                  <a:srgbClr val="231F20"/>
                </a:solidFill>
                <a:latin typeface="Arial"/>
                <a:cs typeface="Arial"/>
              </a:rPr>
              <a:t>Acknowledgments: </a:t>
            </a:r>
          </a:p>
          <a:p>
            <a:pPr marR="11088">
              <a:spcAft>
                <a:spcPts val="1600"/>
              </a:spcAft>
            </a:pPr>
            <a:r>
              <a:rPr lang="en-US" sz="1600" spc="22" dirty="0">
                <a:solidFill>
                  <a:srgbClr val="231F20"/>
                </a:solidFill>
                <a:latin typeface="Arial"/>
                <a:cs typeface="Arial"/>
              </a:rPr>
              <a:t>Dr. Luke Etchison, Dylan Owensby, Chantelle Shuford, NCWRC.</a:t>
            </a:r>
          </a:p>
          <a:p>
            <a:pPr marR="11088">
              <a:spcAft>
                <a:spcPts val="1600"/>
              </a:spcAft>
            </a:pPr>
            <a:r>
              <a:rPr lang="en-US" sz="1600" spc="22" dirty="0">
                <a:solidFill>
                  <a:srgbClr val="231F20"/>
                </a:solidFill>
                <a:latin typeface="Arial"/>
                <a:cs typeface="Arial"/>
              </a:rPr>
              <a:t>Jason Mays, USFWS.</a:t>
            </a:r>
          </a:p>
          <a:p>
            <a:pPr marR="11088">
              <a:spcAft>
                <a:spcPts val="1600"/>
              </a:spcAft>
            </a:pPr>
            <a:r>
              <a:rPr lang="en-US" sz="1600" spc="22" dirty="0">
                <a:solidFill>
                  <a:srgbClr val="231F20"/>
                </a:solidFill>
                <a:latin typeface="Arial"/>
                <a:cs typeface="Arial"/>
              </a:rPr>
              <a:t>Dr. Keith Gibbs, Dr. Joe Pechmann, Dr. Oliver Larouche, WCU.</a:t>
            </a:r>
          </a:p>
          <a:p>
            <a:pPr marR="11088">
              <a:spcAft>
                <a:spcPts val="1600"/>
              </a:spcAft>
            </a:pPr>
            <a:r>
              <a:rPr lang="en-US" sz="1600" spc="22" dirty="0">
                <a:solidFill>
                  <a:srgbClr val="231F20"/>
                </a:solidFill>
                <a:latin typeface="Arial"/>
                <a:cs typeface="Arial"/>
              </a:rPr>
              <a:t>Dr. William McClarney, Jason Meador, Mainspring Conservation Trust.</a:t>
            </a:r>
          </a:p>
          <a:p>
            <a:pPr marR="11088">
              <a:spcAft>
                <a:spcPts val="1600"/>
              </a:spcAft>
            </a:pPr>
            <a:r>
              <a:rPr lang="en-US" sz="1600" spc="22" dirty="0">
                <a:solidFill>
                  <a:srgbClr val="231F20"/>
                </a:solidFill>
                <a:latin typeface="Arial"/>
                <a:cs typeface="Arial"/>
              </a:rPr>
              <a:t>The Sicklefin Working Group.</a:t>
            </a:r>
          </a:p>
          <a:p>
            <a:pPr marR="11088">
              <a:spcAft>
                <a:spcPts val="1600"/>
              </a:spcAft>
            </a:pPr>
            <a:r>
              <a:rPr lang="en-US" sz="1600" spc="22" dirty="0">
                <a:solidFill>
                  <a:srgbClr val="231F20"/>
                </a:solidFill>
                <a:latin typeface="Arial"/>
                <a:cs typeface="Arial"/>
              </a:rPr>
              <a:t>Warm Springs National Fish Hatchery </a:t>
            </a:r>
          </a:p>
          <a:p>
            <a:pPr marR="11088">
              <a:spcAft>
                <a:spcPts val="1600"/>
              </a:spcAft>
            </a:pPr>
            <a:r>
              <a:rPr lang="en-US" sz="1600" spc="22" dirty="0">
                <a:solidFill>
                  <a:srgbClr val="231F20"/>
                </a:solidFill>
                <a:latin typeface="Arial"/>
                <a:cs typeface="Arial"/>
              </a:rPr>
              <a:t>Josh Williford, Atley Elliott, Skyler </a:t>
            </a:r>
            <a:r>
              <a:rPr lang="en-US" sz="1600" spc="22" dirty="0" err="1">
                <a:solidFill>
                  <a:srgbClr val="231F20"/>
                </a:solidFill>
                <a:latin typeface="Arial"/>
                <a:cs typeface="Arial"/>
              </a:rPr>
              <a:t>Wechsberg</a:t>
            </a:r>
            <a:r>
              <a:rPr lang="en-US" sz="1600" spc="22" dirty="0">
                <a:solidFill>
                  <a:srgbClr val="231F20"/>
                </a:solidFill>
                <a:latin typeface="Arial"/>
                <a:cs typeface="Arial"/>
              </a:rPr>
              <a:t>, Katherine Hopkins, Quentin Lachance. </a:t>
            </a:r>
          </a:p>
        </p:txBody>
      </p:sp>
      <p:pic>
        <p:nvPicPr>
          <p:cNvPr id="1030" name="Picture 6" descr="North Carolina Wildlife Resources Commission | U.S. Fish &amp; Wildlife Service">
            <a:extLst>
              <a:ext uri="{FF2B5EF4-FFF2-40B4-BE49-F238E27FC236}">
                <a16:creationId xmlns:a16="http://schemas.microsoft.com/office/drawing/2014/main" id="{3E33C06B-F293-A6A5-A17D-6372B3BFBFEA}"/>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3847101" y="29187048"/>
            <a:ext cx="3283228" cy="3249028"/>
          </a:xfrm>
          <a:prstGeom prst="rect">
            <a:avLst/>
          </a:prstGeom>
          <a:noFill/>
          <a:extLst>
            <a:ext uri="{909E8E84-426E-40DD-AFC4-6F175D3DCCD1}">
              <a14:hiddenFill xmlns:a14="http://schemas.microsoft.com/office/drawing/2010/main">
                <a:solidFill>
                  <a:srgbClr val="FFFFFF"/>
                </a:solidFill>
              </a14:hiddenFill>
            </a:ext>
          </a:extLst>
        </p:spPr>
      </p:pic>
      <p:sp>
        <p:nvSpPr>
          <p:cNvPr id="2" name="object 58">
            <a:extLst>
              <a:ext uri="{FF2B5EF4-FFF2-40B4-BE49-F238E27FC236}">
                <a16:creationId xmlns:a16="http://schemas.microsoft.com/office/drawing/2014/main" id="{0C0B2A21-A718-02AD-432D-2FF8B59F99CE}"/>
              </a:ext>
            </a:extLst>
          </p:cNvPr>
          <p:cNvSpPr txBox="1"/>
          <p:nvPr/>
        </p:nvSpPr>
        <p:spPr>
          <a:xfrm>
            <a:off x="33224059" y="11549457"/>
            <a:ext cx="9253728" cy="756784"/>
          </a:xfrm>
          <a:prstGeom prst="rect">
            <a:avLst/>
          </a:prstGeom>
        </p:spPr>
        <p:txBody>
          <a:bodyPr vert="horz" wrap="square" lIns="0" tIns="0" rIns="0" bIns="0" rtlCol="0">
            <a:noAutofit/>
          </a:bodyPr>
          <a:lstStyle/>
          <a:p>
            <a:pPr marR="11088">
              <a:lnSpc>
                <a:spcPts val="2200"/>
              </a:lnSpc>
            </a:pPr>
            <a:r>
              <a:rPr lang="en-US" sz="1400" i="1" dirty="0">
                <a:solidFill>
                  <a:srgbClr val="000000"/>
                </a:solidFill>
                <a:latin typeface="Arial"/>
                <a:cs typeface="Arial"/>
              </a:rPr>
              <a:t>Figure 8. Table of results.</a:t>
            </a:r>
            <a:endParaRPr sz="1100" dirty="0">
              <a:latin typeface="Arial"/>
              <a:cs typeface="Arial"/>
            </a:endParaRPr>
          </a:p>
        </p:txBody>
      </p:sp>
    </p:spTree>
    <p:extLst>
      <p:ext uri="{BB962C8B-B14F-4D97-AF65-F5344CB8AC3E}">
        <p14:creationId xmlns:p14="http://schemas.microsoft.com/office/powerpoint/2010/main" val="10072241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4F00AF83DCA604EA35A9588C58BF52F" ma:contentTypeVersion="12" ma:contentTypeDescription="Create a new document." ma:contentTypeScope="" ma:versionID="b4d4d0479e09f0d8d62b1a10033de0a9">
  <xsd:schema xmlns:xsd="http://www.w3.org/2001/XMLSchema" xmlns:xs="http://www.w3.org/2001/XMLSchema" xmlns:p="http://schemas.microsoft.com/office/2006/metadata/properties" xmlns:ns2="d4ab2ec3-2a52-47f9-9a11-c025a7a01941" xmlns:ns3="710a3416-c9ec-433a-8ee9-a9af64f7785e" targetNamespace="http://schemas.microsoft.com/office/2006/metadata/properties" ma:root="true" ma:fieldsID="929a06ee0f7841c76656f6a123def511" ns2:_="" ns3:_="">
    <xsd:import namespace="d4ab2ec3-2a52-47f9-9a11-c025a7a01941"/>
    <xsd:import namespace="710a3416-c9ec-433a-8ee9-a9af64f7785e"/>
    <xsd:element name="properties">
      <xsd:complexType>
        <xsd:sequence>
          <xsd:element name="documentManagement">
            <xsd:complexType>
              <xsd:all>
                <xsd:element ref="ns2:ReferenceId" minOccurs="0"/>
                <xsd:element ref="ns2:MediaServiceMetadata" minOccurs="0"/>
                <xsd:element ref="ns2:MediaServiceFastMetadata"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ab2ec3-2a52-47f9-9a11-c025a7a01941" elementFormDefault="qualified">
    <xsd:import namespace="http://schemas.microsoft.com/office/2006/documentManagement/types"/>
    <xsd:import namespace="http://schemas.microsoft.com/office/infopath/2007/PartnerControls"/>
    <xsd:element name="ReferenceId" ma:index="8" nillable="true" ma:displayName="ReferenceId" ma:indexed="true" ma:internalName="ReferenceId">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09153e1a-6dd8-49b1-99b5-62373a7b7739" ma:termSetId="09814cd3-568e-fe90-9814-8d621ff8fb84" ma:anchorId="fba54fb3-c3e1-fe81-a776-ca4b69148c4d" ma:open="true" ma:isKeyword="false">
      <xsd:complexType>
        <xsd:sequence>
          <xsd:element ref="pc:Terms" minOccurs="0" maxOccurs="1"/>
        </xsd:sequence>
      </xsd:complexType>
    </xsd:element>
    <xsd:element name="MediaServiceDateTaken" ma:index="16" nillable="true" ma:displayName="MediaServiceDateTaken" ma:hidden="true" ma:indexed="true" ma:internalName="MediaServiceDateTaken"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0a3416-c9ec-433a-8ee9-a9af64f7785e"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c659e4a2-e24c-45cd-9259-904a2b13a87b}" ma:internalName="TaxCatchAll" ma:showField="CatchAllData" ma:web="710a3416-c9ec-433a-8ee9-a9af64f7785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710a3416-c9ec-433a-8ee9-a9af64f7785e" xsi:nil="true"/>
    <ReferenceId xmlns="d4ab2ec3-2a52-47f9-9a11-c025a7a01941" xsi:nil="true"/>
    <lcf76f155ced4ddcb4097134ff3c332f xmlns="d4ab2ec3-2a52-47f9-9a11-c025a7a0194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375ACEF-391D-47B3-9980-8716402F3DC2}"/>
</file>

<file path=customXml/itemProps2.xml><?xml version="1.0" encoding="utf-8"?>
<ds:datastoreItem xmlns:ds="http://schemas.openxmlformats.org/officeDocument/2006/customXml" ds:itemID="{4E2C26F8-8148-41DC-A7F6-45BE73B116D0}"/>
</file>

<file path=customXml/itemProps3.xml><?xml version="1.0" encoding="utf-8"?>
<ds:datastoreItem xmlns:ds="http://schemas.openxmlformats.org/officeDocument/2006/customXml" ds:itemID="{423528FB-C86E-4705-B595-01368654F276}"/>
</file>

<file path=docProps/app.xml><?xml version="1.0" encoding="utf-8"?>
<Properties xmlns="http://schemas.openxmlformats.org/officeDocument/2006/extended-properties" xmlns:vt="http://schemas.openxmlformats.org/officeDocument/2006/docPropsVTypes">
  <TotalTime>537</TotalTime>
  <Words>886</Words>
  <Application>Microsoft Office PowerPoint</Application>
  <PresentationFormat>Custom</PresentationFormat>
  <Paragraphs>95</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Arial</vt:lpstr>
      <vt:lpstr>Calibri</vt:lpstr>
      <vt:lpstr>Georgia</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Balentine</dc:creator>
  <cp:lastModifiedBy>Garrett McCarson</cp:lastModifiedBy>
  <cp:revision>39</cp:revision>
  <dcterms:created xsi:type="dcterms:W3CDTF">2018-03-07T15:08:45Z</dcterms:created>
  <dcterms:modified xsi:type="dcterms:W3CDTF">2026-03-16T21:52:12Z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8d321b5f-a4ea-42e4-9273-2f91b9a1a708_Enabled">
    <vt:lpwstr>true</vt:lpwstr>
  </property>
  <property fmtid="{D5CDD505-2E9C-101B-9397-08002B2CF9AE}" pid="3" name="MSIP_Label_8d321b5f-a4ea-42e4-9273-2f91b9a1a708_SetDate">
    <vt:lpwstr>2026-03-16T18:38:17Z</vt:lpwstr>
  </property>
  <property fmtid="{D5CDD505-2E9C-101B-9397-08002B2CF9AE}" pid="4" name="MSIP_Label_8d321b5f-a4ea-42e4-9273-2f91b9a1a708_Method">
    <vt:lpwstr>Standard</vt:lpwstr>
  </property>
  <property fmtid="{D5CDD505-2E9C-101B-9397-08002B2CF9AE}" pid="5" name="MSIP_Label_8d321b5f-a4ea-42e4-9273-2f91b9a1a708_Name">
    <vt:lpwstr>Low Confidentiality - Green</vt:lpwstr>
  </property>
  <property fmtid="{D5CDD505-2E9C-101B-9397-08002B2CF9AE}" pid="6" name="MSIP_Label_8d321b5f-a4ea-42e4-9273-2f91b9a1a708_SiteId">
    <vt:lpwstr>c5b35b5a-16d5-4414-8ee1-7bde70543f1b</vt:lpwstr>
  </property>
  <property fmtid="{D5CDD505-2E9C-101B-9397-08002B2CF9AE}" pid="7" name="MSIP_Label_8d321b5f-a4ea-42e4-9273-2f91b9a1a708_ActionId">
    <vt:lpwstr>1abfcd42-311a-4094-99df-2da0591b4365</vt:lpwstr>
  </property>
  <property fmtid="{D5CDD505-2E9C-101B-9397-08002B2CF9AE}" pid="8" name="MSIP_Label_8d321b5f-a4ea-42e4-9273-2f91b9a1a708_ContentBits">
    <vt:lpwstr>0</vt:lpwstr>
  </property>
  <property fmtid="{D5CDD505-2E9C-101B-9397-08002B2CF9AE}" pid="9" name="MSIP_Label_8d321b5f-a4ea-42e4-9273-2f91b9a1a708_Tag">
    <vt:lpwstr>10, 3, 0, 1</vt:lpwstr>
  </property>
  <property fmtid="{D5CDD505-2E9C-101B-9397-08002B2CF9AE}" pid="10" name="ContentTypeId">
    <vt:lpwstr>0x010100A4F00AF83DCA604EA35A9588C58BF52F</vt:lpwstr>
  </property>
</Properties>
</file>